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sldIdLst>
    <p:sldId id="256" r:id="rId5"/>
    <p:sldId id="272" r:id="rId6"/>
    <p:sldId id="264" r:id="rId7"/>
    <p:sldId id="274" r:id="rId8"/>
    <p:sldId id="280" r:id="rId9"/>
    <p:sldId id="275" r:id="rId10"/>
    <p:sldId id="281" r:id="rId11"/>
    <p:sldId id="276" r:id="rId12"/>
    <p:sldId id="282" r:id="rId13"/>
    <p:sldId id="278" r:id="rId1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D4B36AC-8EB7-4BC8-045A-0A02A434C598}" name="Linn Grimstad-Nielsen" initials="LG" userId="S::linngri@uio.no::574b85bd-c66e-4975-b5f9-b7259fd682c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F7F9"/>
    <a:srgbClr val="D2E3EA"/>
    <a:srgbClr val="708E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F7B847-8481-4882-8AB8-AF973694A861}" v="10" dt="2025-11-18T15:09:30.3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ys stil 3 – utheving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388" autoAdjust="0"/>
  </p:normalViewPr>
  <p:slideViewPr>
    <p:cSldViewPr snapToGrid="0">
      <p:cViewPr varScale="1">
        <p:scale>
          <a:sx n="143" d="100"/>
          <a:sy n="143" d="100"/>
        </p:scale>
        <p:origin x="12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A4E8D5-C872-4911-B75A-C41776979923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EA71AF83-8679-4193-BB01-7D4882A89812}">
      <dgm:prSet phldrT="[Tekst]"/>
      <dgm:spPr/>
      <dgm:t>
        <a:bodyPr/>
        <a:lstStyle/>
        <a:p>
          <a:r>
            <a:rPr lang="nb-NO" dirty="0"/>
            <a:t>Arbeidsmiljø-utvikling</a:t>
          </a:r>
        </a:p>
      </dgm:t>
    </dgm:pt>
    <dgm:pt modelId="{9D269BD8-2B86-4519-83BD-AAC4342F6567}" type="parTrans" cxnId="{C8CEEC44-3145-458A-BCB9-D60609CDF9D7}">
      <dgm:prSet/>
      <dgm:spPr/>
      <dgm:t>
        <a:bodyPr/>
        <a:lstStyle/>
        <a:p>
          <a:endParaRPr lang="nb-NO"/>
        </a:p>
      </dgm:t>
    </dgm:pt>
    <dgm:pt modelId="{E60088DB-7B6A-4B35-8BDE-134302F70684}" type="sibTrans" cxnId="{C8CEEC44-3145-458A-BCB9-D60609CDF9D7}">
      <dgm:prSet/>
      <dgm:spPr/>
      <dgm:t>
        <a:bodyPr/>
        <a:lstStyle/>
        <a:p>
          <a:endParaRPr lang="nb-NO"/>
        </a:p>
      </dgm:t>
    </dgm:pt>
    <dgm:pt modelId="{21723C90-E237-4642-8FD8-902958324C3C}">
      <dgm:prSet phldrT="[Tekst]"/>
      <dgm:spPr/>
      <dgm:t>
        <a:bodyPr/>
        <a:lstStyle/>
        <a:p>
          <a:r>
            <a:rPr lang="nb-NO" dirty="0"/>
            <a:t>År 1</a:t>
          </a:r>
        </a:p>
      </dgm:t>
    </dgm:pt>
    <dgm:pt modelId="{C150BE74-7CC9-4230-8FA9-92B5674A5209}" type="parTrans" cxnId="{7B8F60BE-D330-4381-8607-C493DD21C892}">
      <dgm:prSet/>
      <dgm:spPr/>
      <dgm:t>
        <a:bodyPr/>
        <a:lstStyle/>
        <a:p>
          <a:endParaRPr lang="nb-NO"/>
        </a:p>
      </dgm:t>
    </dgm:pt>
    <dgm:pt modelId="{C4E5ECBF-1BAD-40A4-AD70-7746CF44422C}" type="sibTrans" cxnId="{7B8F60BE-D330-4381-8607-C493DD21C892}">
      <dgm:prSet/>
      <dgm:spPr/>
      <dgm:t>
        <a:bodyPr/>
        <a:lstStyle/>
        <a:p>
          <a:endParaRPr lang="nb-NO"/>
        </a:p>
      </dgm:t>
    </dgm:pt>
    <dgm:pt modelId="{CCEFC313-1E0F-4B2D-8E88-27F6B244A571}">
      <dgm:prSet phldrT="[Tekst]"/>
      <dgm:spPr/>
      <dgm:t>
        <a:bodyPr/>
        <a:lstStyle/>
        <a:p>
          <a:r>
            <a:rPr lang="nb-NO" dirty="0"/>
            <a:t>År 2</a:t>
          </a:r>
        </a:p>
      </dgm:t>
    </dgm:pt>
    <dgm:pt modelId="{E4792867-FDAB-4783-9055-93E60D6B7909}" type="parTrans" cxnId="{3C8DD8DE-252C-4B14-B3DF-DC04C8BEA626}">
      <dgm:prSet/>
      <dgm:spPr/>
      <dgm:t>
        <a:bodyPr/>
        <a:lstStyle/>
        <a:p>
          <a:endParaRPr lang="nb-NO"/>
        </a:p>
      </dgm:t>
    </dgm:pt>
    <dgm:pt modelId="{E3BF7354-0BCC-4F05-85A3-069F89D35B43}" type="sibTrans" cxnId="{3C8DD8DE-252C-4B14-B3DF-DC04C8BEA626}">
      <dgm:prSet/>
      <dgm:spPr/>
      <dgm:t>
        <a:bodyPr/>
        <a:lstStyle/>
        <a:p>
          <a:endParaRPr lang="nb-NO"/>
        </a:p>
      </dgm:t>
    </dgm:pt>
    <dgm:pt modelId="{8FD6FF5F-8360-4BDB-A98A-64F1F362F58B}">
      <dgm:prSet phldrT="[Tekst]"/>
      <dgm:spPr/>
      <dgm:t>
        <a:bodyPr/>
        <a:lstStyle/>
        <a:p>
          <a:r>
            <a:rPr lang="nb-NO" dirty="0"/>
            <a:t>År 3</a:t>
          </a:r>
        </a:p>
      </dgm:t>
    </dgm:pt>
    <dgm:pt modelId="{5EC6C416-A511-4F6E-8299-E4EB6367DA64}" type="parTrans" cxnId="{E154E217-1205-44D4-9F17-267A00CEE5D4}">
      <dgm:prSet/>
      <dgm:spPr/>
      <dgm:t>
        <a:bodyPr/>
        <a:lstStyle/>
        <a:p>
          <a:endParaRPr lang="nb-NO"/>
        </a:p>
      </dgm:t>
    </dgm:pt>
    <dgm:pt modelId="{D6F6F45A-93C3-414A-82FA-F7D14DF9C6B0}" type="sibTrans" cxnId="{E154E217-1205-44D4-9F17-267A00CEE5D4}">
      <dgm:prSet/>
      <dgm:spPr/>
      <dgm:t>
        <a:bodyPr/>
        <a:lstStyle/>
        <a:p>
          <a:endParaRPr lang="nb-NO"/>
        </a:p>
      </dgm:t>
    </dgm:pt>
    <dgm:pt modelId="{8FEB5960-1AAD-45A6-AD21-98311EB56A0D}" type="pres">
      <dgm:prSet presAssocID="{BFA4E8D5-C872-4911-B75A-C41776979923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0F0820D-110B-4862-AA21-BF1EB0F2DAA4}" type="pres">
      <dgm:prSet presAssocID="{EA71AF83-8679-4193-BB01-7D4882A89812}" presName="centerShape" presStyleLbl="node0" presStyleIdx="0" presStyleCnt="1"/>
      <dgm:spPr/>
    </dgm:pt>
    <dgm:pt modelId="{1A96CC67-5927-418C-A434-C25CCA61825B}" type="pres">
      <dgm:prSet presAssocID="{21723C90-E237-4642-8FD8-902958324C3C}" presName="node" presStyleLbl="node1" presStyleIdx="0" presStyleCnt="3">
        <dgm:presLayoutVars>
          <dgm:bulletEnabled val="1"/>
        </dgm:presLayoutVars>
      </dgm:prSet>
      <dgm:spPr/>
    </dgm:pt>
    <dgm:pt modelId="{16DC2919-E368-43C6-A6C9-5597ECFBA432}" type="pres">
      <dgm:prSet presAssocID="{21723C90-E237-4642-8FD8-902958324C3C}" presName="dummy" presStyleCnt="0"/>
      <dgm:spPr/>
    </dgm:pt>
    <dgm:pt modelId="{301C1222-56C1-4282-90AC-219FDF0159C1}" type="pres">
      <dgm:prSet presAssocID="{C4E5ECBF-1BAD-40A4-AD70-7746CF44422C}" presName="sibTrans" presStyleLbl="sibTrans2D1" presStyleIdx="0" presStyleCnt="3"/>
      <dgm:spPr/>
    </dgm:pt>
    <dgm:pt modelId="{E3E20555-5386-43C8-8A69-3A295AB6E84A}" type="pres">
      <dgm:prSet presAssocID="{CCEFC313-1E0F-4B2D-8E88-27F6B244A571}" presName="node" presStyleLbl="node1" presStyleIdx="1" presStyleCnt="3">
        <dgm:presLayoutVars>
          <dgm:bulletEnabled val="1"/>
        </dgm:presLayoutVars>
      </dgm:prSet>
      <dgm:spPr/>
    </dgm:pt>
    <dgm:pt modelId="{781910A2-1E92-4AF2-8C3A-43FD4DC693DC}" type="pres">
      <dgm:prSet presAssocID="{CCEFC313-1E0F-4B2D-8E88-27F6B244A571}" presName="dummy" presStyleCnt="0"/>
      <dgm:spPr/>
    </dgm:pt>
    <dgm:pt modelId="{91D2AC8D-A931-4F67-9DE7-27418A19A8D7}" type="pres">
      <dgm:prSet presAssocID="{E3BF7354-0BCC-4F05-85A3-069F89D35B43}" presName="sibTrans" presStyleLbl="sibTrans2D1" presStyleIdx="1" presStyleCnt="3"/>
      <dgm:spPr/>
    </dgm:pt>
    <dgm:pt modelId="{70E054A3-1F2F-4675-A2E9-620E9E815B2E}" type="pres">
      <dgm:prSet presAssocID="{8FD6FF5F-8360-4BDB-A98A-64F1F362F58B}" presName="node" presStyleLbl="node1" presStyleIdx="2" presStyleCnt="3">
        <dgm:presLayoutVars>
          <dgm:bulletEnabled val="1"/>
        </dgm:presLayoutVars>
      </dgm:prSet>
      <dgm:spPr/>
    </dgm:pt>
    <dgm:pt modelId="{CE660692-6666-4667-9082-2F5D8E6AEF50}" type="pres">
      <dgm:prSet presAssocID="{8FD6FF5F-8360-4BDB-A98A-64F1F362F58B}" presName="dummy" presStyleCnt="0"/>
      <dgm:spPr/>
    </dgm:pt>
    <dgm:pt modelId="{2AA12D8A-184C-4D4C-93B2-E0B093DD2BF8}" type="pres">
      <dgm:prSet presAssocID="{D6F6F45A-93C3-414A-82FA-F7D14DF9C6B0}" presName="sibTrans" presStyleLbl="sibTrans2D1" presStyleIdx="2" presStyleCnt="3"/>
      <dgm:spPr/>
    </dgm:pt>
  </dgm:ptLst>
  <dgm:cxnLst>
    <dgm:cxn modelId="{CECF5B08-E1A1-46DC-A02E-EECA8A14D9B0}" type="presOf" srcId="{BFA4E8D5-C872-4911-B75A-C41776979923}" destId="{8FEB5960-1AAD-45A6-AD21-98311EB56A0D}" srcOrd="0" destOrd="0" presId="urn:microsoft.com/office/officeart/2005/8/layout/radial6"/>
    <dgm:cxn modelId="{6B75410A-FA4F-4D45-B1DE-10E52DF233C6}" type="presOf" srcId="{8FD6FF5F-8360-4BDB-A98A-64F1F362F58B}" destId="{70E054A3-1F2F-4675-A2E9-620E9E815B2E}" srcOrd="0" destOrd="0" presId="urn:microsoft.com/office/officeart/2005/8/layout/radial6"/>
    <dgm:cxn modelId="{E154E217-1205-44D4-9F17-267A00CEE5D4}" srcId="{EA71AF83-8679-4193-BB01-7D4882A89812}" destId="{8FD6FF5F-8360-4BDB-A98A-64F1F362F58B}" srcOrd="2" destOrd="0" parTransId="{5EC6C416-A511-4F6E-8299-E4EB6367DA64}" sibTransId="{D6F6F45A-93C3-414A-82FA-F7D14DF9C6B0}"/>
    <dgm:cxn modelId="{0EC84D30-8196-4984-8FEE-A46E41A65582}" type="presOf" srcId="{C4E5ECBF-1BAD-40A4-AD70-7746CF44422C}" destId="{301C1222-56C1-4282-90AC-219FDF0159C1}" srcOrd="0" destOrd="0" presId="urn:microsoft.com/office/officeart/2005/8/layout/radial6"/>
    <dgm:cxn modelId="{C8CEEC44-3145-458A-BCB9-D60609CDF9D7}" srcId="{BFA4E8D5-C872-4911-B75A-C41776979923}" destId="{EA71AF83-8679-4193-BB01-7D4882A89812}" srcOrd="0" destOrd="0" parTransId="{9D269BD8-2B86-4519-83BD-AAC4342F6567}" sibTransId="{E60088DB-7B6A-4B35-8BDE-134302F70684}"/>
    <dgm:cxn modelId="{E707E84C-7C19-4B58-80FD-C64D86AEF583}" type="presOf" srcId="{EA71AF83-8679-4193-BB01-7D4882A89812}" destId="{C0F0820D-110B-4862-AA21-BF1EB0F2DAA4}" srcOrd="0" destOrd="0" presId="urn:microsoft.com/office/officeart/2005/8/layout/radial6"/>
    <dgm:cxn modelId="{9A0A2F6D-4369-4BF6-8B98-10036AFF6BDE}" type="presOf" srcId="{D6F6F45A-93C3-414A-82FA-F7D14DF9C6B0}" destId="{2AA12D8A-184C-4D4C-93B2-E0B093DD2BF8}" srcOrd="0" destOrd="0" presId="urn:microsoft.com/office/officeart/2005/8/layout/radial6"/>
    <dgm:cxn modelId="{F908B452-F6CD-45C8-985E-C87EAEB3D6AE}" type="presOf" srcId="{E3BF7354-0BCC-4F05-85A3-069F89D35B43}" destId="{91D2AC8D-A931-4F67-9DE7-27418A19A8D7}" srcOrd="0" destOrd="0" presId="urn:microsoft.com/office/officeart/2005/8/layout/radial6"/>
    <dgm:cxn modelId="{7B8F60BE-D330-4381-8607-C493DD21C892}" srcId="{EA71AF83-8679-4193-BB01-7D4882A89812}" destId="{21723C90-E237-4642-8FD8-902958324C3C}" srcOrd="0" destOrd="0" parTransId="{C150BE74-7CC9-4230-8FA9-92B5674A5209}" sibTransId="{C4E5ECBF-1BAD-40A4-AD70-7746CF44422C}"/>
    <dgm:cxn modelId="{7124CDC3-648D-4A1F-AE66-16FF238434C2}" type="presOf" srcId="{21723C90-E237-4642-8FD8-902958324C3C}" destId="{1A96CC67-5927-418C-A434-C25CCA61825B}" srcOrd="0" destOrd="0" presId="urn:microsoft.com/office/officeart/2005/8/layout/radial6"/>
    <dgm:cxn modelId="{5F1BD1D0-2DA8-41E5-8876-22692C2C9143}" type="presOf" srcId="{CCEFC313-1E0F-4B2D-8E88-27F6B244A571}" destId="{E3E20555-5386-43C8-8A69-3A295AB6E84A}" srcOrd="0" destOrd="0" presId="urn:microsoft.com/office/officeart/2005/8/layout/radial6"/>
    <dgm:cxn modelId="{3C8DD8DE-252C-4B14-B3DF-DC04C8BEA626}" srcId="{EA71AF83-8679-4193-BB01-7D4882A89812}" destId="{CCEFC313-1E0F-4B2D-8E88-27F6B244A571}" srcOrd="1" destOrd="0" parTransId="{E4792867-FDAB-4783-9055-93E60D6B7909}" sibTransId="{E3BF7354-0BCC-4F05-85A3-069F89D35B43}"/>
    <dgm:cxn modelId="{AC4399AF-B6A4-45C3-BD0A-8814FF83E31D}" type="presParOf" srcId="{8FEB5960-1AAD-45A6-AD21-98311EB56A0D}" destId="{C0F0820D-110B-4862-AA21-BF1EB0F2DAA4}" srcOrd="0" destOrd="0" presId="urn:microsoft.com/office/officeart/2005/8/layout/radial6"/>
    <dgm:cxn modelId="{4139DAF5-3734-4DEE-8649-2F3222C2E2A2}" type="presParOf" srcId="{8FEB5960-1AAD-45A6-AD21-98311EB56A0D}" destId="{1A96CC67-5927-418C-A434-C25CCA61825B}" srcOrd="1" destOrd="0" presId="urn:microsoft.com/office/officeart/2005/8/layout/radial6"/>
    <dgm:cxn modelId="{B43C0C1C-5B4D-472A-8BCC-42434447324E}" type="presParOf" srcId="{8FEB5960-1AAD-45A6-AD21-98311EB56A0D}" destId="{16DC2919-E368-43C6-A6C9-5597ECFBA432}" srcOrd="2" destOrd="0" presId="urn:microsoft.com/office/officeart/2005/8/layout/radial6"/>
    <dgm:cxn modelId="{66F72C5F-6C06-4533-BC70-15A7470DAB0B}" type="presParOf" srcId="{8FEB5960-1AAD-45A6-AD21-98311EB56A0D}" destId="{301C1222-56C1-4282-90AC-219FDF0159C1}" srcOrd="3" destOrd="0" presId="urn:microsoft.com/office/officeart/2005/8/layout/radial6"/>
    <dgm:cxn modelId="{D87A1FD3-9A69-47D7-BB5B-0CF9EC11F837}" type="presParOf" srcId="{8FEB5960-1AAD-45A6-AD21-98311EB56A0D}" destId="{E3E20555-5386-43C8-8A69-3A295AB6E84A}" srcOrd="4" destOrd="0" presId="urn:microsoft.com/office/officeart/2005/8/layout/radial6"/>
    <dgm:cxn modelId="{A2E3F060-C8B8-4C59-97C1-46662FA0CA20}" type="presParOf" srcId="{8FEB5960-1AAD-45A6-AD21-98311EB56A0D}" destId="{781910A2-1E92-4AF2-8C3A-43FD4DC693DC}" srcOrd="5" destOrd="0" presId="urn:microsoft.com/office/officeart/2005/8/layout/radial6"/>
    <dgm:cxn modelId="{60FDA27A-C20C-46BD-BB83-0B75F060C01A}" type="presParOf" srcId="{8FEB5960-1AAD-45A6-AD21-98311EB56A0D}" destId="{91D2AC8D-A931-4F67-9DE7-27418A19A8D7}" srcOrd="6" destOrd="0" presId="urn:microsoft.com/office/officeart/2005/8/layout/radial6"/>
    <dgm:cxn modelId="{28F314DD-FA74-43A6-88A2-57E9D32BBA5D}" type="presParOf" srcId="{8FEB5960-1AAD-45A6-AD21-98311EB56A0D}" destId="{70E054A3-1F2F-4675-A2E9-620E9E815B2E}" srcOrd="7" destOrd="0" presId="urn:microsoft.com/office/officeart/2005/8/layout/radial6"/>
    <dgm:cxn modelId="{09BC0162-C691-4599-A103-F8482E9B3885}" type="presParOf" srcId="{8FEB5960-1AAD-45A6-AD21-98311EB56A0D}" destId="{CE660692-6666-4667-9082-2F5D8E6AEF50}" srcOrd="8" destOrd="0" presId="urn:microsoft.com/office/officeart/2005/8/layout/radial6"/>
    <dgm:cxn modelId="{B9CB53A7-523C-4A3F-8733-A8D470FBE212}" type="presParOf" srcId="{8FEB5960-1AAD-45A6-AD21-98311EB56A0D}" destId="{2AA12D8A-184C-4D4C-93B2-E0B093DD2BF8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24DB682-3B9D-49EA-BBFE-BFFF3B7BAB0F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C5EE077-4837-4D55-9FB4-B89EB650FAE4}">
      <dgm:prSet/>
      <dgm:spPr/>
      <dgm:t>
        <a:bodyPr/>
        <a:lstStyle/>
        <a:p>
          <a:r>
            <a:rPr lang="nb-NO" dirty="0"/>
            <a:t>…gir </a:t>
          </a:r>
          <a:r>
            <a:rPr lang="nb-NO" b="1" dirty="0"/>
            <a:t>oversikt</a:t>
          </a:r>
          <a:r>
            <a:rPr lang="nb-NO" dirty="0"/>
            <a:t> og forenkler </a:t>
          </a:r>
          <a:r>
            <a:rPr lang="nb-NO" b="1" dirty="0"/>
            <a:t>planlegging</a:t>
          </a:r>
          <a:r>
            <a:rPr lang="nb-NO" dirty="0"/>
            <a:t> av aktiviteter knyttet til arbeidsmiljøutvikling</a:t>
          </a:r>
          <a:endParaRPr lang="en-US" dirty="0"/>
        </a:p>
      </dgm:t>
    </dgm:pt>
    <dgm:pt modelId="{C3D99E7C-6E6C-47BE-B184-A97B9D43F0CA}" type="parTrans" cxnId="{D20496E9-0259-4969-8E4D-F7965B0E7503}">
      <dgm:prSet/>
      <dgm:spPr/>
      <dgm:t>
        <a:bodyPr/>
        <a:lstStyle/>
        <a:p>
          <a:endParaRPr lang="en-US"/>
        </a:p>
      </dgm:t>
    </dgm:pt>
    <dgm:pt modelId="{2C4AA3AB-FDB8-4785-A879-EE541C13B897}" type="sibTrans" cxnId="{D20496E9-0259-4969-8E4D-F7965B0E7503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638952E9-5056-47B0-90A0-E652EA989479}">
      <dgm:prSet/>
      <dgm:spPr/>
      <dgm:t>
        <a:bodyPr/>
        <a:lstStyle/>
        <a:p>
          <a:r>
            <a:rPr lang="nb-NO" dirty="0"/>
            <a:t>…bidrar til at aktiviteter enkelt kan overføres til enhetens øvrige </a:t>
          </a:r>
          <a:r>
            <a:rPr lang="nb-NO" b="1" dirty="0"/>
            <a:t>årsplaner/</a:t>
          </a:r>
          <a:r>
            <a:rPr lang="nb-NO" b="1" dirty="0" err="1"/>
            <a:t>årshjul</a:t>
          </a:r>
          <a:endParaRPr lang="en-US" b="1" dirty="0"/>
        </a:p>
      </dgm:t>
    </dgm:pt>
    <dgm:pt modelId="{0E062FE3-C860-473B-B91B-0207D3C482B2}" type="parTrans" cxnId="{CB46A494-6392-4397-9684-567A562AE90C}">
      <dgm:prSet/>
      <dgm:spPr/>
      <dgm:t>
        <a:bodyPr/>
        <a:lstStyle/>
        <a:p>
          <a:endParaRPr lang="en-US"/>
        </a:p>
      </dgm:t>
    </dgm:pt>
    <dgm:pt modelId="{88DC4F9D-2CCF-439C-93A4-0BD4C38EB0F1}" type="sibTrans" cxnId="{CB46A494-6392-4397-9684-567A562AE90C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536A5C42-EAEF-4A0B-B26D-62FE7988C67E}">
      <dgm:prSet/>
      <dgm:spPr/>
      <dgm:t>
        <a:bodyPr/>
        <a:lstStyle/>
        <a:p>
          <a:r>
            <a:rPr lang="nb-NO" dirty="0"/>
            <a:t>…forenkler arbeidet med </a:t>
          </a:r>
          <a:r>
            <a:rPr lang="nb-NO" b="1" dirty="0"/>
            <a:t>dokumentasjon  og rapportering </a:t>
          </a:r>
          <a:r>
            <a:rPr lang="nb-NO" dirty="0"/>
            <a:t>på arbeidsmiljø og HMS</a:t>
          </a:r>
        </a:p>
      </dgm:t>
    </dgm:pt>
    <dgm:pt modelId="{37554FC8-8597-481A-95F2-19D5DE1A4640}" type="parTrans" cxnId="{A1814937-6597-4A59-AF31-814EC8B75A3C}">
      <dgm:prSet/>
      <dgm:spPr/>
      <dgm:t>
        <a:bodyPr/>
        <a:lstStyle/>
        <a:p>
          <a:endParaRPr lang="en-US"/>
        </a:p>
      </dgm:t>
    </dgm:pt>
    <dgm:pt modelId="{0BA397D1-0E3D-4B71-9F8F-FC64FB3CEC68}" type="sibTrans" cxnId="{A1814937-6597-4A59-AF31-814EC8B75A3C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25AE4C2D-CAF3-4B84-B250-3BFFA29F2726}" type="pres">
      <dgm:prSet presAssocID="{024DB682-3B9D-49EA-BBFE-BFFF3B7BAB0F}" presName="Name0" presStyleCnt="0">
        <dgm:presLayoutVars>
          <dgm:animLvl val="lvl"/>
          <dgm:resizeHandles val="exact"/>
        </dgm:presLayoutVars>
      </dgm:prSet>
      <dgm:spPr/>
    </dgm:pt>
    <dgm:pt modelId="{E02E3861-0DD7-4CF7-AEF6-43E6C77FAEDA}" type="pres">
      <dgm:prSet presAssocID="{2C5EE077-4837-4D55-9FB4-B89EB650FAE4}" presName="compositeNode" presStyleCnt="0">
        <dgm:presLayoutVars>
          <dgm:bulletEnabled val="1"/>
        </dgm:presLayoutVars>
      </dgm:prSet>
      <dgm:spPr/>
    </dgm:pt>
    <dgm:pt modelId="{CBFFE927-0EA4-4069-A44A-74DC66B90478}" type="pres">
      <dgm:prSet presAssocID="{2C5EE077-4837-4D55-9FB4-B89EB650FAE4}" presName="bgRect" presStyleLbl="bgAccFollowNode1" presStyleIdx="0" presStyleCnt="3" custScaleX="108529"/>
      <dgm:spPr/>
    </dgm:pt>
    <dgm:pt modelId="{1E1B7ADD-4CC5-4B72-B7A5-149E2C03CE57}" type="pres">
      <dgm:prSet presAssocID="{2C4AA3AB-FDB8-4785-A879-EE541C13B897}" presName="sibTransNodeCircle" presStyleLbl="alignNode1" presStyleIdx="0" presStyleCnt="6">
        <dgm:presLayoutVars>
          <dgm:chMax val="0"/>
          <dgm:bulletEnabled/>
        </dgm:presLayoutVars>
      </dgm:prSet>
      <dgm:spPr/>
    </dgm:pt>
    <dgm:pt modelId="{07BEF904-450D-48B0-8A78-A4B0BC7C6DBE}" type="pres">
      <dgm:prSet presAssocID="{2C5EE077-4837-4D55-9FB4-B89EB650FAE4}" presName="bottomLine" presStyleLbl="alignNode1" presStyleIdx="1" presStyleCnt="6">
        <dgm:presLayoutVars/>
      </dgm:prSet>
      <dgm:spPr/>
    </dgm:pt>
    <dgm:pt modelId="{ACA0B939-D7D5-4466-8694-A63E48D33764}" type="pres">
      <dgm:prSet presAssocID="{2C5EE077-4837-4D55-9FB4-B89EB650FAE4}" presName="nodeText" presStyleLbl="bgAccFollowNode1" presStyleIdx="0" presStyleCnt="3">
        <dgm:presLayoutVars>
          <dgm:bulletEnabled val="1"/>
        </dgm:presLayoutVars>
      </dgm:prSet>
      <dgm:spPr/>
    </dgm:pt>
    <dgm:pt modelId="{905C883E-05FA-4ECF-992F-23F3FE085BC3}" type="pres">
      <dgm:prSet presAssocID="{2C4AA3AB-FDB8-4785-A879-EE541C13B897}" presName="sibTrans" presStyleCnt="0"/>
      <dgm:spPr/>
    </dgm:pt>
    <dgm:pt modelId="{C3686918-A808-4276-BFA6-7F8DB16B9761}" type="pres">
      <dgm:prSet presAssocID="{638952E9-5056-47B0-90A0-E652EA989479}" presName="compositeNode" presStyleCnt="0">
        <dgm:presLayoutVars>
          <dgm:bulletEnabled val="1"/>
        </dgm:presLayoutVars>
      </dgm:prSet>
      <dgm:spPr/>
    </dgm:pt>
    <dgm:pt modelId="{659DD1BF-6B48-44D8-97B3-A250CA82447B}" type="pres">
      <dgm:prSet presAssocID="{638952E9-5056-47B0-90A0-E652EA989479}" presName="bgRect" presStyleLbl="bgAccFollowNode1" presStyleIdx="1" presStyleCnt="3" custScaleX="109805"/>
      <dgm:spPr/>
    </dgm:pt>
    <dgm:pt modelId="{37F3A7B5-1A16-4014-92F0-D6862CABA2AA}" type="pres">
      <dgm:prSet presAssocID="{88DC4F9D-2CCF-439C-93A4-0BD4C38EB0F1}" presName="sibTransNodeCircle" presStyleLbl="alignNode1" presStyleIdx="2" presStyleCnt="6">
        <dgm:presLayoutVars>
          <dgm:chMax val="0"/>
          <dgm:bulletEnabled/>
        </dgm:presLayoutVars>
      </dgm:prSet>
      <dgm:spPr/>
    </dgm:pt>
    <dgm:pt modelId="{9CBB2A21-4B12-44F4-88C5-B3CF848A4E30}" type="pres">
      <dgm:prSet presAssocID="{638952E9-5056-47B0-90A0-E652EA989479}" presName="bottomLine" presStyleLbl="alignNode1" presStyleIdx="3" presStyleCnt="6">
        <dgm:presLayoutVars/>
      </dgm:prSet>
      <dgm:spPr/>
    </dgm:pt>
    <dgm:pt modelId="{F2B5BB9D-EE47-4800-A008-51DFF554401C}" type="pres">
      <dgm:prSet presAssocID="{638952E9-5056-47B0-90A0-E652EA989479}" presName="nodeText" presStyleLbl="bgAccFollowNode1" presStyleIdx="1" presStyleCnt="3">
        <dgm:presLayoutVars>
          <dgm:bulletEnabled val="1"/>
        </dgm:presLayoutVars>
      </dgm:prSet>
      <dgm:spPr/>
    </dgm:pt>
    <dgm:pt modelId="{D57653CF-1BED-46DA-BA1B-405DB9A7AA0B}" type="pres">
      <dgm:prSet presAssocID="{88DC4F9D-2CCF-439C-93A4-0BD4C38EB0F1}" presName="sibTrans" presStyleCnt="0"/>
      <dgm:spPr/>
    </dgm:pt>
    <dgm:pt modelId="{0101EA2A-2CB8-4176-90A2-CA6A4BCEDCE8}" type="pres">
      <dgm:prSet presAssocID="{536A5C42-EAEF-4A0B-B26D-62FE7988C67E}" presName="compositeNode" presStyleCnt="0">
        <dgm:presLayoutVars>
          <dgm:bulletEnabled val="1"/>
        </dgm:presLayoutVars>
      </dgm:prSet>
      <dgm:spPr/>
    </dgm:pt>
    <dgm:pt modelId="{DB527CD6-9DFF-4E10-909B-0DF5751647E9}" type="pres">
      <dgm:prSet presAssocID="{536A5C42-EAEF-4A0B-B26D-62FE7988C67E}" presName="bgRect" presStyleLbl="bgAccFollowNode1" presStyleIdx="2" presStyleCnt="3"/>
      <dgm:spPr/>
    </dgm:pt>
    <dgm:pt modelId="{3C712AB0-A941-478C-A6ED-B54E45B828A4}" type="pres">
      <dgm:prSet presAssocID="{0BA397D1-0E3D-4B71-9F8F-FC64FB3CEC68}" presName="sibTransNodeCircle" presStyleLbl="alignNode1" presStyleIdx="4" presStyleCnt="6">
        <dgm:presLayoutVars>
          <dgm:chMax val="0"/>
          <dgm:bulletEnabled/>
        </dgm:presLayoutVars>
      </dgm:prSet>
      <dgm:spPr/>
    </dgm:pt>
    <dgm:pt modelId="{F76530C2-E045-41BA-BC98-9482F205A688}" type="pres">
      <dgm:prSet presAssocID="{536A5C42-EAEF-4A0B-B26D-62FE7988C67E}" presName="bottomLine" presStyleLbl="alignNode1" presStyleIdx="5" presStyleCnt="6">
        <dgm:presLayoutVars/>
      </dgm:prSet>
      <dgm:spPr/>
    </dgm:pt>
    <dgm:pt modelId="{702BB9AE-6029-4CF0-A885-5A6484B9C7B3}" type="pres">
      <dgm:prSet presAssocID="{536A5C42-EAEF-4A0B-B26D-62FE7988C67E}" presName="nodeText" presStyleLbl="bgAccFollowNode1" presStyleIdx="2" presStyleCnt="3">
        <dgm:presLayoutVars>
          <dgm:bulletEnabled val="1"/>
        </dgm:presLayoutVars>
      </dgm:prSet>
      <dgm:spPr/>
    </dgm:pt>
  </dgm:ptLst>
  <dgm:cxnLst>
    <dgm:cxn modelId="{7DEB2D09-A279-4E57-9CCB-3B960B5B4C1F}" type="presOf" srcId="{024DB682-3B9D-49EA-BBFE-BFFF3B7BAB0F}" destId="{25AE4C2D-CAF3-4B84-B250-3BFFA29F2726}" srcOrd="0" destOrd="0" presId="urn:microsoft.com/office/officeart/2016/7/layout/BasicLinearProcessNumbered"/>
    <dgm:cxn modelId="{A1814937-6597-4A59-AF31-814EC8B75A3C}" srcId="{024DB682-3B9D-49EA-BBFE-BFFF3B7BAB0F}" destId="{536A5C42-EAEF-4A0B-B26D-62FE7988C67E}" srcOrd="2" destOrd="0" parTransId="{37554FC8-8597-481A-95F2-19D5DE1A4640}" sibTransId="{0BA397D1-0E3D-4B71-9F8F-FC64FB3CEC68}"/>
    <dgm:cxn modelId="{521E415C-7D34-49ED-B0E7-873A5DD73AC7}" type="presOf" srcId="{638952E9-5056-47B0-90A0-E652EA989479}" destId="{F2B5BB9D-EE47-4800-A008-51DFF554401C}" srcOrd="1" destOrd="0" presId="urn:microsoft.com/office/officeart/2016/7/layout/BasicLinearProcessNumbered"/>
    <dgm:cxn modelId="{DD1A4C42-7381-4195-BB2D-C4F7EAB1EC83}" type="presOf" srcId="{88DC4F9D-2CCF-439C-93A4-0BD4C38EB0F1}" destId="{37F3A7B5-1A16-4014-92F0-D6862CABA2AA}" srcOrd="0" destOrd="0" presId="urn:microsoft.com/office/officeart/2016/7/layout/BasicLinearProcessNumbered"/>
    <dgm:cxn modelId="{EF62C368-FEF6-469E-9314-F53081007E8D}" type="presOf" srcId="{638952E9-5056-47B0-90A0-E652EA989479}" destId="{659DD1BF-6B48-44D8-97B3-A250CA82447B}" srcOrd="0" destOrd="0" presId="urn:microsoft.com/office/officeart/2016/7/layout/BasicLinearProcessNumbered"/>
    <dgm:cxn modelId="{BF97CC48-F61E-49C2-8955-A61BA558BC74}" type="presOf" srcId="{2C5EE077-4837-4D55-9FB4-B89EB650FAE4}" destId="{ACA0B939-D7D5-4466-8694-A63E48D33764}" srcOrd="1" destOrd="0" presId="urn:microsoft.com/office/officeart/2016/7/layout/BasicLinearProcessNumbered"/>
    <dgm:cxn modelId="{DC01F66C-F001-4B3D-8E28-F29960F8FE93}" type="presOf" srcId="{2C4AA3AB-FDB8-4785-A879-EE541C13B897}" destId="{1E1B7ADD-4CC5-4B72-B7A5-149E2C03CE57}" srcOrd="0" destOrd="0" presId="urn:microsoft.com/office/officeart/2016/7/layout/BasicLinearProcessNumbered"/>
    <dgm:cxn modelId="{DB556455-9628-495C-9A56-2C04B80ED7B4}" type="presOf" srcId="{0BA397D1-0E3D-4B71-9F8F-FC64FB3CEC68}" destId="{3C712AB0-A941-478C-A6ED-B54E45B828A4}" srcOrd="0" destOrd="0" presId="urn:microsoft.com/office/officeart/2016/7/layout/BasicLinearProcessNumbered"/>
    <dgm:cxn modelId="{4337B278-CBBA-44B0-A0CB-AA6890FEC37D}" type="presOf" srcId="{2C5EE077-4837-4D55-9FB4-B89EB650FAE4}" destId="{CBFFE927-0EA4-4069-A44A-74DC66B90478}" srcOrd="0" destOrd="0" presId="urn:microsoft.com/office/officeart/2016/7/layout/BasicLinearProcessNumbered"/>
    <dgm:cxn modelId="{D946BD85-2B67-4320-9753-53D6CD8C0B05}" type="presOf" srcId="{536A5C42-EAEF-4A0B-B26D-62FE7988C67E}" destId="{DB527CD6-9DFF-4E10-909B-0DF5751647E9}" srcOrd="0" destOrd="0" presId="urn:microsoft.com/office/officeart/2016/7/layout/BasicLinearProcessNumbered"/>
    <dgm:cxn modelId="{CB46A494-6392-4397-9684-567A562AE90C}" srcId="{024DB682-3B9D-49EA-BBFE-BFFF3B7BAB0F}" destId="{638952E9-5056-47B0-90A0-E652EA989479}" srcOrd="1" destOrd="0" parTransId="{0E062FE3-C860-473B-B91B-0207D3C482B2}" sibTransId="{88DC4F9D-2CCF-439C-93A4-0BD4C38EB0F1}"/>
    <dgm:cxn modelId="{8334699A-E881-4B68-9C33-1FDED620B39B}" type="presOf" srcId="{536A5C42-EAEF-4A0B-B26D-62FE7988C67E}" destId="{702BB9AE-6029-4CF0-A885-5A6484B9C7B3}" srcOrd="1" destOrd="0" presId="urn:microsoft.com/office/officeart/2016/7/layout/BasicLinearProcessNumbered"/>
    <dgm:cxn modelId="{D20496E9-0259-4969-8E4D-F7965B0E7503}" srcId="{024DB682-3B9D-49EA-BBFE-BFFF3B7BAB0F}" destId="{2C5EE077-4837-4D55-9FB4-B89EB650FAE4}" srcOrd="0" destOrd="0" parTransId="{C3D99E7C-6E6C-47BE-B184-A97B9D43F0CA}" sibTransId="{2C4AA3AB-FDB8-4785-A879-EE541C13B897}"/>
    <dgm:cxn modelId="{B1E9CF89-6841-42BF-9CE2-81A2D8002DDF}" type="presParOf" srcId="{25AE4C2D-CAF3-4B84-B250-3BFFA29F2726}" destId="{E02E3861-0DD7-4CF7-AEF6-43E6C77FAEDA}" srcOrd="0" destOrd="0" presId="urn:microsoft.com/office/officeart/2016/7/layout/BasicLinearProcessNumbered"/>
    <dgm:cxn modelId="{0E902629-3B48-4967-B22A-973AE86F3909}" type="presParOf" srcId="{E02E3861-0DD7-4CF7-AEF6-43E6C77FAEDA}" destId="{CBFFE927-0EA4-4069-A44A-74DC66B90478}" srcOrd="0" destOrd="0" presId="urn:microsoft.com/office/officeart/2016/7/layout/BasicLinearProcessNumbered"/>
    <dgm:cxn modelId="{81B8A790-B16F-4AAA-917E-336CD050E24E}" type="presParOf" srcId="{E02E3861-0DD7-4CF7-AEF6-43E6C77FAEDA}" destId="{1E1B7ADD-4CC5-4B72-B7A5-149E2C03CE57}" srcOrd="1" destOrd="0" presId="urn:microsoft.com/office/officeart/2016/7/layout/BasicLinearProcessNumbered"/>
    <dgm:cxn modelId="{B6B83E88-D4D9-4613-809C-5F7408C2458D}" type="presParOf" srcId="{E02E3861-0DD7-4CF7-AEF6-43E6C77FAEDA}" destId="{07BEF904-450D-48B0-8A78-A4B0BC7C6DBE}" srcOrd="2" destOrd="0" presId="urn:microsoft.com/office/officeart/2016/7/layout/BasicLinearProcessNumbered"/>
    <dgm:cxn modelId="{A0585AFB-C2D6-4451-95DE-3AC708CDA45E}" type="presParOf" srcId="{E02E3861-0DD7-4CF7-AEF6-43E6C77FAEDA}" destId="{ACA0B939-D7D5-4466-8694-A63E48D33764}" srcOrd="3" destOrd="0" presId="urn:microsoft.com/office/officeart/2016/7/layout/BasicLinearProcessNumbered"/>
    <dgm:cxn modelId="{C8E900E4-4C74-4A59-97AA-58C32ECCA6F0}" type="presParOf" srcId="{25AE4C2D-CAF3-4B84-B250-3BFFA29F2726}" destId="{905C883E-05FA-4ECF-992F-23F3FE085BC3}" srcOrd="1" destOrd="0" presId="urn:microsoft.com/office/officeart/2016/7/layout/BasicLinearProcessNumbered"/>
    <dgm:cxn modelId="{D1627C12-944C-4938-B5C9-9C4CE5033CD9}" type="presParOf" srcId="{25AE4C2D-CAF3-4B84-B250-3BFFA29F2726}" destId="{C3686918-A808-4276-BFA6-7F8DB16B9761}" srcOrd="2" destOrd="0" presId="urn:microsoft.com/office/officeart/2016/7/layout/BasicLinearProcessNumbered"/>
    <dgm:cxn modelId="{D6637D9D-DE53-42CC-BA14-EB1D17D17632}" type="presParOf" srcId="{C3686918-A808-4276-BFA6-7F8DB16B9761}" destId="{659DD1BF-6B48-44D8-97B3-A250CA82447B}" srcOrd="0" destOrd="0" presId="urn:microsoft.com/office/officeart/2016/7/layout/BasicLinearProcessNumbered"/>
    <dgm:cxn modelId="{9989480C-FC53-433E-B785-571C14B0B583}" type="presParOf" srcId="{C3686918-A808-4276-BFA6-7F8DB16B9761}" destId="{37F3A7B5-1A16-4014-92F0-D6862CABA2AA}" srcOrd="1" destOrd="0" presId="urn:microsoft.com/office/officeart/2016/7/layout/BasicLinearProcessNumbered"/>
    <dgm:cxn modelId="{7EDC4F15-FBF1-4A16-BD8D-769E04C34EED}" type="presParOf" srcId="{C3686918-A808-4276-BFA6-7F8DB16B9761}" destId="{9CBB2A21-4B12-44F4-88C5-B3CF848A4E30}" srcOrd="2" destOrd="0" presId="urn:microsoft.com/office/officeart/2016/7/layout/BasicLinearProcessNumbered"/>
    <dgm:cxn modelId="{F126D7D1-996A-4D6A-94C4-B53BAD1CB376}" type="presParOf" srcId="{C3686918-A808-4276-BFA6-7F8DB16B9761}" destId="{F2B5BB9D-EE47-4800-A008-51DFF554401C}" srcOrd="3" destOrd="0" presId="urn:microsoft.com/office/officeart/2016/7/layout/BasicLinearProcessNumbered"/>
    <dgm:cxn modelId="{B46591C5-1E23-43A6-91EF-CAE49871BA15}" type="presParOf" srcId="{25AE4C2D-CAF3-4B84-B250-3BFFA29F2726}" destId="{D57653CF-1BED-46DA-BA1B-405DB9A7AA0B}" srcOrd="3" destOrd="0" presId="urn:microsoft.com/office/officeart/2016/7/layout/BasicLinearProcessNumbered"/>
    <dgm:cxn modelId="{2936E4F8-B0AC-46C3-9433-C20B2F3D40F9}" type="presParOf" srcId="{25AE4C2D-CAF3-4B84-B250-3BFFA29F2726}" destId="{0101EA2A-2CB8-4176-90A2-CA6A4BCEDCE8}" srcOrd="4" destOrd="0" presId="urn:microsoft.com/office/officeart/2016/7/layout/BasicLinearProcessNumbered"/>
    <dgm:cxn modelId="{308856B5-A149-4DE7-BC34-BAA5B5BB2D2E}" type="presParOf" srcId="{0101EA2A-2CB8-4176-90A2-CA6A4BCEDCE8}" destId="{DB527CD6-9DFF-4E10-909B-0DF5751647E9}" srcOrd="0" destOrd="0" presId="urn:microsoft.com/office/officeart/2016/7/layout/BasicLinearProcessNumbered"/>
    <dgm:cxn modelId="{AD38FA7C-69A5-40D3-8C44-C693D72B51C7}" type="presParOf" srcId="{0101EA2A-2CB8-4176-90A2-CA6A4BCEDCE8}" destId="{3C712AB0-A941-478C-A6ED-B54E45B828A4}" srcOrd="1" destOrd="0" presId="urn:microsoft.com/office/officeart/2016/7/layout/BasicLinearProcessNumbered"/>
    <dgm:cxn modelId="{091ED497-B08D-4392-8BC2-1B37FB02D159}" type="presParOf" srcId="{0101EA2A-2CB8-4176-90A2-CA6A4BCEDCE8}" destId="{F76530C2-E045-41BA-BC98-9482F205A688}" srcOrd="2" destOrd="0" presId="urn:microsoft.com/office/officeart/2016/7/layout/BasicLinearProcessNumbered"/>
    <dgm:cxn modelId="{EAE5853D-F64D-4636-A4E5-AA735E26AEB3}" type="presParOf" srcId="{0101EA2A-2CB8-4176-90A2-CA6A4BCEDCE8}" destId="{702BB9AE-6029-4CF0-A885-5A6484B9C7B3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940FC8C-3454-45B0-AE1C-EA5FA537B329}" type="doc">
      <dgm:prSet loTypeId="urn:microsoft.com/office/officeart/2005/8/layout/cycle8" loCatId="cycle" qsTypeId="urn:microsoft.com/office/officeart/2005/8/quickstyle/simple4" qsCatId="simple" csTypeId="urn:microsoft.com/office/officeart/2005/8/colors/accent1_2" csCatId="accent1" phldr="1"/>
      <dgm:spPr/>
    </dgm:pt>
    <dgm:pt modelId="{2A1794CB-E3F6-4ACE-B1D2-A615CA89B511}">
      <dgm:prSet phldrT="[Tekst]" custT="1"/>
      <dgm:spPr/>
      <dgm:t>
        <a:bodyPr anchor="t"/>
        <a:lstStyle/>
        <a:p>
          <a:pPr algn="ctr"/>
          <a:r>
            <a:rPr lang="nb-NO" sz="1400" b="1" dirty="0"/>
            <a:t>Fase 1</a:t>
          </a:r>
        </a:p>
        <a:p>
          <a:pPr algn="ctr"/>
          <a:r>
            <a:rPr lang="nb-NO" sz="1200" b="0" dirty="0"/>
            <a:t> </a:t>
          </a:r>
          <a:r>
            <a:rPr lang="nb-NO" sz="1400" b="0" dirty="0"/>
            <a:t>Forberede arbeidsmiljø-kartlegging</a:t>
          </a:r>
        </a:p>
      </dgm:t>
    </dgm:pt>
    <dgm:pt modelId="{A5EEF6B1-6CE2-4C5C-BE99-7292769480A1}" type="parTrans" cxnId="{3AD02688-02DC-4303-8704-BE5FCEA5637F}">
      <dgm:prSet/>
      <dgm:spPr/>
      <dgm:t>
        <a:bodyPr/>
        <a:lstStyle/>
        <a:p>
          <a:endParaRPr lang="nb-NO"/>
        </a:p>
      </dgm:t>
    </dgm:pt>
    <dgm:pt modelId="{EDD6E952-D3AC-409D-96ED-3B0C66CA0C21}" type="sibTrans" cxnId="{3AD02688-02DC-4303-8704-BE5FCEA5637F}">
      <dgm:prSet/>
      <dgm:spPr/>
      <dgm:t>
        <a:bodyPr/>
        <a:lstStyle/>
        <a:p>
          <a:endParaRPr lang="nb-NO"/>
        </a:p>
      </dgm:t>
    </dgm:pt>
    <dgm:pt modelId="{C7A5D74D-4921-406F-96E0-D8237D92E45D}">
      <dgm:prSet phldrT="[Tekst]" custT="1"/>
      <dgm:spPr/>
      <dgm:t>
        <a:bodyPr/>
        <a:lstStyle/>
        <a:p>
          <a:r>
            <a:rPr lang="nb-NO" sz="1400" b="1" dirty="0"/>
            <a:t>Fase 3</a:t>
          </a:r>
        </a:p>
        <a:p>
          <a:r>
            <a:rPr lang="nb-NO" sz="1400" dirty="0"/>
            <a:t>Utvikling av arbeidsmiljøtiltak</a:t>
          </a:r>
        </a:p>
      </dgm:t>
    </dgm:pt>
    <dgm:pt modelId="{85E3CD25-45F0-4E88-AA4F-D604D5FD506D}" type="parTrans" cxnId="{47C478A8-35D4-4ED3-9761-D572051781B7}">
      <dgm:prSet/>
      <dgm:spPr/>
      <dgm:t>
        <a:bodyPr/>
        <a:lstStyle/>
        <a:p>
          <a:endParaRPr lang="nb-NO"/>
        </a:p>
      </dgm:t>
    </dgm:pt>
    <dgm:pt modelId="{D8BCF12B-0C22-4F30-863F-DF12451D952B}" type="sibTrans" cxnId="{47C478A8-35D4-4ED3-9761-D572051781B7}">
      <dgm:prSet/>
      <dgm:spPr/>
      <dgm:t>
        <a:bodyPr/>
        <a:lstStyle/>
        <a:p>
          <a:endParaRPr lang="nb-NO"/>
        </a:p>
      </dgm:t>
    </dgm:pt>
    <dgm:pt modelId="{0C385B39-C2D9-4632-84EE-A7AA8E99BD62}">
      <dgm:prSet custT="1"/>
      <dgm:spPr/>
      <dgm:t>
        <a:bodyPr/>
        <a:lstStyle/>
        <a:p>
          <a:r>
            <a:rPr lang="nb-NO" sz="1400" b="1" dirty="0"/>
            <a:t>Fase 4</a:t>
          </a:r>
        </a:p>
        <a:p>
          <a:r>
            <a:rPr lang="nb-NO" sz="1300" dirty="0"/>
            <a:t>Kontinuerlig arbeidsmiljøutvikling, evaluering og rapportering </a:t>
          </a:r>
        </a:p>
        <a:p>
          <a:endParaRPr lang="nb-NO" sz="1300" dirty="0"/>
        </a:p>
      </dgm:t>
    </dgm:pt>
    <dgm:pt modelId="{66D39BA4-B81A-4E8E-AAC7-CCEE3E91F657}" type="parTrans" cxnId="{7A37F7F8-2D42-41C7-8208-7A81C31BACFC}">
      <dgm:prSet/>
      <dgm:spPr/>
      <dgm:t>
        <a:bodyPr/>
        <a:lstStyle/>
        <a:p>
          <a:endParaRPr lang="nb-NO"/>
        </a:p>
      </dgm:t>
    </dgm:pt>
    <dgm:pt modelId="{8A872741-80DF-4A3B-89ED-0017FF66869E}" type="sibTrans" cxnId="{7A37F7F8-2D42-41C7-8208-7A81C31BACFC}">
      <dgm:prSet/>
      <dgm:spPr/>
      <dgm:t>
        <a:bodyPr/>
        <a:lstStyle/>
        <a:p>
          <a:endParaRPr lang="nb-NO"/>
        </a:p>
      </dgm:t>
    </dgm:pt>
    <dgm:pt modelId="{CE535F75-AF12-4922-855F-7A34B4371893}">
      <dgm:prSet phldrT="[Tekst]" custT="1"/>
      <dgm:spPr/>
      <dgm:t>
        <a:bodyPr/>
        <a:lstStyle/>
        <a:p>
          <a:r>
            <a:rPr lang="nb-NO" sz="1400" b="1" dirty="0"/>
            <a:t>Fase 2</a:t>
          </a:r>
        </a:p>
        <a:p>
          <a:r>
            <a:rPr lang="nb-NO" sz="1400" dirty="0"/>
            <a:t>Arbeidsmiljø-kartlegging</a:t>
          </a:r>
        </a:p>
      </dgm:t>
    </dgm:pt>
    <dgm:pt modelId="{E95C3FA5-9C3F-4A40-9961-30C4DF6A1980}" type="sibTrans" cxnId="{A776BA70-E788-4EDF-A4E2-C8AA040C85F5}">
      <dgm:prSet/>
      <dgm:spPr/>
      <dgm:t>
        <a:bodyPr/>
        <a:lstStyle/>
        <a:p>
          <a:endParaRPr lang="nb-NO"/>
        </a:p>
      </dgm:t>
    </dgm:pt>
    <dgm:pt modelId="{F7EE69D8-90C9-4943-9614-2326F4C78283}" type="parTrans" cxnId="{A776BA70-E788-4EDF-A4E2-C8AA040C85F5}">
      <dgm:prSet/>
      <dgm:spPr/>
      <dgm:t>
        <a:bodyPr/>
        <a:lstStyle/>
        <a:p>
          <a:endParaRPr lang="nb-NO"/>
        </a:p>
      </dgm:t>
    </dgm:pt>
    <dgm:pt modelId="{54E7273B-0086-48E9-A79D-E6A547A2D9E5}" type="pres">
      <dgm:prSet presAssocID="{9940FC8C-3454-45B0-AE1C-EA5FA537B329}" presName="compositeShape" presStyleCnt="0">
        <dgm:presLayoutVars>
          <dgm:chMax val="7"/>
          <dgm:dir/>
          <dgm:resizeHandles val="exact"/>
        </dgm:presLayoutVars>
      </dgm:prSet>
      <dgm:spPr/>
    </dgm:pt>
    <dgm:pt modelId="{D6556B03-B2ED-4B3C-AE20-F4BA48E9B654}" type="pres">
      <dgm:prSet presAssocID="{9940FC8C-3454-45B0-AE1C-EA5FA537B329}" presName="wedge1" presStyleLbl="node1" presStyleIdx="0" presStyleCnt="4" custLinFactNeighborX="-1918" custLinFactNeighborY="1485"/>
      <dgm:spPr/>
    </dgm:pt>
    <dgm:pt modelId="{747106B9-5A58-4177-B286-62CEDE5E906F}" type="pres">
      <dgm:prSet presAssocID="{9940FC8C-3454-45B0-AE1C-EA5FA537B329}" presName="dummy1a" presStyleCnt="0"/>
      <dgm:spPr/>
    </dgm:pt>
    <dgm:pt modelId="{3EDF7AD6-54E0-49E1-BD85-53573D7FA5CF}" type="pres">
      <dgm:prSet presAssocID="{9940FC8C-3454-45B0-AE1C-EA5FA537B329}" presName="dummy1b" presStyleCnt="0"/>
      <dgm:spPr/>
    </dgm:pt>
    <dgm:pt modelId="{66777300-8ED1-4F77-863D-F1700DBDF9F9}" type="pres">
      <dgm:prSet presAssocID="{9940FC8C-3454-45B0-AE1C-EA5FA537B329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1BEF4A3D-C452-412B-85F4-3B1FCCCBB081}" type="pres">
      <dgm:prSet presAssocID="{9940FC8C-3454-45B0-AE1C-EA5FA537B329}" presName="wedge2" presStyleLbl="node1" presStyleIdx="1" presStyleCnt="4" custLinFactNeighborX="-1918" custLinFactNeighborY="-114"/>
      <dgm:spPr/>
    </dgm:pt>
    <dgm:pt modelId="{B643FA50-668C-4E3E-A2CA-86B1FBB1D6E2}" type="pres">
      <dgm:prSet presAssocID="{9940FC8C-3454-45B0-AE1C-EA5FA537B329}" presName="dummy2a" presStyleCnt="0"/>
      <dgm:spPr/>
    </dgm:pt>
    <dgm:pt modelId="{CC8967F8-751A-4381-A2CD-1D34FB6035F5}" type="pres">
      <dgm:prSet presAssocID="{9940FC8C-3454-45B0-AE1C-EA5FA537B329}" presName="dummy2b" presStyleCnt="0"/>
      <dgm:spPr/>
    </dgm:pt>
    <dgm:pt modelId="{8E6F7A5E-2737-429A-8165-66870D190DCD}" type="pres">
      <dgm:prSet presAssocID="{9940FC8C-3454-45B0-AE1C-EA5FA537B329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C85DC2A7-F6A7-4575-84DB-9B8D6697100B}" type="pres">
      <dgm:prSet presAssocID="{9940FC8C-3454-45B0-AE1C-EA5FA537B329}" presName="wedge3" presStyleLbl="node1" presStyleIdx="2" presStyleCnt="4"/>
      <dgm:spPr/>
    </dgm:pt>
    <dgm:pt modelId="{79610047-E510-43CD-93AB-F4023CB1FA3F}" type="pres">
      <dgm:prSet presAssocID="{9940FC8C-3454-45B0-AE1C-EA5FA537B329}" presName="dummy3a" presStyleCnt="0"/>
      <dgm:spPr/>
    </dgm:pt>
    <dgm:pt modelId="{C6B207EA-7C66-4510-9A83-E36A3EFDD96C}" type="pres">
      <dgm:prSet presAssocID="{9940FC8C-3454-45B0-AE1C-EA5FA537B329}" presName="dummy3b" presStyleCnt="0"/>
      <dgm:spPr/>
    </dgm:pt>
    <dgm:pt modelId="{619E6898-12F4-4ACD-90C2-1912E92DDF37}" type="pres">
      <dgm:prSet presAssocID="{9940FC8C-3454-45B0-AE1C-EA5FA537B329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5392DCF1-E6D8-47D6-92C2-A21643ECBEA7}" type="pres">
      <dgm:prSet presAssocID="{9940FC8C-3454-45B0-AE1C-EA5FA537B329}" presName="wedge4" presStyleLbl="node1" presStyleIdx="3" presStyleCnt="4" custLinFactNeighborX="-19" custLinFactNeighborY="1815"/>
      <dgm:spPr/>
    </dgm:pt>
    <dgm:pt modelId="{C743FD97-6ED1-4061-B55D-2A0322CF0093}" type="pres">
      <dgm:prSet presAssocID="{9940FC8C-3454-45B0-AE1C-EA5FA537B329}" presName="dummy4a" presStyleCnt="0"/>
      <dgm:spPr/>
    </dgm:pt>
    <dgm:pt modelId="{A2977B46-CF94-451C-A676-68A10E790CB2}" type="pres">
      <dgm:prSet presAssocID="{9940FC8C-3454-45B0-AE1C-EA5FA537B329}" presName="dummy4b" presStyleCnt="0"/>
      <dgm:spPr/>
    </dgm:pt>
    <dgm:pt modelId="{025955AF-ACF1-416D-8392-51F336CAE5C4}" type="pres">
      <dgm:prSet presAssocID="{9940FC8C-3454-45B0-AE1C-EA5FA537B329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F567675A-FE24-469F-9486-43B790977368}" type="pres">
      <dgm:prSet presAssocID="{EDD6E952-D3AC-409D-96ED-3B0C66CA0C21}" presName="arrowWedge1" presStyleLbl="fgSibTrans2D1" presStyleIdx="0" presStyleCnt="4"/>
      <dgm:spPr/>
    </dgm:pt>
    <dgm:pt modelId="{8EB08393-B2E0-4F17-B67A-ACA0868EF40B}" type="pres">
      <dgm:prSet presAssocID="{E95C3FA5-9C3F-4A40-9961-30C4DF6A1980}" presName="arrowWedge2" presStyleLbl="fgSibTrans2D1" presStyleIdx="1" presStyleCnt="4"/>
      <dgm:spPr/>
    </dgm:pt>
    <dgm:pt modelId="{EE8B0DF5-F3CD-4F08-8977-465427C69F71}" type="pres">
      <dgm:prSet presAssocID="{D8BCF12B-0C22-4F30-863F-DF12451D952B}" presName="arrowWedge3" presStyleLbl="fgSibTrans2D1" presStyleIdx="2" presStyleCnt="4"/>
      <dgm:spPr/>
    </dgm:pt>
    <dgm:pt modelId="{13F8BAB9-B240-4A6B-ADA6-FC217D21B2ED}" type="pres">
      <dgm:prSet presAssocID="{8A872741-80DF-4A3B-89ED-0017FF66869E}" presName="arrowWedge4" presStyleLbl="fgSibTrans2D1" presStyleIdx="3" presStyleCnt="4"/>
      <dgm:spPr/>
    </dgm:pt>
  </dgm:ptLst>
  <dgm:cxnLst>
    <dgm:cxn modelId="{D6189F1B-B381-44C8-81AA-B8ED7BACDA3C}" type="presOf" srcId="{C7A5D74D-4921-406F-96E0-D8237D92E45D}" destId="{619E6898-12F4-4ACD-90C2-1912E92DDF37}" srcOrd="1" destOrd="0" presId="urn:microsoft.com/office/officeart/2005/8/layout/cycle8"/>
    <dgm:cxn modelId="{DF836E1E-09A9-4333-9C71-1F9749A2E42E}" type="presOf" srcId="{9940FC8C-3454-45B0-AE1C-EA5FA537B329}" destId="{54E7273B-0086-48E9-A79D-E6A547A2D9E5}" srcOrd="0" destOrd="0" presId="urn:microsoft.com/office/officeart/2005/8/layout/cycle8"/>
    <dgm:cxn modelId="{09C7533B-21D4-4F1C-9BEC-53C882D92396}" type="presOf" srcId="{2A1794CB-E3F6-4ACE-B1D2-A615CA89B511}" destId="{66777300-8ED1-4F77-863D-F1700DBDF9F9}" srcOrd="1" destOrd="0" presId="urn:microsoft.com/office/officeart/2005/8/layout/cycle8"/>
    <dgm:cxn modelId="{6A1D423C-2CCD-4949-B557-4E16C5A16D86}" type="presOf" srcId="{C7A5D74D-4921-406F-96E0-D8237D92E45D}" destId="{C85DC2A7-F6A7-4575-84DB-9B8D6697100B}" srcOrd="0" destOrd="0" presId="urn:microsoft.com/office/officeart/2005/8/layout/cycle8"/>
    <dgm:cxn modelId="{C130C06A-2AD7-4260-A673-AC3F5D9BA1BB}" type="presOf" srcId="{CE535F75-AF12-4922-855F-7A34B4371893}" destId="{8E6F7A5E-2737-429A-8165-66870D190DCD}" srcOrd="1" destOrd="0" presId="urn:microsoft.com/office/officeart/2005/8/layout/cycle8"/>
    <dgm:cxn modelId="{A834994D-590F-4E32-AD85-094D20B1DFE0}" type="presOf" srcId="{CE535F75-AF12-4922-855F-7A34B4371893}" destId="{1BEF4A3D-C452-412B-85F4-3B1FCCCBB081}" srcOrd="0" destOrd="0" presId="urn:microsoft.com/office/officeart/2005/8/layout/cycle8"/>
    <dgm:cxn modelId="{A776BA70-E788-4EDF-A4E2-C8AA040C85F5}" srcId="{9940FC8C-3454-45B0-AE1C-EA5FA537B329}" destId="{CE535F75-AF12-4922-855F-7A34B4371893}" srcOrd="1" destOrd="0" parTransId="{F7EE69D8-90C9-4943-9614-2326F4C78283}" sibTransId="{E95C3FA5-9C3F-4A40-9961-30C4DF6A1980}"/>
    <dgm:cxn modelId="{75D9E473-FFEC-4ACF-B681-79912F85BAE1}" type="presOf" srcId="{2A1794CB-E3F6-4ACE-B1D2-A615CA89B511}" destId="{D6556B03-B2ED-4B3C-AE20-F4BA48E9B654}" srcOrd="0" destOrd="0" presId="urn:microsoft.com/office/officeart/2005/8/layout/cycle8"/>
    <dgm:cxn modelId="{D2FD8E77-4A53-4ACC-9B56-1D0F1DBE677E}" type="presOf" srcId="{0C385B39-C2D9-4632-84EE-A7AA8E99BD62}" destId="{5392DCF1-E6D8-47D6-92C2-A21643ECBEA7}" srcOrd="0" destOrd="0" presId="urn:microsoft.com/office/officeart/2005/8/layout/cycle8"/>
    <dgm:cxn modelId="{3AD02688-02DC-4303-8704-BE5FCEA5637F}" srcId="{9940FC8C-3454-45B0-AE1C-EA5FA537B329}" destId="{2A1794CB-E3F6-4ACE-B1D2-A615CA89B511}" srcOrd="0" destOrd="0" parTransId="{A5EEF6B1-6CE2-4C5C-BE99-7292769480A1}" sibTransId="{EDD6E952-D3AC-409D-96ED-3B0C66CA0C21}"/>
    <dgm:cxn modelId="{47C478A8-35D4-4ED3-9761-D572051781B7}" srcId="{9940FC8C-3454-45B0-AE1C-EA5FA537B329}" destId="{C7A5D74D-4921-406F-96E0-D8237D92E45D}" srcOrd="2" destOrd="0" parTransId="{85E3CD25-45F0-4E88-AA4F-D604D5FD506D}" sibTransId="{D8BCF12B-0C22-4F30-863F-DF12451D952B}"/>
    <dgm:cxn modelId="{10A6FBBB-1D20-4CB7-85DF-AA760517366B}" type="presOf" srcId="{0C385B39-C2D9-4632-84EE-A7AA8E99BD62}" destId="{025955AF-ACF1-416D-8392-51F336CAE5C4}" srcOrd="1" destOrd="0" presId="urn:microsoft.com/office/officeart/2005/8/layout/cycle8"/>
    <dgm:cxn modelId="{7A37F7F8-2D42-41C7-8208-7A81C31BACFC}" srcId="{9940FC8C-3454-45B0-AE1C-EA5FA537B329}" destId="{0C385B39-C2D9-4632-84EE-A7AA8E99BD62}" srcOrd="3" destOrd="0" parTransId="{66D39BA4-B81A-4E8E-AAC7-CCEE3E91F657}" sibTransId="{8A872741-80DF-4A3B-89ED-0017FF66869E}"/>
    <dgm:cxn modelId="{D88C55BB-A34E-4D1E-80EA-991E1E62DC94}" type="presParOf" srcId="{54E7273B-0086-48E9-A79D-E6A547A2D9E5}" destId="{D6556B03-B2ED-4B3C-AE20-F4BA48E9B654}" srcOrd="0" destOrd="0" presId="urn:microsoft.com/office/officeart/2005/8/layout/cycle8"/>
    <dgm:cxn modelId="{E2F69355-D7EE-4066-95E1-E91F84711298}" type="presParOf" srcId="{54E7273B-0086-48E9-A79D-E6A547A2D9E5}" destId="{747106B9-5A58-4177-B286-62CEDE5E906F}" srcOrd="1" destOrd="0" presId="urn:microsoft.com/office/officeart/2005/8/layout/cycle8"/>
    <dgm:cxn modelId="{6639AB5F-1E6E-4A71-BE4A-1416B2724ECE}" type="presParOf" srcId="{54E7273B-0086-48E9-A79D-E6A547A2D9E5}" destId="{3EDF7AD6-54E0-49E1-BD85-53573D7FA5CF}" srcOrd="2" destOrd="0" presId="urn:microsoft.com/office/officeart/2005/8/layout/cycle8"/>
    <dgm:cxn modelId="{9FB664EB-B53C-42ED-B204-9B0DEE674163}" type="presParOf" srcId="{54E7273B-0086-48E9-A79D-E6A547A2D9E5}" destId="{66777300-8ED1-4F77-863D-F1700DBDF9F9}" srcOrd="3" destOrd="0" presId="urn:microsoft.com/office/officeart/2005/8/layout/cycle8"/>
    <dgm:cxn modelId="{EBDA5505-57BB-4E2B-B0E1-4104BFFA9FD2}" type="presParOf" srcId="{54E7273B-0086-48E9-A79D-E6A547A2D9E5}" destId="{1BEF4A3D-C452-412B-85F4-3B1FCCCBB081}" srcOrd="4" destOrd="0" presId="urn:microsoft.com/office/officeart/2005/8/layout/cycle8"/>
    <dgm:cxn modelId="{23E01703-9B5E-4D36-A36F-145DD91CF58E}" type="presParOf" srcId="{54E7273B-0086-48E9-A79D-E6A547A2D9E5}" destId="{B643FA50-668C-4E3E-A2CA-86B1FBB1D6E2}" srcOrd="5" destOrd="0" presId="urn:microsoft.com/office/officeart/2005/8/layout/cycle8"/>
    <dgm:cxn modelId="{40BB7F2A-B252-49B0-AF35-8C91EE18BD75}" type="presParOf" srcId="{54E7273B-0086-48E9-A79D-E6A547A2D9E5}" destId="{CC8967F8-751A-4381-A2CD-1D34FB6035F5}" srcOrd="6" destOrd="0" presId="urn:microsoft.com/office/officeart/2005/8/layout/cycle8"/>
    <dgm:cxn modelId="{B12B38B6-EEF3-468C-BEF0-222A107080B0}" type="presParOf" srcId="{54E7273B-0086-48E9-A79D-E6A547A2D9E5}" destId="{8E6F7A5E-2737-429A-8165-66870D190DCD}" srcOrd="7" destOrd="0" presId="urn:microsoft.com/office/officeart/2005/8/layout/cycle8"/>
    <dgm:cxn modelId="{049A16D6-641C-494B-8476-6D1AE8474184}" type="presParOf" srcId="{54E7273B-0086-48E9-A79D-E6A547A2D9E5}" destId="{C85DC2A7-F6A7-4575-84DB-9B8D6697100B}" srcOrd="8" destOrd="0" presId="urn:microsoft.com/office/officeart/2005/8/layout/cycle8"/>
    <dgm:cxn modelId="{7AA70EB8-39E9-4E62-B71B-2D92860933F5}" type="presParOf" srcId="{54E7273B-0086-48E9-A79D-E6A547A2D9E5}" destId="{79610047-E510-43CD-93AB-F4023CB1FA3F}" srcOrd="9" destOrd="0" presId="urn:microsoft.com/office/officeart/2005/8/layout/cycle8"/>
    <dgm:cxn modelId="{C2CB6ED1-5D11-4EDA-BEE0-BF21CEC3CA27}" type="presParOf" srcId="{54E7273B-0086-48E9-A79D-E6A547A2D9E5}" destId="{C6B207EA-7C66-4510-9A83-E36A3EFDD96C}" srcOrd="10" destOrd="0" presId="urn:microsoft.com/office/officeart/2005/8/layout/cycle8"/>
    <dgm:cxn modelId="{94ADAF4D-9952-48B5-875B-74F5F48892E2}" type="presParOf" srcId="{54E7273B-0086-48E9-A79D-E6A547A2D9E5}" destId="{619E6898-12F4-4ACD-90C2-1912E92DDF37}" srcOrd="11" destOrd="0" presId="urn:microsoft.com/office/officeart/2005/8/layout/cycle8"/>
    <dgm:cxn modelId="{5A0E5C09-546C-4465-A3BB-0A34F2DE685F}" type="presParOf" srcId="{54E7273B-0086-48E9-A79D-E6A547A2D9E5}" destId="{5392DCF1-E6D8-47D6-92C2-A21643ECBEA7}" srcOrd="12" destOrd="0" presId="urn:microsoft.com/office/officeart/2005/8/layout/cycle8"/>
    <dgm:cxn modelId="{A0BC50ED-5731-4DDD-A6E1-0E2175FD0EDC}" type="presParOf" srcId="{54E7273B-0086-48E9-A79D-E6A547A2D9E5}" destId="{C743FD97-6ED1-4061-B55D-2A0322CF0093}" srcOrd="13" destOrd="0" presId="urn:microsoft.com/office/officeart/2005/8/layout/cycle8"/>
    <dgm:cxn modelId="{44EE7556-11AE-4F02-9B48-D4B6BD22BDBC}" type="presParOf" srcId="{54E7273B-0086-48E9-A79D-E6A547A2D9E5}" destId="{A2977B46-CF94-451C-A676-68A10E790CB2}" srcOrd="14" destOrd="0" presId="urn:microsoft.com/office/officeart/2005/8/layout/cycle8"/>
    <dgm:cxn modelId="{0E663F01-C3E4-4369-83E1-5045DC7F7EC3}" type="presParOf" srcId="{54E7273B-0086-48E9-A79D-E6A547A2D9E5}" destId="{025955AF-ACF1-416D-8392-51F336CAE5C4}" srcOrd="15" destOrd="0" presId="urn:microsoft.com/office/officeart/2005/8/layout/cycle8"/>
    <dgm:cxn modelId="{FAAFEB82-504A-448F-8445-BC4DFEB1407F}" type="presParOf" srcId="{54E7273B-0086-48E9-A79D-E6A547A2D9E5}" destId="{F567675A-FE24-469F-9486-43B790977368}" srcOrd="16" destOrd="0" presId="urn:microsoft.com/office/officeart/2005/8/layout/cycle8"/>
    <dgm:cxn modelId="{F2997620-AE7A-4E57-9055-BCD269DD8532}" type="presParOf" srcId="{54E7273B-0086-48E9-A79D-E6A547A2D9E5}" destId="{8EB08393-B2E0-4F17-B67A-ACA0868EF40B}" srcOrd="17" destOrd="0" presId="urn:microsoft.com/office/officeart/2005/8/layout/cycle8"/>
    <dgm:cxn modelId="{A66BC84B-9E42-404A-934B-FB9E56AC3CC7}" type="presParOf" srcId="{54E7273B-0086-48E9-A79D-E6A547A2D9E5}" destId="{EE8B0DF5-F3CD-4F08-8977-465427C69F71}" srcOrd="18" destOrd="0" presId="urn:microsoft.com/office/officeart/2005/8/layout/cycle8"/>
    <dgm:cxn modelId="{4C698ED5-D63F-4ADC-AA20-84FF185293CF}" type="presParOf" srcId="{54E7273B-0086-48E9-A79D-E6A547A2D9E5}" destId="{13F8BAB9-B240-4A6B-ADA6-FC217D21B2ED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A12D8A-184C-4D4C-93B2-E0B093DD2BF8}">
      <dsp:nvSpPr>
        <dsp:cNvPr id="0" name=""/>
        <dsp:cNvSpPr/>
      </dsp:nvSpPr>
      <dsp:spPr>
        <a:xfrm>
          <a:off x="1606480" y="438608"/>
          <a:ext cx="2921139" cy="2921139"/>
        </a:xfrm>
        <a:prstGeom prst="blockArc">
          <a:avLst>
            <a:gd name="adj1" fmla="val 9000000"/>
            <a:gd name="adj2" fmla="val 16200000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D2AC8D-A931-4F67-9DE7-27418A19A8D7}">
      <dsp:nvSpPr>
        <dsp:cNvPr id="0" name=""/>
        <dsp:cNvSpPr/>
      </dsp:nvSpPr>
      <dsp:spPr>
        <a:xfrm>
          <a:off x="1606480" y="438608"/>
          <a:ext cx="2921139" cy="2921139"/>
        </a:xfrm>
        <a:prstGeom prst="blockArc">
          <a:avLst>
            <a:gd name="adj1" fmla="val 1800000"/>
            <a:gd name="adj2" fmla="val 9000000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1C1222-56C1-4282-90AC-219FDF0159C1}">
      <dsp:nvSpPr>
        <dsp:cNvPr id="0" name=""/>
        <dsp:cNvSpPr/>
      </dsp:nvSpPr>
      <dsp:spPr>
        <a:xfrm>
          <a:off x="1606480" y="438608"/>
          <a:ext cx="2921139" cy="2921139"/>
        </a:xfrm>
        <a:prstGeom prst="blockArc">
          <a:avLst>
            <a:gd name="adj1" fmla="val 16200000"/>
            <a:gd name="adj2" fmla="val 1800000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F0820D-110B-4862-AA21-BF1EB0F2DAA4}">
      <dsp:nvSpPr>
        <dsp:cNvPr id="0" name=""/>
        <dsp:cNvSpPr/>
      </dsp:nvSpPr>
      <dsp:spPr>
        <a:xfrm>
          <a:off x="2394635" y="1226762"/>
          <a:ext cx="1344829" cy="134482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kern="1200" dirty="0"/>
            <a:t>Arbeidsmiljø-utvikling</a:t>
          </a:r>
        </a:p>
      </dsp:txBody>
      <dsp:txXfrm>
        <a:off x="2591581" y="1423708"/>
        <a:ext cx="950937" cy="950937"/>
      </dsp:txXfrm>
    </dsp:sp>
    <dsp:sp modelId="{1A96CC67-5927-418C-A434-C25CCA61825B}">
      <dsp:nvSpPr>
        <dsp:cNvPr id="0" name=""/>
        <dsp:cNvSpPr/>
      </dsp:nvSpPr>
      <dsp:spPr>
        <a:xfrm>
          <a:off x="2596359" y="1807"/>
          <a:ext cx="941380" cy="9413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kern="1200" dirty="0"/>
            <a:t>År 1</a:t>
          </a:r>
        </a:p>
      </dsp:txBody>
      <dsp:txXfrm>
        <a:off x="2734221" y="139669"/>
        <a:ext cx="665656" cy="665656"/>
      </dsp:txXfrm>
    </dsp:sp>
    <dsp:sp modelId="{E3E20555-5386-43C8-8A69-3A295AB6E84A}">
      <dsp:nvSpPr>
        <dsp:cNvPr id="0" name=""/>
        <dsp:cNvSpPr/>
      </dsp:nvSpPr>
      <dsp:spPr>
        <a:xfrm>
          <a:off x="3831900" y="2141827"/>
          <a:ext cx="941380" cy="9413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kern="1200" dirty="0"/>
            <a:t>År 2</a:t>
          </a:r>
        </a:p>
      </dsp:txBody>
      <dsp:txXfrm>
        <a:off x="3969762" y="2279689"/>
        <a:ext cx="665656" cy="665656"/>
      </dsp:txXfrm>
    </dsp:sp>
    <dsp:sp modelId="{70E054A3-1F2F-4675-A2E9-620E9E815B2E}">
      <dsp:nvSpPr>
        <dsp:cNvPr id="0" name=""/>
        <dsp:cNvSpPr/>
      </dsp:nvSpPr>
      <dsp:spPr>
        <a:xfrm>
          <a:off x="1360818" y="2141827"/>
          <a:ext cx="941380" cy="9413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kern="1200" dirty="0"/>
            <a:t>År 3</a:t>
          </a:r>
        </a:p>
      </dsp:txBody>
      <dsp:txXfrm>
        <a:off x="1498680" y="2279689"/>
        <a:ext cx="665656" cy="6656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FFE927-0EA4-4069-A44A-74DC66B90478}">
      <dsp:nvSpPr>
        <dsp:cNvPr id="0" name=""/>
        <dsp:cNvSpPr/>
      </dsp:nvSpPr>
      <dsp:spPr>
        <a:xfrm>
          <a:off x="2881" y="0"/>
          <a:ext cx="3505790" cy="339976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1845" tIns="330200" rIns="251845" bIns="33020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300" kern="1200" dirty="0"/>
            <a:t>…gir </a:t>
          </a:r>
          <a:r>
            <a:rPr lang="nb-NO" sz="2300" b="1" kern="1200" dirty="0"/>
            <a:t>oversikt</a:t>
          </a:r>
          <a:r>
            <a:rPr lang="nb-NO" sz="2300" kern="1200" dirty="0"/>
            <a:t> og forenkler </a:t>
          </a:r>
          <a:r>
            <a:rPr lang="nb-NO" sz="2300" b="1" kern="1200" dirty="0"/>
            <a:t>planlegging</a:t>
          </a:r>
          <a:r>
            <a:rPr lang="nb-NO" sz="2300" kern="1200" dirty="0"/>
            <a:t> av aktiviteter knyttet til arbeidsmiljøutvikling</a:t>
          </a:r>
          <a:endParaRPr lang="en-US" sz="2300" kern="1200" dirty="0"/>
        </a:p>
      </dsp:txBody>
      <dsp:txXfrm>
        <a:off x="2881" y="1291911"/>
        <a:ext cx="3505790" cy="2039859"/>
      </dsp:txXfrm>
    </dsp:sp>
    <dsp:sp modelId="{1E1B7ADD-4CC5-4B72-B7A5-149E2C03CE57}">
      <dsp:nvSpPr>
        <dsp:cNvPr id="0" name=""/>
        <dsp:cNvSpPr/>
      </dsp:nvSpPr>
      <dsp:spPr>
        <a:xfrm>
          <a:off x="1245811" y="339976"/>
          <a:ext cx="1019929" cy="101992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9518" tIns="12700" rIns="79518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1</a:t>
          </a:r>
        </a:p>
      </dsp:txBody>
      <dsp:txXfrm>
        <a:off x="1395176" y="489341"/>
        <a:ext cx="721199" cy="721199"/>
      </dsp:txXfrm>
    </dsp:sp>
    <dsp:sp modelId="{07BEF904-450D-48B0-8A78-A4B0BC7C6DBE}">
      <dsp:nvSpPr>
        <dsp:cNvPr id="0" name=""/>
        <dsp:cNvSpPr/>
      </dsp:nvSpPr>
      <dsp:spPr>
        <a:xfrm>
          <a:off x="140636" y="3399694"/>
          <a:ext cx="3230280" cy="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9DD1BF-6B48-44D8-97B3-A250CA82447B}">
      <dsp:nvSpPr>
        <dsp:cNvPr id="0" name=""/>
        <dsp:cNvSpPr/>
      </dsp:nvSpPr>
      <dsp:spPr>
        <a:xfrm>
          <a:off x="3831700" y="0"/>
          <a:ext cx="3547009" cy="339976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1845" tIns="330200" rIns="251845" bIns="33020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 dirty="0"/>
            <a:t>…bidrar til at aktiviteter enkelt kan overføres til enhetens øvrige </a:t>
          </a:r>
          <a:r>
            <a:rPr lang="nb-NO" sz="2200" b="1" kern="1200" dirty="0"/>
            <a:t>årsplaner/</a:t>
          </a:r>
          <a:r>
            <a:rPr lang="nb-NO" sz="2200" b="1" kern="1200" dirty="0" err="1"/>
            <a:t>årshjul</a:t>
          </a:r>
          <a:endParaRPr lang="en-US" sz="2200" b="1" kern="1200" dirty="0"/>
        </a:p>
      </dsp:txBody>
      <dsp:txXfrm>
        <a:off x="3831700" y="1291911"/>
        <a:ext cx="3547009" cy="2039859"/>
      </dsp:txXfrm>
    </dsp:sp>
    <dsp:sp modelId="{37F3A7B5-1A16-4014-92F0-D6862CABA2AA}">
      <dsp:nvSpPr>
        <dsp:cNvPr id="0" name=""/>
        <dsp:cNvSpPr/>
      </dsp:nvSpPr>
      <dsp:spPr>
        <a:xfrm>
          <a:off x="5095239" y="339976"/>
          <a:ext cx="1019929" cy="101992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9518" tIns="12700" rIns="79518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2</a:t>
          </a:r>
        </a:p>
      </dsp:txBody>
      <dsp:txXfrm>
        <a:off x="5244604" y="489341"/>
        <a:ext cx="721199" cy="721199"/>
      </dsp:txXfrm>
    </dsp:sp>
    <dsp:sp modelId="{9CBB2A21-4B12-44F4-88C5-B3CF848A4E30}">
      <dsp:nvSpPr>
        <dsp:cNvPr id="0" name=""/>
        <dsp:cNvSpPr/>
      </dsp:nvSpPr>
      <dsp:spPr>
        <a:xfrm>
          <a:off x="3990064" y="3399694"/>
          <a:ext cx="3230280" cy="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527CD6-9DFF-4E10-909B-0DF5751647E9}">
      <dsp:nvSpPr>
        <dsp:cNvPr id="0" name=""/>
        <dsp:cNvSpPr/>
      </dsp:nvSpPr>
      <dsp:spPr>
        <a:xfrm>
          <a:off x="7701737" y="0"/>
          <a:ext cx="3230280" cy="339976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1845" tIns="330200" rIns="251845" bIns="33020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 dirty="0"/>
            <a:t>…forenkler arbeidet med </a:t>
          </a:r>
          <a:r>
            <a:rPr lang="nb-NO" sz="2200" b="1" kern="1200" dirty="0"/>
            <a:t>dokumentasjon  og rapportering </a:t>
          </a:r>
          <a:r>
            <a:rPr lang="nb-NO" sz="2200" kern="1200" dirty="0"/>
            <a:t>på arbeidsmiljø og HMS</a:t>
          </a:r>
        </a:p>
      </dsp:txBody>
      <dsp:txXfrm>
        <a:off x="7701737" y="1291911"/>
        <a:ext cx="3230280" cy="2039859"/>
      </dsp:txXfrm>
    </dsp:sp>
    <dsp:sp modelId="{3C712AB0-A941-478C-A6ED-B54E45B828A4}">
      <dsp:nvSpPr>
        <dsp:cNvPr id="0" name=""/>
        <dsp:cNvSpPr/>
      </dsp:nvSpPr>
      <dsp:spPr>
        <a:xfrm>
          <a:off x="8806912" y="339976"/>
          <a:ext cx="1019929" cy="101992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9518" tIns="12700" rIns="79518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3</a:t>
          </a:r>
        </a:p>
      </dsp:txBody>
      <dsp:txXfrm>
        <a:off x="8956277" y="489341"/>
        <a:ext cx="721199" cy="721199"/>
      </dsp:txXfrm>
    </dsp:sp>
    <dsp:sp modelId="{F76530C2-E045-41BA-BC98-9482F205A688}">
      <dsp:nvSpPr>
        <dsp:cNvPr id="0" name=""/>
        <dsp:cNvSpPr/>
      </dsp:nvSpPr>
      <dsp:spPr>
        <a:xfrm>
          <a:off x="7701737" y="3399694"/>
          <a:ext cx="3230280" cy="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556B03-B2ED-4B3C-AE20-F4BA48E9B654}">
      <dsp:nvSpPr>
        <dsp:cNvPr id="0" name=""/>
        <dsp:cNvSpPr/>
      </dsp:nvSpPr>
      <dsp:spPr>
        <a:xfrm>
          <a:off x="3535209" y="407513"/>
          <a:ext cx="4560585" cy="4560585"/>
        </a:xfrm>
        <a:prstGeom prst="pie">
          <a:avLst>
            <a:gd name="adj1" fmla="val 16200000"/>
            <a:gd name="adj2" fmla="val 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b="1" kern="1200" dirty="0"/>
            <a:t>Fase 1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b="0" kern="1200" dirty="0"/>
            <a:t> </a:t>
          </a:r>
          <a:r>
            <a:rPr lang="nb-NO" sz="1400" b="0" kern="1200" dirty="0"/>
            <a:t>Forberede arbeidsmiljø-kartlegging</a:t>
          </a:r>
        </a:p>
      </dsp:txBody>
      <dsp:txXfrm>
        <a:off x="5956120" y="1352749"/>
        <a:ext cx="1683073" cy="1248731"/>
      </dsp:txXfrm>
    </dsp:sp>
    <dsp:sp modelId="{1BEF4A3D-C452-412B-85F4-3B1FCCCBB081}">
      <dsp:nvSpPr>
        <dsp:cNvPr id="0" name=""/>
        <dsp:cNvSpPr/>
      </dsp:nvSpPr>
      <dsp:spPr>
        <a:xfrm>
          <a:off x="3535209" y="487695"/>
          <a:ext cx="4560585" cy="4560585"/>
        </a:xfrm>
        <a:prstGeom prst="pie">
          <a:avLst>
            <a:gd name="adj1" fmla="val 0"/>
            <a:gd name="adj2" fmla="val 54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b="1" kern="1200" dirty="0"/>
            <a:t>Fase 2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/>
            <a:t>Arbeidsmiljø-kartlegging</a:t>
          </a:r>
        </a:p>
      </dsp:txBody>
      <dsp:txXfrm>
        <a:off x="5956120" y="2854312"/>
        <a:ext cx="1683073" cy="1248731"/>
      </dsp:txXfrm>
    </dsp:sp>
    <dsp:sp modelId="{C85DC2A7-F6A7-4575-84DB-9B8D6697100B}">
      <dsp:nvSpPr>
        <dsp:cNvPr id="0" name=""/>
        <dsp:cNvSpPr/>
      </dsp:nvSpPr>
      <dsp:spPr>
        <a:xfrm>
          <a:off x="3469576" y="492894"/>
          <a:ext cx="4560585" cy="4560585"/>
        </a:xfrm>
        <a:prstGeom prst="pie">
          <a:avLst>
            <a:gd name="adj1" fmla="val 5400000"/>
            <a:gd name="adj2" fmla="val 108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b="1" kern="1200" dirty="0"/>
            <a:t>Fase 3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/>
            <a:t>Utvikling av arbeidsmiljøtiltak</a:t>
          </a:r>
        </a:p>
      </dsp:txBody>
      <dsp:txXfrm>
        <a:off x="3926177" y="2859512"/>
        <a:ext cx="1683073" cy="1248731"/>
      </dsp:txXfrm>
    </dsp:sp>
    <dsp:sp modelId="{5392DCF1-E6D8-47D6-92C2-A21643ECBEA7}">
      <dsp:nvSpPr>
        <dsp:cNvPr id="0" name=""/>
        <dsp:cNvSpPr/>
      </dsp:nvSpPr>
      <dsp:spPr>
        <a:xfrm>
          <a:off x="3468709" y="422563"/>
          <a:ext cx="4560585" cy="4560585"/>
        </a:xfrm>
        <a:prstGeom prst="pie">
          <a:avLst>
            <a:gd name="adj1" fmla="val 108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b="1" kern="1200" dirty="0"/>
            <a:t>Fase 4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300" kern="1200" dirty="0"/>
            <a:t>Kontinuerlig arbeidsmiljøutvikling, evaluering og rapportering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300" kern="1200" dirty="0"/>
        </a:p>
      </dsp:txBody>
      <dsp:txXfrm>
        <a:off x="3925311" y="1367798"/>
        <a:ext cx="1683073" cy="1248731"/>
      </dsp:txXfrm>
    </dsp:sp>
    <dsp:sp modelId="{F567675A-FE24-469F-9486-43B790977368}">
      <dsp:nvSpPr>
        <dsp:cNvPr id="0" name=""/>
        <dsp:cNvSpPr/>
      </dsp:nvSpPr>
      <dsp:spPr>
        <a:xfrm>
          <a:off x="3252887" y="125191"/>
          <a:ext cx="5125228" cy="5125228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EB08393-B2E0-4F17-B67A-ACA0868EF40B}">
      <dsp:nvSpPr>
        <dsp:cNvPr id="0" name=""/>
        <dsp:cNvSpPr/>
      </dsp:nvSpPr>
      <dsp:spPr>
        <a:xfrm>
          <a:off x="3252887" y="205373"/>
          <a:ext cx="5125228" cy="5125228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E8B0DF5-F3CD-4F08-8977-465427C69F71}">
      <dsp:nvSpPr>
        <dsp:cNvPr id="0" name=""/>
        <dsp:cNvSpPr/>
      </dsp:nvSpPr>
      <dsp:spPr>
        <a:xfrm>
          <a:off x="3187254" y="210572"/>
          <a:ext cx="5125228" cy="5125228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3F8BAB9-B240-4A6B-ADA6-FC217D21B2ED}">
      <dsp:nvSpPr>
        <dsp:cNvPr id="0" name=""/>
        <dsp:cNvSpPr/>
      </dsp:nvSpPr>
      <dsp:spPr>
        <a:xfrm>
          <a:off x="3186387" y="140241"/>
          <a:ext cx="5125228" cy="5125228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D33FA3-701E-4B6E-9250-08DE9F497471}" type="datetimeFigureOut">
              <a:rPr lang="nb-NO" smtClean="0"/>
              <a:t>19.11.2025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B6DC51-C0C7-40B9-B972-ACB9353A35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5606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B6DC51-C0C7-40B9-B972-ACB9353A3556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65962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B6DC51-C0C7-40B9-B972-ACB9353A3556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570649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B6DC51-C0C7-40B9-B972-ACB9353A3556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55213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B6DC51-C0C7-40B9-B972-ACB9353A3556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40262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B6DC51-C0C7-40B9-B972-ACB9353A3556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21318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B6DC51-C0C7-40B9-B972-ACB9353A3556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43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F37E31D-5888-EE9D-D353-059DB64118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9DF4E67-69EF-D519-2366-EA417B69A3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46021A6-0FEE-4D27-49CE-B6697B3B3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BE439-8A44-40EA-848F-D621728849CE}" type="datetimeFigureOut">
              <a:rPr lang="nb-NO" smtClean="0"/>
              <a:t>19.11.2025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7D7CA70-CB85-3AED-EA12-100C376F8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0726857-B3C1-33AF-4561-F8F8F9477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D1105-EF3E-40B2-846F-5C21440209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839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CC1948-FC64-128C-1A45-BD2A2687B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7F8D72F-9486-64A2-157C-BB0B19487A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DAB1672-47E1-C0F7-9AB5-80740B1F7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BE439-8A44-40EA-848F-D621728849CE}" type="datetimeFigureOut">
              <a:rPr lang="nb-NO" smtClean="0"/>
              <a:t>19.11.2025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8F57148-34A0-ADFF-C70D-5DE577A86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C7141CB-6D4C-C5BE-FF86-4AFDD30D5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D1105-EF3E-40B2-846F-5C21440209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62257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9EE7339-9ECB-34D8-A332-701B63606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DD561FF-A52D-5985-6297-18A170D230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E774545-0C6C-1FF2-F59F-FB405FE2E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BE439-8A44-40EA-848F-D621728849CE}" type="datetimeFigureOut">
              <a:rPr lang="nb-NO" smtClean="0"/>
              <a:t>19.11.2025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0453370-16EC-3978-A598-027AAD0F0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F519298-9F72-DEF5-40ED-D2595773F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D1105-EF3E-40B2-846F-5C21440209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9886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B72C1F-BD78-DDF7-C8B0-BC33D4AF1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89F3D6-44A2-52E4-377B-D88958783D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8958744-50D6-144D-3040-DAC7E8724D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3D7F36D-511B-7904-0520-289DA4A5E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BE439-8A44-40EA-848F-D621728849CE}" type="datetimeFigureOut">
              <a:rPr lang="nb-NO" smtClean="0"/>
              <a:t>19.11.2025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6D4CD37-9D59-2B8E-1846-8C7643206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0915CCA-2B40-7D18-2B0C-42D5F52B4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D1105-EF3E-40B2-846F-5C21440209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8552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56523FB-7FA1-BE2C-5E99-61946FB0F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CDE1B52-0D39-E288-6557-C1547EF237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1EFF221-3B82-4921-C94A-E14D07943E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0339F02-075D-3EEA-28E7-9F00E34905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8A99DD34-B44D-3D7D-0C0F-8FBE63B271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02E569AE-0FB1-8E5B-8CCB-CC86D741E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BE439-8A44-40EA-848F-D621728849CE}" type="datetimeFigureOut">
              <a:rPr lang="nb-NO" smtClean="0"/>
              <a:t>19.11.2025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5C7843A7-F259-0EB4-92CA-4ED1D1AB4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7541671A-BB48-3E6D-EFBB-7DC60D29A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D1105-EF3E-40B2-846F-5C21440209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4754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55173D0-5BD5-E5FA-0516-10900BD2C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4A224BA-673E-F126-6927-2611A8275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BE439-8A44-40EA-848F-D621728849CE}" type="datetimeFigureOut">
              <a:rPr lang="nb-NO" smtClean="0"/>
              <a:t>19.11.2025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9D60016F-6ED0-1AF1-9B2A-25D5767DE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4B623EC-2F82-B4EE-318D-2BEB50F62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D1105-EF3E-40B2-846F-5C21440209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0759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7AFC6A1C-A0B5-099C-9DAF-50AC24043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BE439-8A44-40EA-848F-D621728849CE}" type="datetimeFigureOut">
              <a:rPr lang="nb-NO" smtClean="0"/>
              <a:t>19.11.2025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2A83407C-E22B-6722-C11D-40809F458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103FC42-EE17-5A30-380D-AAA960FE2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D1105-EF3E-40B2-846F-5C21440209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9901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7703DD-15DF-5899-375C-DD3C4D93C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63656BC-1961-E737-17FD-D8B2E47D0E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7FFE337-85D3-EB8A-20D5-78F9F4FEC0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004AAF1-95A5-B9F9-91AB-899185C52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BE439-8A44-40EA-848F-D621728849CE}" type="datetimeFigureOut">
              <a:rPr lang="nb-NO" smtClean="0"/>
              <a:t>19.11.2025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E3C092F-2025-7E7C-0879-01931CBE4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E50ABD6-BB4B-73FC-A738-09ED4F45C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D1105-EF3E-40B2-846F-5C21440209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7168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85E6447-AE99-889F-3574-A9F56EFD4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D86EAD62-A3A5-E511-E19B-96F9E63952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7932601-0E04-BF35-ECDF-00635A7DFD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8968D2C-0B30-5BEF-274A-7F7A5C873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BE439-8A44-40EA-848F-D621728849CE}" type="datetimeFigureOut">
              <a:rPr lang="nb-NO" smtClean="0"/>
              <a:t>19.11.2025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6C146B6-392A-7346-37E4-BDB88EA54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2E3682B-3DB6-FD30-0B0E-40A8CBDEC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D1105-EF3E-40B2-846F-5C21440209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0252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0102E9B-15FC-CBC5-F8C9-87E06726E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E98D97E3-5824-D2D7-90BB-73D3FF3244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15207C3-70F2-8F83-AB6A-B8C8A3209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BE439-8A44-40EA-848F-D621728849CE}" type="datetimeFigureOut">
              <a:rPr lang="nb-NO" smtClean="0"/>
              <a:t>19.11.2025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85CA0CA-7B31-9AB4-1C8E-75546B234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3D12505-95CB-B09B-B3F4-D20D3EFB5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D1105-EF3E-40B2-846F-5C21440209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7138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8D9A9BFA-FB1F-7278-7A28-F1FE816CAC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ADD22A0-1D22-31F5-E051-A90E08BDCD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4FA673B-D15E-F005-DDE8-95CF169B4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BE439-8A44-40EA-848F-D621728849CE}" type="datetimeFigureOut">
              <a:rPr lang="nb-NO" smtClean="0"/>
              <a:t>19.11.2025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845F975-F1C3-1D61-21DA-7685DB06A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5200997-98AB-F8C7-F4E8-6804EBDAB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D1105-EF3E-40B2-846F-5C21440209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4635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F7AF118B-B838-761F-84DF-DCB5EC267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DEF4D1C-A324-76F3-20D6-1067A6AAB9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7F3F189-93CE-3A9B-BF4F-A71837A022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4BE439-8A44-40EA-848F-D621728849CE}" type="datetimeFigureOut">
              <a:rPr lang="nb-NO" smtClean="0"/>
              <a:t>19.11.2025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53D8C32-B16E-CA20-4732-D3B1D47674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AB69495-298C-A61B-B792-2FC8DCF21F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8D1105-EF3E-40B2-846F-5C21440209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6562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1.png"/><Relationship Id="rId4" Type="http://schemas.openxmlformats.org/officeDocument/2006/relationships/diagramLayout" Target="../diagrams/layout3.xml"/><Relationship Id="rId9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0F5882-40E1-1471-CF74-08B21F2A41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7564" y="309563"/>
            <a:ext cx="11852516" cy="2387600"/>
          </a:xfrm>
        </p:spPr>
        <p:txBody>
          <a:bodyPr>
            <a:normAutofit/>
          </a:bodyPr>
          <a:lstStyle/>
          <a:p>
            <a:r>
              <a:rPr lang="nb-NO" dirty="0"/>
              <a:t>Treårshjul for utvikling av </a:t>
            </a:r>
            <a:br>
              <a:rPr lang="nb-NO" dirty="0"/>
            </a:br>
            <a:r>
              <a:rPr lang="nb-NO" dirty="0"/>
              <a:t>psykososialt arbeidsmiljø på UiO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3740F8A-FE57-71BC-0BE1-3D976FF3FA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8608" y="3547744"/>
            <a:ext cx="6036611" cy="1655762"/>
          </a:xfrm>
        </p:spPr>
        <p:txBody>
          <a:bodyPr>
            <a:normAutofit/>
          </a:bodyPr>
          <a:lstStyle/>
          <a:p>
            <a:r>
              <a:rPr lang="nb-NO" dirty="0"/>
              <a:t>Et planleggingsverktøy for systematisk og kontinuerlig arbeid med psykososialt arbeidsmiljø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EC88E6AB-9294-A2C4-08CF-39155A0E0AD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63360796"/>
              </p:ext>
            </p:extLst>
          </p:nvPr>
        </p:nvGraphicFramePr>
        <p:xfrm>
          <a:off x="6236248" y="2922143"/>
          <a:ext cx="6134100" cy="3549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Bilde 4">
            <a:extLst>
              <a:ext uri="{FF2B5EF4-FFF2-40B4-BE49-F238E27FC236}">
                <a16:creationId xmlns:a16="http://schemas.microsoft.com/office/drawing/2014/main" id="{F4D455AB-1BF3-C59D-DC3A-5D91FA5AD2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617" y="5031822"/>
            <a:ext cx="5313253" cy="94795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BA0ECD6-9B0B-F804-0962-C87F1B1E48B0}"/>
              </a:ext>
            </a:extLst>
          </p:cNvPr>
          <p:cNvSpPr txBox="1"/>
          <p:nvPr/>
        </p:nvSpPr>
        <p:spPr>
          <a:xfrm>
            <a:off x="6830705" y="6471793"/>
            <a:ext cx="6858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Versjon</a:t>
            </a:r>
            <a:r>
              <a:rPr lang="en-US" sz="1200" dirty="0"/>
              <a:t> 18.11.25 – </a:t>
            </a:r>
            <a:r>
              <a:rPr lang="en-US" sz="1200" dirty="0" err="1"/>
              <a:t>Utarbeidet</a:t>
            </a:r>
            <a:r>
              <a:rPr lang="en-US" sz="1200" dirty="0"/>
              <a:t> av ARK-</a:t>
            </a:r>
            <a:r>
              <a:rPr lang="en-US" sz="1200" dirty="0" err="1"/>
              <a:t>arbeidsutvalg</a:t>
            </a:r>
            <a:r>
              <a:rPr lang="en-US" sz="1200" dirty="0"/>
              <a:t> – Linn Grimstad-Nielsen</a:t>
            </a:r>
            <a:endParaRPr lang="nb-NO" sz="1200" dirty="0"/>
          </a:p>
        </p:txBody>
      </p:sp>
    </p:spTree>
    <p:extLst>
      <p:ext uri="{BB962C8B-B14F-4D97-AF65-F5344CB8AC3E}">
        <p14:creationId xmlns:p14="http://schemas.microsoft.com/office/powerpoint/2010/main" val="42123911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Slide Background">
            <a:extLst>
              <a:ext uri="{FF2B5EF4-FFF2-40B4-BE49-F238E27FC236}">
                <a16:creationId xmlns:a16="http://schemas.microsoft.com/office/drawing/2014/main" id="{AF6CB648-9554-488A-B457-99CAAD1DA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E1ED8A68-A582-AC62-104E-E319E9DB34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1729117"/>
          </a:xfrm>
          <a:prstGeom prst="rect">
            <a:avLst/>
          </a:prstGeom>
          <a:ln>
            <a:noFill/>
          </a:ln>
          <a:effectLst>
            <a:outerShdw blurRad="368300" dist="101600" dir="546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9D0CFF9A-C444-AAB5-F90E-7B0559433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0" y="564308"/>
            <a:ext cx="11039675" cy="492968"/>
          </a:xfrm>
        </p:spPr>
        <p:txBody>
          <a:bodyPr>
            <a:normAutofit fontScale="90000"/>
          </a:bodyPr>
          <a:lstStyle/>
          <a:p>
            <a:r>
              <a:rPr lang="nb-NO" sz="4000" dirty="0"/>
              <a:t>Et treårshjul…					</a:t>
            </a:r>
            <a:br>
              <a:rPr lang="nb-NO" sz="4000" b="1" dirty="0"/>
            </a:br>
            <a:endParaRPr lang="nb-NO" sz="4000" dirty="0"/>
          </a:p>
        </p:txBody>
      </p:sp>
      <p:graphicFrame>
        <p:nvGraphicFramePr>
          <p:cNvPr id="15" name="Plassholder for innhold 5">
            <a:extLst>
              <a:ext uri="{FF2B5EF4-FFF2-40B4-BE49-F238E27FC236}">
                <a16:creationId xmlns:a16="http://schemas.microsoft.com/office/drawing/2014/main" id="{28E93BFB-DAF9-0CBD-A77F-8BE4AA7A5C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8928498"/>
              </p:ext>
            </p:extLst>
          </p:nvPr>
        </p:nvGraphicFramePr>
        <p:xfrm>
          <a:off x="761800" y="1729118"/>
          <a:ext cx="10934899" cy="33997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6" name="Grafikk 15" descr="Trehjuling med heldekkende fyll">
            <a:extLst>
              <a:ext uri="{FF2B5EF4-FFF2-40B4-BE49-F238E27FC236}">
                <a16:creationId xmlns:a16="http://schemas.microsoft.com/office/drawing/2014/main" id="{D40BAA07-5C74-3C9F-EE41-31C04926FD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23171" y="478797"/>
            <a:ext cx="914400" cy="914400"/>
          </a:xfrm>
          <a:prstGeom prst="rect">
            <a:avLst/>
          </a:prstGeom>
        </p:spPr>
      </p:pic>
      <p:sp>
        <p:nvSpPr>
          <p:cNvPr id="2" name="Frihåndsform: figur 1">
            <a:extLst>
              <a:ext uri="{FF2B5EF4-FFF2-40B4-BE49-F238E27FC236}">
                <a16:creationId xmlns:a16="http://schemas.microsoft.com/office/drawing/2014/main" id="{9690D3F3-6D1A-A9FD-440F-0F281039D2E0}"/>
              </a:ext>
            </a:extLst>
          </p:cNvPr>
          <p:cNvSpPr/>
          <p:nvPr/>
        </p:nvSpPr>
        <p:spPr>
          <a:xfrm>
            <a:off x="1962940" y="801750"/>
            <a:ext cx="5749263" cy="707735"/>
          </a:xfrm>
          <a:custGeom>
            <a:avLst/>
            <a:gdLst>
              <a:gd name="connsiteX0" fmla="*/ 0 w 5749263"/>
              <a:gd name="connsiteY0" fmla="*/ 430538 h 707735"/>
              <a:gd name="connsiteX1" fmla="*/ 31730 w 5749263"/>
              <a:gd name="connsiteY1" fmla="*/ 436436 h 707735"/>
              <a:gd name="connsiteX2" fmla="*/ 95190 w 5749263"/>
              <a:gd name="connsiteY2" fmla="*/ 430538 h 707735"/>
              <a:gd name="connsiteX3" fmla="*/ 222110 w 5749263"/>
              <a:gd name="connsiteY3" fmla="*/ 389254 h 707735"/>
              <a:gd name="connsiteX4" fmla="*/ 304608 w 5749263"/>
              <a:gd name="connsiteY4" fmla="*/ 359765 h 707735"/>
              <a:gd name="connsiteX5" fmla="*/ 342684 w 5749263"/>
              <a:gd name="connsiteY5" fmla="*/ 342071 h 707735"/>
              <a:gd name="connsiteX6" fmla="*/ 374414 w 5749263"/>
              <a:gd name="connsiteY6" fmla="*/ 318480 h 707735"/>
              <a:gd name="connsiteX7" fmla="*/ 406144 w 5749263"/>
              <a:gd name="connsiteY7" fmla="*/ 306685 h 707735"/>
              <a:gd name="connsiteX8" fmla="*/ 431528 w 5749263"/>
              <a:gd name="connsiteY8" fmla="*/ 294889 h 707735"/>
              <a:gd name="connsiteX9" fmla="*/ 456913 w 5749263"/>
              <a:gd name="connsiteY9" fmla="*/ 288991 h 707735"/>
              <a:gd name="connsiteX10" fmla="*/ 482297 w 5749263"/>
              <a:gd name="connsiteY10" fmla="*/ 277196 h 707735"/>
              <a:gd name="connsiteX11" fmla="*/ 520373 w 5749263"/>
              <a:gd name="connsiteY11" fmla="*/ 271298 h 707735"/>
              <a:gd name="connsiteX12" fmla="*/ 628255 w 5749263"/>
              <a:gd name="connsiteY12" fmla="*/ 247707 h 707735"/>
              <a:gd name="connsiteX13" fmla="*/ 824981 w 5749263"/>
              <a:gd name="connsiteY13" fmla="*/ 230013 h 707735"/>
              <a:gd name="connsiteX14" fmla="*/ 1097860 w 5749263"/>
              <a:gd name="connsiteY14" fmla="*/ 247707 h 707735"/>
              <a:gd name="connsiteX15" fmla="*/ 1224780 w 5749263"/>
              <a:gd name="connsiteY15" fmla="*/ 294889 h 707735"/>
              <a:gd name="connsiteX16" fmla="*/ 1256510 w 5749263"/>
              <a:gd name="connsiteY16" fmla="*/ 306685 h 707735"/>
              <a:gd name="connsiteX17" fmla="*/ 1288240 w 5749263"/>
              <a:gd name="connsiteY17" fmla="*/ 318480 h 707735"/>
              <a:gd name="connsiteX18" fmla="*/ 1313624 w 5749263"/>
              <a:gd name="connsiteY18" fmla="*/ 330276 h 707735"/>
              <a:gd name="connsiteX19" fmla="*/ 1358047 w 5749263"/>
              <a:gd name="connsiteY19" fmla="*/ 342071 h 707735"/>
              <a:gd name="connsiteX20" fmla="*/ 1484967 w 5749263"/>
              <a:gd name="connsiteY20" fmla="*/ 377458 h 707735"/>
              <a:gd name="connsiteX21" fmla="*/ 1630925 w 5749263"/>
              <a:gd name="connsiteY21" fmla="*/ 389254 h 707735"/>
              <a:gd name="connsiteX22" fmla="*/ 1669001 w 5749263"/>
              <a:gd name="connsiteY22" fmla="*/ 383356 h 707735"/>
              <a:gd name="connsiteX23" fmla="*/ 1707077 w 5749263"/>
              <a:gd name="connsiteY23" fmla="*/ 353867 h 707735"/>
              <a:gd name="connsiteX24" fmla="*/ 1764191 w 5749263"/>
              <a:gd name="connsiteY24" fmla="*/ 259502 h 707735"/>
              <a:gd name="connsiteX25" fmla="*/ 1776883 w 5749263"/>
              <a:gd name="connsiteY25" fmla="*/ 200524 h 707735"/>
              <a:gd name="connsiteX26" fmla="*/ 1764191 w 5749263"/>
              <a:gd name="connsiteY26" fmla="*/ 88466 h 707735"/>
              <a:gd name="connsiteX27" fmla="*/ 1719769 w 5749263"/>
              <a:gd name="connsiteY27" fmla="*/ 64875 h 707735"/>
              <a:gd name="connsiteX28" fmla="*/ 1643617 w 5749263"/>
              <a:gd name="connsiteY28" fmla="*/ 53080 h 707735"/>
              <a:gd name="connsiteX29" fmla="*/ 1535735 w 5749263"/>
              <a:gd name="connsiteY29" fmla="*/ 64875 h 707735"/>
              <a:gd name="connsiteX30" fmla="*/ 1484967 w 5749263"/>
              <a:gd name="connsiteY30" fmla="*/ 153342 h 707735"/>
              <a:gd name="connsiteX31" fmla="*/ 1484967 w 5749263"/>
              <a:gd name="connsiteY31" fmla="*/ 312582 h 707735"/>
              <a:gd name="connsiteX32" fmla="*/ 1497659 w 5749263"/>
              <a:gd name="connsiteY32" fmla="*/ 347969 h 707735"/>
              <a:gd name="connsiteX33" fmla="*/ 1554773 w 5749263"/>
              <a:gd name="connsiteY33" fmla="*/ 412845 h 707735"/>
              <a:gd name="connsiteX34" fmla="*/ 1611887 w 5749263"/>
              <a:gd name="connsiteY34" fmla="*/ 454129 h 707735"/>
              <a:gd name="connsiteX35" fmla="*/ 1662655 w 5749263"/>
              <a:gd name="connsiteY35" fmla="*/ 477721 h 707735"/>
              <a:gd name="connsiteX36" fmla="*/ 1707077 w 5749263"/>
              <a:gd name="connsiteY36" fmla="*/ 495414 h 707735"/>
              <a:gd name="connsiteX37" fmla="*/ 1770537 w 5749263"/>
              <a:gd name="connsiteY37" fmla="*/ 501312 h 707735"/>
              <a:gd name="connsiteX38" fmla="*/ 1802268 w 5749263"/>
              <a:gd name="connsiteY38" fmla="*/ 507210 h 707735"/>
              <a:gd name="connsiteX39" fmla="*/ 2157644 w 5749263"/>
              <a:gd name="connsiteY39" fmla="*/ 495414 h 707735"/>
              <a:gd name="connsiteX40" fmla="*/ 2246489 w 5749263"/>
              <a:gd name="connsiteY40" fmla="*/ 483618 h 707735"/>
              <a:gd name="connsiteX41" fmla="*/ 2322641 w 5749263"/>
              <a:gd name="connsiteY41" fmla="*/ 471823 h 707735"/>
              <a:gd name="connsiteX42" fmla="*/ 2557443 w 5749263"/>
              <a:gd name="connsiteY42" fmla="*/ 454129 h 707735"/>
              <a:gd name="connsiteX43" fmla="*/ 2671671 w 5749263"/>
              <a:gd name="connsiteY43" fmla="*/ 430538 h 707735"/>
              <a:gd name="connsiteX44" fmla="*/ 2785900 w 5749263"/>
              <a:gd name="connsiteY44" fmla="*/ 418743 h 707735"/>
              <a:gd name="connsiteX45" fmla="*/ 2893782 w 5749263"/>
              <a:gd name="connsiteY45" fmla="*/ 401049 h 707735"/>
              <a:gd name="connsiteX46" fmla="*/ 3033394 w 5749263"/>
              <a:gd name="connsiteY46" fmla="*/ 359765 h 707735"/>
              <a:gd name="connsiteX47" fmla="*/ 3084162 w 5749263"/>
              <a:gd name="connsiteY47" fmla="*/ 336174 h 707735"/>
              <a:gd name="connsiteX48" fmla="*/ 3192045 w 5749263"/>
              <a:gd name="connsiteY48" fmla="*/ 294889 h 707735"/>
              <a:gd name="connsiteX49" fmla="*/ 3306273 w 5749263"/>
              <a:gd name="connsiteY49" fmla="*/ 88466 h 707735"/>
              <a:gd name="connsiteX50" fmla="*/ 3357041 w 5749263"/>
              <a:gd name="connsiteY50" fmla="*/ 5897 h 707735"/>
              <a:gd name="connsiteX51" fmla="*/ 3407809 w 5749263"/>
              <a:gd name="connsiteY51" fmla="*/ 0 h 707735"/>
              <a:gd name="connsiteX52" fmla="*/ 3909144 w 5749263"/>
              <a:gd name="connsiteY52" fmla="*/ 94364 h 707735"/>
              <a:gd name="connsiteX53" fmla="*/ 3966258 w 5749263"/>
              <a:gd name="connsiteY53" fmla="*/ 165138 h 707735"/>
              <a:gd name="connsiteX54" fmla="*/ 4023372 w 5749263"/>
              <a:gd name="connsiteY54" fmla="*/ 365663 h 707735"/>
              <a:gd name="connsiteX55" fmla="*/ 4004334 w 5749263"/>
              <a:gd name="connsiteY55" fmla="*/ 448232 h 707735"/>
              <a:gd name="connsiteX56" fmla="*/ 3966258 w 5749263"/>
              <a:gd name="connsiteY56" fmla="*/ 460027 h 707735"/>
              <a:gd name="connsiteX57" fmla="*/ 3693380 w 5749263"/>
              <a:gd name="connsiteY57" fmla="*/ 265400 h 707735"/>
              <a:gd name="connsiteX58" fmla="*/ 3661650 w 5749263"/>
              <a:gd name="connsiteY58" fmla="*/ 159240 h 707735"/>
              <a:gd name="connsiteX59" fmla="*/ 3674342 w 5749263"/>
              <a:gd name="connsiteY59" fmla="*/ 100262 h 707735"/>
              <a:gd name="connsiteX60" fmla="*/ 3737802 w 5749263"/>
              <a:gd name="connsiteY60" fmla="*/ 64875 h 707735"/>
              <a:gd name="connsiteX61" fmla="*/ 3794916 w 5749263"/>
              <a:gd name="connsiteY61" fmla="*/ 47182 h 707735"/>
              <a:gd name="connsiteX62" fmla="*/ 4004334 w 5749263"/>
              <a:gd name="connsiteY62" fmla="*/ 23591 h 707735"/>
              <a:gd name="connsiteX63" fmla="*/ 4353365 w 5749263"/>
              <a:gd name="connsiteY63" fmla="*/ 41284 h 707735"/>
              <a:gd name="connsiteX64" fmla="*/ 4486632 w 5749263"/>
              <a:gd name="connsiteY64" fmla="*/ 100262 h 707735"/>
              <a:gd name="connsiteX65" fmla="*/ 4626244 w 5749263"/>
              <a:gd name="connsiteY65" fmla="*/ 176933 h 707735"/>
              <a:gd name="connsiteX66" fmla="*/ 4746818 w 5749263"/>
              <a:gd name="connsiteY66" fmla="*/ 288991 h 707735"/>
              <a:gd name="connsiteX67" fmla="*/ 4765856 w 5749263"/>
              <a:gd name="connsiteY67" fmla="*/ 324378 h 707735"/>
              <a:gd name="connsiteX68" fmla="*/ 4816624 w 5749263"/>
              <a:gd name="connsiteY68" fmla="*/ 524903 h 707735"/>
              <a:gd name="connsiteX69" fmla="*/ 4899122 w 5749263"/>
              <a:gd name="connsiteY69" fmla="*/ 595676 h 707735"/>
              <a:gd name="connsiteX70" fmla="*/ 5133925 w 5749263"/>
              <a:gd name="connsiteY70" fmla="*/ 701837 h 707735"/>
              <a:gd name="connsiteX71" fmla="*/ 5216423 w 5749263"/>
              <a:gd name="connsiteY71" fmla="*/ 707735 h 707735"/>
              <a:gd name="connsiteX72" fmla="*/ 5311613 w 5749263"/>
              <a:gd name="connsiteY72" fmla="*/ 654654 h 707735"/>
              <a:gd name="connsiteX73" fmla="*/ 5457572 w 5749263"/>
              <a:gd name="connsiteY73" fmla="*/ 401049 h 707735"/>
              <a:gd name="connsiteX74" fmla="*/ 5470264 w 5749263"/>
              <a:gd name="connsiteY74" fmla="*/ 253605 h 707735"/>
              <a:gd name="connsiteX75" fmla="*/ 5406804 w 5749263"/>
              <a:gd name="connsiteY75" fmla="*/ 58977 h 707735"/>
              <a:gd name="connsiteX76" fmla="*/ 5267191 w 5749263"/>
              <a:gd name="connsiteY76" fmla="*/ 29488 h 707735"/>
              <a:gd name="connsiteX77" fmla="*/ 5184693 w 5749263"/>
              <a:gd name="connsiteY77" fmla="*/ 41284 h 707735"/>
              <a:gd name="connsiteX78" fmla="*/ 5146617 w 5749263"/>
              <a:gd name="connsiteY78" fmla="*/ 283094 h 707735"/>
              <a:gd name="connsiteX79" fmla="*/ 5172001 w 5749263"/>
              <a:gd name="connsiteY79" fmla="*/ 465925 h 707735"/>
              <a:gd name="connsiteX80" fmla="*/ 5273537 w 5749263"/>
              <a:gd name="connsiteY80" fmla="*/ 583881 h 707735"/>
              <a:gd name="connsiteX81" fmla="*/ 5311613 w 5749263"/>
              <a:gd name="connsiteY81" fmla="*/ 607472 h 707735"/>
              <a:gd name="connsiteX82" fmla="*/ 5476610 w 5749263"/>
              <a:gd name="connsiteY82" fmla="*/ 666450 h 707735"/>
              <a:gd name="connsiteX83" fmla="*/ 5571800 w 5749263"/>
              <a:gd name="connsiteY83" fmla="*/ 690041 h 707735"/>
              <a:gd name="connsiteX84" fmla="*/ 5736796 w 5749263"/>
              <a:gd name="connsiteY84" fmla="*/ 690041 h 707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5749263" h="707735" extrusionOk="0">
                <a:moveTo>
                  <a:pt x="0" y="430538"/>
                </a:moveTo>
                <a:cubicBezTo>
                  <a:pt x="12456" y="430558"/>
                  <a:pt x="21859" y="437688"/>
                  <a:pt x="31730" y="436436"/>
                </a:cubicBezTo>
                <a:cubicBezTo>
                  <a:pt x="56335" y="436214"/>
                  <a:pt x="73366" y="434294"/>
                  <a:pt x="95190" y="430538"/>
                </a:cubicBezTo>
                <a:cubicBezTo>
                  <a:pt x="176266" y="413366"/>
                  <a:pt x="167764" y="406766"/>
                  <a:pt x="222110" y="389254"/>
                </a:cubicBezTo>
                <a:cubicBezTo>
                  <a:pt x="270026" y="366243"/>
                  <a:pt x="238894" y="385668"/>
                  <a:pt x="304608" y="359765"/>
                </a:cubicBezTo>
                <a:cubicBezTo>
                  <a:pt x="316720" y="352543"/>
                  <a:pt x="329925" y="348953"/>
                  <a:pt x="342684" y="342071"/>
                </a:cubicBezTo>
                <a:cubicBezTo>
                  <a:pt x="354920" y="336220"/>
                  <a:pt x="362209" y="325783"/>
                  <a:pt x="374414" y="318480"/>
                </a:cubicBezTo>
                <a:cubicBezTo>
                  <a:pt x="381710" y="314490"/>
                  <a:pt x="393681" y="312206"/>
                  <a:pt x="406144" y="306685"/>
                </a:cubicBezTo>
                <a:cubicBezTo>
                  <a:pt x="413952" y="304727"/>
                  <a:pt x="423596" y="298393"/>
                  <a:pt x="431528" y="294889"/>
                </a:cubicBezTo>
                <a:cubicBezTo>
                  <a:pt x="440150" y="291483"/>
                  <a:pt x="449713" y="290829"/>
                  <a:pt x="456913" y="288991"/>
                </a:cubicBezTo>
                <a:cubicBezTo>
                  <a:pt x="467409" y="286688"/>
                  <a:pt x="475671" y="279295"/>
                  <a:pt x="482297" y="277196"/>
                </a:cubicBezTo>
                <a:cubicBezTo>
                  <a:pt x="496158" y="277173"/>
                  <a:pt x="508077" y="274475"/>
                  <a:pt x="520373" y="271298"/>
                </a:cubicBezTo>
                <a:cubicBezTo>
                  <a:pt x="553472" y="266038"/>
                  <a:pt x="593603" y="251859"/>
                  <a:pt x="628255" y="247707"/>
                </a:cubicBezTo>
                <a:cubicBezTo>
                  <a:pt x="693417" y="242095"/>
                  <a:pt x="775255" y="238791"/>
                  <a:pt x="824981" y="230013"/>
                </a:cubicBezTo>
                <a:cubicBezTo>
                  <a:pt x="942388" y="249281"/>
                  <a:pt x="995476" y="229014"/>
                  <a:pt x="1097860" y="247707"/>
                </a:cubicBezTo>
                <a:cubicBezTo>
                  <a:pt x="1132280" y="255462"/>
                  <a:pt x="1213473" y="293391"/>
                  <a:pt x="1224780" y="294889"/>
                </a:cubicBezTo>
                <a:cubicBezTo>
                  <a:pt x="1236090" y="297840"/>
                  <a:pt x="1246003" y="299751"/>
                  <a:pt x="1256510" y="306685"/>
                </a:cubicBezTo>
                <a:cubicBezTo>
                  <a:pt x="1267165" y="311922"/>
                  <a:pt x="1279156" y="316364"/>
                  <a:pt x="1288240" y="318480"/>
                </a:cubicBezTo>
                <a:cubicBezTo>
                  <a:pt x="1296727" y="322623"/>
                  <a:pt x="1305960" y="329054"/>
                  <a:pt x="1313624" y="330276"/>
                </a:cubicBezTo>
                <a:cubicBezTo>
                  <a:pt x="1336149" y="339180"/>
                  <a:pt x="1333872" y="334411"/>
                  <a:pt x="1358047" y="342071"/>
                </a:cubicBezTo>
                <a:cubicBezTo>
                  <a:pt x="1412913" y="357138"/>
                  <a:pt x="1398092" y="368894"/>
                  <a:pt x="1484967" y="377458"/>
                </a:cubicBezTo>
                <a:cubicBezTo>
                  <a:pt x="1585241" y="387251"/>
                  <a:pt x="1512578" y="373826"/>
                  <a:pt x="1630925" y="389254"/>
                </a:cubicBezTo>
                <a:cubicBezTo>
                  <a:pt x="1644918" y="390375"/>
                  <a:pt x="1655740" y="387373"/>
                  <a:pt x="1669001" y="383356"/>
                </a:cubicBezTo>
                <a:cubicBezTo>
                  <a:pt x="1682055" y="377645"/>
                  <a:pt x="1695434" y="364934"/>
                  <a:pt x="1707077" y="353867"/>
                </a:cubicBezTo>
                <a:cubicBezTo>
                  <a:pt x="1736626" y="319131"/>
                  <a:pt x="1746710" y="297102"/>
                  <a:pt x="1764191" y="259502"/>
                </a:cubicBezTo>
                <a:cubicBezTo>
                  <a:pt x="1762881" y="242197"/>
                  <a:pt x="1769052" y="218208"/>
                  <a:pt x="1776883" y="200524"/>
                </a:cubicBezTo>
                <a:cubicBezTo>
                  <a:pt x="1783832" y="160913"/>
                  <a:pt x="1791083" y="112182"/>
                  <a:pt x="1764191" y="88466"/>
                </a:cubicBezTo>
                <a:cubicBezTo>
                  <a:pt x="1755592" y="78788"/>
                  <a:pt x="1735375" y="69683"/>
                  <a:pt x="1719769" y="64875"/>
                </a:cubicBezTo>
                <a:cubicBezTo>
                  <a:pt x="1694378" y="51831"/>
                  <a:pt x="1660109" y="52815"/>
                  <a:pt x="1643617" y="53080"/>
                </a:cubicBezTo>
                <a:cubicBezTo>
                  <a:pt x="1604743" y="59992"/>
                  <a:pt x="1570178" y="59802"/>
                  <a:pt x="1535735" y="64875"/>
                </a:cubicBezTo>
                <a:cubicBezTo>
                  <a:pt x="1513288" y="70859"/>
                  <a:pt x="1488569" y="131513"/>
                  <a:pt x="1484967" y="153342"/>
                </a:cubicBezTo>
                <a:cubicBezTo>
                  <a:pt x="1476643" y="223600"/>
                  <a:pt x="1472293" y="224456"/>
                  <a:pt x="1484967" y="312582"/>
                </a:cubicBezTo>
                <a:cubicBezTo>
                  <a:pt x="1486223" y="323774"/>
                  <a:pt x="1491891" y="337227"/>
                  <a:pt x="1497659" y="347969"/>
                </a:cubicBezTo>
                <a:cubicBezTo>
                  <a:pt x="1511244" y="371774"/>
                  <a:pt x="1531543" y="390360"/>
                  <a:pt x="1554773" y="412845"/>
                </a:cubicBezTo>
                <a:cubicBezTo>
                  <a:pt x="1571189" y="424075"/>
                  <a:pt x="1588403" y="443220"/>
                  <a:pt x="1611887" y="454129"/>
                </a:cubicBezTo>
                <a:cubicBezTo>
                  <a:pt x="1623187" y="461272"/>
                  <a:pt x="1645733" y="469129"/>
                  <a:pt x="1662655" y="477721"/>
                </a:cubicBezTo>
                <a:cubicBezTo>
                  <a:pt x="1677078" y="483261"/>
                  <a:pt x="1691464" y="489600"/>
                  <a:pt x="1707077" y="495414"/>
                </a:cubicBezTo>
                <a:cubicBezTo>
                  <a:pt x="1725683" y="505263"/>
                  <a:pt x="1749261" y="500029"/>
                  <a:pt x="1770537" y="501312"/>
                </a:cubicBezTo>
                <a:cubicBezTo>
                  <a:pt x="1783029" y="502846"/>
                  <a:pt x="1791851" y="505869"/>
                  <a:pt x="1802268" y="507210"/>
                </a:cubicBezTo>
                <a:cubicBezTo>
                  <a:pt x="1896441" y="482278"/>
                  <a:pt x="2080773" y="519433"/>
                  <a:pt x="2157644" y="495414"/>
                </a:cubicBezTo>
                <a:cubicBezTo>
                  <a:pt x="2207518" y="493119"/>
                  <a:pt x="2205628" y="491260"/>
                  <a:pt x="2246489" y="483618"/>
                </a:cubicBezTo>
                <a:cubicBezTo>
                  <a:pt x="2276166" y="477843"/>
                  <a:pt x="2302275" y="480781"/>
                  <a:pt x="2322641" y="471823"/>
                </a:cubicBezTo>
                <a:cubicBezTo>
                  <a:pt x="2422747" y="422616"/>
                  <a:pt x="2296903" y="477107"/>
                  <a:pt x="2557443" y="454129"/>
                </a:cubicBezTo>
                <a:cubicBezTo>
                  <a:pt x="2615677" y="450682"/>
                  <a:pt x="2620692" y="438000"/>
                  <a:pt x="2671671" y="430538"/>
                </a:cubicBezTo>
                <a:cubicBezTo>
                  <a:pt x="2714465" y="434459"/>
                  <a:pt x="2743063" y="422043"/>
                  <a:pt x="2785900" y="418743"/>
                </a:cubicBezTo>
                <a:cubicBezTo>
                  <a:pt x="2921495" y="373279"/>
                  <a:pt x="2745022" y="428341"/>
                  <a:pt x="2893782" y="401049"/>
                </a:cubicBezTo>
                <a:cubicBezTo>
                  <a:pt x="2939156" y="397832"/>
                  <a:pt x="2995570" y="375390"/>
                  <a:pt x="3033394" y="359765"/>
                </a:cubicBezTo>
                <a:cubicBezTo>
                  <a:pt x="3052873" y="352055"/>
                  <a:pt x="3063018" y="340110"/>
                  <a:pt x="3084162" y="336174"/>
                </a:cubicBezTo>
                <a:cubicBezTo>
                  <a:pt x="3180913" y="294279"/>
                  <a:pt x="3098528" y="350806"/>
                  <a:pt x="3192045" y="294889"/>
                </a:cubicBezTo>
                <a:cubicBezTo>
                  <a:pt x="3271937" y="223446"/>
                  <a:pt x="3235397" y="257021"/>
                  <a:pt x="3306273" y="88466"/>
                </a:cubicBezTo>
                <a:cubicBezTo>
                  <a:pt x="3321158" y="69041"/>
                  <a:pt x="3326988" y="15048"/>
                  <a:pt x="3357041" y="5897"/>
                </a:cubicBezTo>
                <a:cubicBezTo>
                  <a:pt x="3371576" y="2677"/>
                  <a:pt x="3389403" y="4368"/>
                  <a:pt x="3407809" y="0"/>
                </a:cubicBezTo>
                <a:cubicBezTo>
                  <a:pt x="3458087" y="-5939"/>
                  <a:pt x="3760484" y="-12042"/>
                  <a:pt x="3909144" y="94364"/>
                </a:cubicBezTo>
                <a:cubicBezTo>
                  <a:pt x="3935988" y="107355"/>
                  <a:pt x="3944119" y="149748"/>
                  <a:pt x="3966258" y="165138"/>
                </a:cubicBezTo>
                <a:cubicBezTo>
                  <a:pt x="3984472" y="201762"/>
                  <a:pt x="4026110" y="312144"/>
                  <a:pt x="4023372" y="365663"/>
                </a:cubicBezTo>
                <a:cubicBezTo>
                  <a:pt x="4025139" y="391867"/>
                  <a:pt x="4011882" y="426787"/>
                  <a:pt x="4004334" y="448232"/>
                </a:cubicBezTo>
                <a:cubicBezTo>
                  <a:pt x="3998746" y="462180"/>
                  <a:pt x="3981895" y="455695"/>
                  <a:pt x="3966258" y="460027"/>
                </a:cubicBezTo>
                <a:cubicBezTo>
                  <a:pt x="3711432" y="301930"/>
                  <a:pt x="3823853" y="373307"/>
                  <a:pt x="3693380" y="265400"/>
                </a:cubicBezTo>
                <a:cubicBezTo>
                  <a:pt x="3676454" y="239856"/>
                  <a:pt x="3661568" y="190621"/>
                  <a:pt x="3661650" y="159240"/>
                </a:cubicBezTo>
                <a:cubicBezTo>
                  <a:pt x="3657593" y="137428"/>
                  <a:pt x="3662480" y="115653"/>
                  <a:pt x="3674342" y="100262"/>
                </a:cubicBezTo>
                <a:cubicBezTo>
                  <a:pt x="3686372" y="84654"/>
                  <a:pt x="3712494" y="70317"/>
                  <a:pt x="3737802" y="64875"/>
                </a:cubicBezTo>
                <a:cubicBezTo>
                  <a:pt x="3756099" y="55733"/>
                  <a:pt x="3776807" y="50536"/>
                  <a:pt x="3794916" y="47182"/>
                </a:cubicBezTo>
                <a:cubicBezTo>
                  <a:pt x="3847928" y="21388"/>
                  <a:pt x="3930366" y="43211"/>
                  <a:pt x="4004334" y="23591"/>
                </a:cubicBezTo>
                <a:cubicBezTo>
                  <a:pt x="4126745" y="-2003"/>
                  <a:pt x="4242363" y="20207"/>
                  <a:pt x="4353365" y="41284"/>
                </a:cubicBezTo>
                <a:cubicBezTo>
                  <a:pt x="4406739" y="41462"/>
                  <a:pt x="4453828" y="74686"/>
                  <a:pt x="4486632" y="100262"/>
                </a:cubicBezTo>
                <a:cubicBezTo>
                  <a:pt x="4530755" y="112292"/>
                  <a:pt x="4592183" y="153290"/>
                  <a:pt x="4626244" y="176933"/>
                </a:cubicBezTo>
                <a:cubicBezTo>
                  <a:pt x="4653467" y="196643"/>
                  <a:pt x="4722682" y="266370"/>
                  <a:pt x="4746818" y="288991"/>
                </a:cubicBezTo>
                <a:cubicBezTo>
                  <a:pt x="4755552" y="302713"/>
                  <a:pt x="4763223" y="311860"/>
                  <a:pt x="4765856" y="324378"/>
                </a:cubicBezTo>
                <a:cubicBezTo>
                  <a:pt x="4776828" y="378225"/>
                  <a:pt x="4798853" y="504881"/>
                  <a:pt x="4816624" y="524903"/>
                </a:cubicBezTo>
                <a:cubicBezTo>
                  <a:pt x="4837676" y="554895"/>
                  <a:pt x="4864842" y="567958"/>
                  <a:pt x="4899122" y="595676"/>
                </a:cubicBezTo>
                <a:cubicBezTo>
                  <a:pt x="4986173" y="665694"/>
                  <a:pt x="5030313" y="677284"/>
                  <a:pt x="5133925" y="701837"/>
                </a:cubicBezTo>
                <a:cubicBezTo>
                  <a:pt x="5167439" y="708687"/>
                  <a:pt x="5189858" y="707628"/>
                  <a:pt x="5216423" y="707735"/>
                </a:cubicBezTo>
                <a:cubicBezTo>
                  <a:pt x="5250099" y="698668"/>
                  <a:pt x="5294470" y="676542"/>
                  <a:pt x="5311613" y="654654"/>
                </a:cubicBezTo>
                <a:cubicBezTo>
                  <a:pt x="5405835" y="571057"/>
                  <a:pt x="5413897" y="508424"/>
                  <a:pt x="5457572" y="401049"/>
                </a:cubicBezTo>
                <a:cubicBezTo>
                  <a:pt x="5467869" y="352661"/>
                  <a:pt x="5476501" y="294460"/>
                  <a:pt x="5470264" y="253605"/>
                </a:cubicBezTo>
                <a:cubicBezTo>
                  <a:pt x="5486007" y="182405"/>
                  <a:pt x="5468062" y="117187"/>
                  <a:pt x="5406804" y="58977"/>
                </a:cubicBezTo>
                <a:cubicBezTo>
                  <a:pt x="5374855" y="28002"/>
                  <a:pt x="5299417" y="33234"/>
                  <a:pt x="5267191" y="29488"/>
                </a:cubicBezTo>
                <a:cubicBezTo>
                  <a:pt x="5241626" y="33797"/>
                  <a:pt x="5203414" y="25723"/>
                  <a:pt x="5184693" y="41284"/>
                </a:cubicBezTo>
                <a:cubicBezTo>
                  <a:pt x="5133933" y="80401"/>
                  <a:pt x="5146665" y="271175"/>
                  <a:pt x="5146617" y="283094"/>
                </a:cubicBezTo>
                <a:cubicBezTo>
                  <a:pt x="5153659" y="350667"/>
                  <a:pt x="5166900" y="410501"/>
                  <a:pt x="5172001" y="465925"/>
                </a:cubicBezTo>
                <a:cubicBezTo>
                  <a:pt x="5181024" y="503036"/>
                  <a:pt x="5227940" y="551710"/>
                  <a:pt x="5273537" y="583881"/>
                </a:cubicBezTo>
                <a:cubicBezTo>
                  <a:pt x="5287103" y="593220"/>
                  <a:pt x="5300134" y="600118"/>
                  <a:pt x="5311613" y="607472"/>
                </a:cubicBezTo>
                <a:cubicBezTo>
                  <a:pt x="5379211" y="640229"/>
                  <a:pt x="5407717" y="644647"/>
                  <a:pt x="5476610" y="666450"/>
                </a:cubicBezTo>
                <a:cubicBezTo>
                  <a:pt x="5508185" y="674834"/>
                  <a:pt x="5571800" y="690041"/>
                  <a:pt x="5571800" y="690041"/>
                </a:cubicBezTo>
                <a:cubicBezTo>
                  <a:pt x="5739883" y="671548"/>
                  <a:pt x="5764410" y="636039"/>
                  <a:pt x="5736796" y="690041"/>
                </a:cubicBezTo>
              </a:path>
            </a:pathLst>
          </a:custGeom>
          <a:noFill/>
          <a:ln w="19050">
            <a:solidFill>
              <a:schemeClr val="tx2"/>
            </a:solidFill>
            <a:prstDash val="dash"/>
            <a:tailEnd type="triangle"/>
            <a:extLst>
              <a:ext uri="{C807C97D-BFC1-408E-A445-0C87EB9F89A2}">
                <ask:lineSketchStyleProps xmlns:ask="http://schemas.microsoft.com/office/drawing/2018/sketchyshapes" sd="3173748595">
                  <a:custGeom>
                    <a:avLst/>
                    <a:gdLst>
                      <a:gd name="connsiteX0" fmla="*/ 0 w 5752874"/>
                      <a:gd name="connsiteY0" fmla="*/ 463550 h 762000"/>
                      <a:gd name="connsiteX1" fmla="*/ 31750 w 5752874"/>
                      <a:gd name="connsiteY1" fmla="*/ 469900 h 762000"/>
                      <a:gd name="connsiteX2" fmla="*/ 95250 w 5752874"/>
                      <a:gd name="connsiteY2" fmla="*/ 463550 h 762000"/>
                      <a:gd name="connsiteX3" fmla="*/ 222250 w 5752874"/>
                      <a:gd name="connsiteY3" fmla="*/ 419100 h 762000"/>
                      <a:gd name="connsiteX4" fmla="*/ 304800 w 5752874"/>
                      <a:gd name="connsiteY4" fmla="*/ 387350 h 762000"/>
                      <a:gd name="connsiteX5" fmla="*/ 342900 w 5752874"/>
                      <a:gd name="connsiteY5" fmla="*/ 368300 h 762000"/>
                      <a:gd name="connsiteX6" fmla="*/ 374650 w 5752874"/>
                      <a:gd name="connsiteY6" fmla="*/ 342900 h 762000"/>
                      <a:gd name="connsiteX7" fmla="*/ 406400 w 5752874"/>
                      <a:gd name="connsiteY7" fmla="*/ 330200 h 762000"/>
                      <a:gd name="connsiteX8" fmla="*/ 431800 w 5752874"/>
                      <a:gd name="connsiteY8" fmla="*/ 317500 h 762000"/>
                      <a:gd name="connsiteX9" fmla="*/ 457200 w 5752874"/>
                      <a:gd name="connsiteY9" fmla="*/ 311150 h 762000"/>
                      <a:gd name="connsiteX10" fmla="*/ 482600 w 5752874"/>
                      <a:gd name="connsiteY10" fmla="*/ 298450 h 762000"/>
                      <a:gd name="connsiteX11" fmla="*/ 520700 w 5752874"/>
                      <a:gd name="connsiteY11" fmla="*/ 292100 h 762000"/>
                      <a:gd name="connsiteX12" fmla="*/ 628650 w 5752874"/>
                      <a:gd name="connsiteY12" fmla="*/ 266700 h 762000"/>
                      <a:gd name="connsiteX13" fmla="*/ 825500 w 5752874"/>
                      <a:gd name="connsiteY13" fmla="*/ 247650 h 762000"/>
                      <a:gd name="connsiteX14" fmla="*/ 1098550 w 5752874"/>
                      <a:gd name="connsiteY14" fmla="*/ 266700 h 762000"/>
                      <a:gd name="connsiteX15" fmla="*/ 1225550 w 5752874"/>
                      <a:gd name="connsiteY15" fmla="*/ 317500 h 762000"/>
                      <a:gd name="connsiteX16" fmla="*/ 1257300 w 5752874"/>
                      <a:gd name="connsiteY16" fmla="*/ 330200 h 762000"/>
                      <a:gd name="connsiteX17" fmla="*/ 1289050 w 5752874"/>
                      <a:gd name="connsiteY17" fmla="*/ 342900 h 762000"/>
                      <a:gd name="connsiteX18" fmla="*/ 1314450 w 5752874"/>
                      <a:gd name="connsiteY18" fmla="*/ 355600 h 762000"/>
                      <a:gd name="connsiteX19" fmla="*/ 1358900 w 5752874"/>
                      <a:gd name="connsiteY19" fmla="*/ 368300 h 762000"/>
                      <a:gd name="connsiteX20" fmla="*/ 1485900 w 5752874"/>
                      <a:gd name="connsiteY20" fmla="*/ 406400 h 762000"/>
                      <a:gd name="connsiteX21" fmla="*/ 1631950 w 5752874"/>
                      <a:gd name="connsiteY21" fmla="*/ 419100 h 762000"/>
                      <a:gd name="connsiteX22" fmla="*/ 1670050 w 5752874"/>
                      <a:gd name="connsiteY22" fmla="*/ 412750 h 762000"/>
                      <a:gd name="connsiteX23" fmla="*/ 1708150 w 5752874"/>
                      <a:gd name="connsiteY23" fmla="*/ 381000 h 762000"/>
                      <a:gd name="connsiteX24" fmla="*/ 1765300 w 5752874"/>
                      <a:gd name="connsiteY24" fmla="*/ 279400 h 762000"/>
                      <a:gd name="connsiteX25" fmla="*/ 1778000 w 5752874"/>
                      <a:gd name="connsiteY25" fmla="*/ 215900 h 762000"/>
                      <a:gd name="connsiteX26" fmla="*/ 1765300 w 5752874"/>
                      <a:gd name="connsiteY26" fmla="*/ 95250 h 762000"/>
                      <a:gd name="connsiteX27" fmla="*/ 1720850 w 5752874"/>
                      <a:gd name="connsiteY27" fmla="*/ 69850 h 762000"/>
                      <a:gd name="connsiteX28" fmla="*/ 1644650 w 5752874"/>
                      <a:gd name="connsiteY28" fmla="*/ 57150 h 762000"/>
                      <a:gd name="connsiteX29" fmla="*/ 1536700 w 5752874"/>
                      <a:gd name="connsiteY29" fmla="*/ 69850 h 762000"/>
                      <a:gd name="connsiteX30" fmla="*/ 1485900 w 5752874"/>
                      <a:gd name="connsiteY30" fmla="*/ 165100 h 762000"/>
                      <a:gd name="connsiteX31" fmla="*/ 1485900 w 5752874"/>
                      <a:gd name="connsiteY31" fmla="*/ 336550 h 762000"/>
                      <a:gd name="connsiteX32" fmla="*/ 1498600 w 5752874"/>
                      <a:gd name="connsiteY32" fmla="*/ 374650 h 762000"/>
                      <a:gd name="connsiteX33" fmla="*/ 1555750 w 5752874"/>
                      <a:gd name="connsiteY33" fmla="*/ 444500 h 762000"/>
                      <a:gd name="connsiteX34" fmla="*/ 1612900 w 5752874"/>
                      <a:gd name="connsiteY34" fmla="*/ 488950 h 762000"/>
                      <a:gd name="connsiteX35" fmla="*/ 1663700 w 5752874"/>
                      <a:gd name="connsiteY35" fmla="*/ 514350 h 762000"/>
                      <a:gd name="connsiteX36" fmla="*/ 1708150 w 5752874"/>
                      <a:gd name="connsiteY36" fmla="*/ 533400 h 762000"/>
                      <a:gd name="connsiteX37" fmla="*/ 1771650 w 5752874"/>
                      <a:gd name="connsiteY37" fmla="*/ 539750 h 762000"/>
                      <a:gd name="connsiteX38" fmla="*/ 1803400 w 5752874"/>
                      <a:gd name="connsiteY38" fmla="*/ 546100 h 762000"/>
                      <a:gd name="connsiteX39" fmla="*/ 2159000 w 5752874"/>
                      <a:gd name="connsiteY39" fmla="*/ 533400 h 762000"/>
                      <a:gd name="connsiteX40" fmla="*/ 2247900 w 5752874"/>
                      <a:gd name="connsiteY40" fmla="*/ 520700 h 762000"/>
                      <a:gd name="connsiteX41" fmla="*/ 2324100 w 5752874"/>
                      <a:gd name="connsiteY41" fmla="*/ 508000 h 762000"/>
                      <a:gd name="connsiteX42" fmla="*/ 2559050 w 5752874"/>
                      <a:gd name="connsiteY42" fmla="*/ 488950 h 762000"/>
                      <a:gd name="connsiteX43" fmla="*/ 2673350 w 5752874"/>
                      <a:gd name="connsiteY43" fmla="*/ 463550 h 762000"/>
                      <a:gd name="connsiteX44" fmla="*/ 2787650 w 5752874"/>
                      <a:gd name="connsiteY44" fmla="*/ 450850 h 762000"/>
                      <a:gd name="connsiteX45" fmla="*/ 2895600 w 5752874"/>
                      <a:gd name="connsiteY45" fmla="*/ 431800 h 762000"/>
                      <a:gd name="connsiteX46" fmla="*/ 3035300 w 5752874"/>
                      <a:gd name="connsiteY46" fmla="*/ 387350 h 762000"/>
                      <a:gd name="connsiteX47" fmla="*/ 3086100 w 5752874"/>
                      <a:gd name="connsiteY47" fmla="*/ 361950 h 762000"/>
                      <a:gd name="connsiteX48" fmla="*/ 3194050 w 5752874"/>
                      <a:gd name="connsiteY48" fmla="*/ 317500 h 762000"/>
                      <a:gd name="connsiteX49" fmla="*/ 3308350 w 5752874"/>
                      <a:gd name="connsiteY49" fmla="*/ 95250 h 762000"/>
                      <a:gd name="connsiteX50" fmla="*/ 3359150 w 5752874"/>
                      <a:gd name="connsiteY50" fmla="*/ 6350 h 762000"/>
                      <a:gd name="connsiteX51" fmla="*/ 3409950 w 5752874"/>
                      <a:gd name="connsiteY51" fmla="*/ 0 h 762000"/>
                      <a:gd name="connsiteX52" fmla="*/ 3911600 w 5752874"/>
                      <a:gd name="connsiteY52" fmla="*/ 101600 h 762000"/>
                      <a:gd name="connsiteX53" fmla="*/ 3968750 w 5752874"/>
                      <a:gd name="connsiteY53" fmla="*/ 177800 h 762000"/>
                      <a:gd name="connsiteX54" fmla="*/ 4025900 w 5752874"/>
                      <a:gd name="connsiteY54" fmla="*/ 393700 h 762000"/>
                      <a:gd name="connsiteX55" fmla="*/ 4006850 w 5752874"/>
                      <a:gd name="connsiteY55" fmla="*/ 482600 h 762000"/>
                      <a:gd name="connsiteX56" fmla="*/ 3968750 w 5752874"/>
                      <a:gd name="connsiteY56" fmla="*/ 495300 h 762000"/>
                      <a:gd name="connsiteX57" fmla="*/ 3695700 w 5752874"/>
                      <a:gd name="connsiteY57" fmla="*/ 285750 h 762000"/>
                      <a:gd name="connsiteX58" fmla="*/ 3663950 w 5752874"/>
                      <a:gd name="connsiteY58" fmla="*/ 171450 h 762000"/>
                      <a:gd name="connsiteX59" fmla="*/ 3676650 w 5752874"/>
                      <a:gd name="connsiteY59" fmla="*/ 107950 h 762000"/>
                      <a:gd name="connsiteX60" fmla="*/ 3740150 w 5752874"/>
                      <a:gd name="connsiteY60" fmla="*/ 69850 h 762000"/>
                      <a:gd name="connsiteX61" fmla="*/ 3797300 w 5752874"/>
                      <a:gd name="connsiteY61" fmla="*/ 50800 h 762000"/>
                      <a:gd name="connsiteX62" fmla="*/ 4006850 w 5752874"/>
                      <a:gd name="connsiteY62" fmla="*/ 25400 h 762000"/>
                      <a:gd name="connsiteX63" fmla="*/ 4356100 w 5752874"/>
                      <a:gd name="connsiteY63" fmla="*/ 44450 h 762000"/>
                      <a:gd name="connsiteX64" fmla="*/ 4489450 w 5752874"/>
                      <a:gd name="connsiteY64" fmla="*/ 107950 h 762000"/>
                      <a:gd name="connsiteX65" fmla="*/ 4629150 w 5752874"/>
                      <a:gd name="connsiteY65" fmla="*/ 190500 h 762000"/>
                      <a:gd name="connsiteX66" fmla="*/ 4749800 w 5752874"/>
                      <a:gd name="connsiteY66" fmla="*/ 311150 h 762000"/>
                      <a:gd name="connsiteX67" fmla="*/ 4768850 w 5752874"/>
                      <a:gd name="connsiteY67" fmla="*/ 349250 h 762000"/>
                      <a:gd name="connsiteX68" fmla="*/ 4819650 w 5752874"/>
                      <a:gd name="connsiteY68" fmla="*/ 565150 h 762000"/>
                      <a:gd name="connsiteX69" fmla="*/ 4902200 w 5752874"/>
                      <a:gd name="connsiteY69" fmla="*/ 641350 h 762000"/>
                      <a:gd name="connsiteX70" fmla="*/ 5137150 w 5752874"/>
                      <a:gd name="connsiteY70" fmla="*/ 755650 h 762000"/>
                      <a:gd name="connsiteX71" fmla="*/ 5219700 w 5752874"/>
                      <a:gd name="connsiteY71" fmla="*/ 762000 h 762000"/>
                      <a:gd name="connsiteX72" fmla="*/ 5314950 w 5752874"/>
                      <a:gd name="connsiteY72" fmla="*/ 704850 h 762000"/>
                      <a:gd name="connsiteX73" fmla="*/ 5461000 w 5752874"/>
                      <a:gd name="connsiteY73" fmla="*/ 431800 h 762000"/>
                      <a:gd name="connsiteX74" fmla="*/ 5473700 w 5752874"/>
                      <a:gd name="connsiteY74" fmla="*/ 273050 h 762000"/>
                      <a:gd name="connsiteX75" fmla="*/ 5410200 w 5752874"/>
                      <a:gd name="connsiteY75" fmla="*/ 63500 h 762000"/>
                      <a:gd name="connsiteX76" fmla="*/ 5270500 w 5752874"/>
                      <a:gd name="connsiteY76" fmla="*/ 31750 h 762000"/>
                      <a:gd name="connsiteX77" fmla="*/ 5187950 w 5752874"/>
                      <a:gd name="connsiteY77" fmla="*/ 44450 h 762000"/>
                      <a:gd name="connsiteX78" fmla="*/ 5149850 w 5752874"/>
                      <a:gd name="connsiteY78" fmla="*/ 304800 h 762000"/>
                      <a:gd name="connsiteX79" fmla="*/ 5175250 w 5752874"/>
                      <a:gd name="connsiteY79" fmla="*/ 501650 h 762000"/>
                      <a:gd name="connsiteX80" fmla="*/ 5276850 w 5752874"/>
                      <a:gd name="connsiteY80" fmla="*/ 628650 h 762000"/>
                      <a:gd name="connsiteX81" fmla="*/ 5314950 w 5752874"/>
                      <a:gd name="connsiteY81" fmla="*/ 654050 h 762000"/>
                      <a:gd name="connsiteX82" fmla="*/ 5480050 w 5752874"/>
                      <a:gd name="connsiteY82" fmla="*/ 717550 h 762000"/>
                      <a:gd name="connsiteX83" fmla="*/ 5575300 w 5752874"/>
                      <a:gd name="connsiteY83" fmla="*/ 742950 h 762000"/>
                      <a:gd name="connsiteX84" fmla="*/ 5740400 w 5752874"/>
                      <a:gd name="connsiteY84" fmla="*/ 742950 h 7620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</a:cxnLst>
                    <a:rect l="l" t="t" r="r" b="b"/>
                    <a:pathLst>
                      <a:path w="5752874" h="762000">
                        <a:moveTo>
                          <a:pt x="0" y="463550"/>
                        </a:moveTo>
                        <a:cubicBezTo>
                          <a:pt x="10583" y="465667"/>
                          <a:pt x="20957" y="469900"/>
                          <a:pt x="31750" y="469900"/>
                        </a:cubicBezTo>
                        <a:cubicBezTo>
                          <a:pt x="53022" y="469900"/>
                          <a:pt x="74565" y="468514"/>
                          <a:pt x="95250" y="463550"/>
                        </a:cubicBezTo>
                        <a:cubicBezTo>
                          <a:pt x="175498" y="444290"/>
                          <a:pt x="168219" y="438748"/>
                          <a:pt x="222250" y="419100"/>
                        </a:cubicBezTo>
                        <a:cubicBezTo>
                          <a:pt x="276298" y="399446"/>
                          <a:pt x="247256" y="413909"/>
                          <a:pt x="304800" y="387350"/>
                        </a:cubicBezTo>
                        <a:cubicBezTo>
                          <a:pt x="317692" y="381400"/>
                          <a:pt x="330921" y="375923"/>
                          <a:pt x="342900" y="368300"/>
                        </a:cubicBezTo>
                        <a:cubicBezTo>
                          <a:pt x="354334" y="361024"/>
                          <a:pt x="363028" y="349873"/>
                          <a:pt x="374650" y="342900"/>
                        </a:cubicBezTo>
                        <a:cubicBezTo>
                          <a:pt x="384424" y="337035"/>
                          <a:pt x="395984" y="334829"/>
                          <a:pt x="406400" y="330200"/>
                        </a:cubicBezTo>
                        <a:cubicBezTo>
                          <a:pt x="415050" y="326355"/>
                          <a:pt x="422937" y="320824"/>
                          <a:pt x="431800" y="317500"/>
                        </a:cubicBezTo>
                        <a:cubicBezTo>
                          <a:pt x="439972" y="314436"/>
                          <a:pt x="449028" y="314214"/>
                          <a:pt x="457200" y="311150"/>
                        </a:cubicBezTo>
                        <a:cubicBezTo>
                          <a:pt x="466063" y="307826"/>
                          <a:pt x="473533" y="301170"/>
                          <a:pt x="482600" y="298450"/>
                        </a:cubicBezTo>
                        <a:cubicBezTo>
                          <a:pt x="494932" y="294750"/>
                          <a:pt x="508131" y="294893"/>
                          <a:pt x="520700" y="292100"/>
                        </a:cubicBezTo>
                        <a:cubicBezTo>
                          <a:pt x="548554" y="285910"/>
                          <a:pt x="595473" y="271804"/>
                          <a:pt x="628650" y="266700"/>
                        </a:cubicBezTo>
                        <a:cubicBezTo>
                          <a:pt x="685121" y="258012"/>
                          <a:pt x="785063" y="251166"/>
                          <a:pt x="825500" y="247650"/>
                        </a:cubicBezTo>
                        <a:cubicBezTo>
                          <a:pt x="942987" y="251440"/>
                          <a:pt x="998816" y="244537"/>
                          <a:pt x="1098550" y="266700"/>
                        </a:cubicBezTo>
                        <a:cubicBezTo>
                          <a:pt x="1130442" y="273787"/>
                          <a:pt x="1212957" y="312198"/>
                          <a:pt x="1225550" y="317500"/>
                        </a:cubicBezTo>
                        <a:cubicBezTo>
                          <a:pt x="1236055" y="321923"/>
                          <a:pt x="1246717" y="325967"/>
                          <a:pt x="1257300" y="330200"/>
                        </a:cubicBezTo>
                        <a:cubicBezTo>
                          <a:pt x="1267883" y="334433"/>
                          <a:pt x="1278855" y="337802"/>
                          <a:pt x="1289050" y="342900"/>
                        </a:cubicBezTo>
                        <a:cubicBezTo>
                          <a:pt x="1297517" y="347133"/>
                          <a:pt x="1305749" y="351871"/>
                          <a:pt x="1314450" y="355600"/>
                        </a:cubicBezTo>
                        <a:cubicBezTo>
                          <a:pt x="1335854" y="364773"/>
                          <a:pt x="1334733" y="360244"/>
                          <a:pt x="1358900" y="368300"/>
                        </a:cubicBezTo>
                        <a:cubicBezTo>
                          <a:pt x="1414034" y="386678"/>
                          <a:pt x="1400177" y="396875"/>
                          <a:pt x="1485900" y="406400"/>
                        </a:cubicBezTo>
                        <a:cubicBezTo>
                          <a:pt x="1572577" y="416031"/>
                          <a:pt x="1523931" y="411384"/>
                          <a:pt x="1631950" y="419100"/>
                        </a:cubicBezTo>
                        <a:cubicBezTo>
                          <a:pt x="1644650" y="416983"/>
                          <a:pt x="1658534" y="418508"/>
                          <a:pt x="1670050" y="412750"/>
                        </a:cubicBezTo>
                        <a:cubicBezTo>
                          <a:pt x="1684836" y="405357"/>
                          <a:pt x="1697391" y="393552"/>
                          <a:pt x="1708150" y="381000"/>
                        </a:cubicBezTo>
                        <a:cubicBezTo>
                          <a:pt x="1741751" y="341799"/>
                          <a:pt x="1746694" y="322813"/>
                          <a:pt x="1765300" y="279400"/>
                        </a:cubicBezTo>
                        <a:cubicBezTo>
                          <a:pt x="1769533" y="258233"/>
                          <a:pt x="1774633" y="237222"/>
                          <a:pt x="1778000" y="215900"/>
                        </a:cubicBezTo>
                        <a:cubicBezTo>
                          <a:pt x="1784497" y="174755"/>
                          <a:pt x="1792502" y="133333"/>
                          <a:pt x="1765300" y="95250"/>
                        </a:cubicBezTo>
                        <a:cubicBezTo>
                          <a:pt x="1755381" y="81364"/>
                          <a:pt x="1736114" y="77482"/>
                          <a:pt x="1720850" y="69850"/>
                        </a:cubicBezTo>
                        <a:cubicBezTo>
                          <a:pt x="1699574" y="59212"/>
                          <a:pt x="1662758" y="59162"/>
                          <a:pt x="1644650" y="57150"/>
                        </a:cubicBezTo>
                        <a:cubicBezTo>
                          <a:pt x="1608667" y="61383"/>
                          <a:pt x="1570234" y="56132"/>
                          <a:pt x="1536700" y="69850"/>
                        </a:cubicBezTo>
                        <a:cubicBezTo>
                          <a:pt x="1512988" y="79550"/>
                          <a:pt x="1492919" y="146382"/>
                          <a:pt x="1485900" y="165100"/>
                        </a:cubicBezTo>
                        <a:cubicBezTo>
                          <a:pt x="1477526" y="240462"/>
                          <a:pt x="1474126" y="242359"/>
                          <a:pt x="1485900" y="336550"/>
                        </a:cubicBezTo>
                        <a:cubicBezTo>
                          <a:pt x="1487560" y="349834"/>
                          <a:pt x="1492613" y="362676"/>
                          <a:pt x="1498600" y="374650"/>
                        </a:cubicBezTo>
                        <a:cubicBezTo>
                          <a:pt x="1512134" y="401719"/>
                          <a:pt x="1532983" y="424986"/>
                          <a:pt x="1555750" y="444500"/>
                        </a:cubicBezTo>
                        <a:cubicBezTo>
                          <a:pt x="1574074" y="460206"/>
                          <a:pt x="1592638" y="475839"/>
                          <a:pt x="1612900" y="488950"/>
                        </a:cubicBezTo>
                        <a:cubicBezTo>
                          <a:pt x="1628795" y="499235"/>
                          <a:pt x="1646544" y="506344"/>
                          <a:pt x="1663700" y="514350"/>
                        </a:cubicBezTo>
                        <a:cubicBezTo>
                          <a:pt x="1678308" y="521167"/>
                          <a:pt x="1692458" y="529708"/>
                          <a:pt x="1708150" y="533400"/>
                        </a:cubicBezTo>
                        <a:cubicBezTo>
                          <a:pt x="1728857" y="538272"/>
                          <a:pt x="1750564" y="536939"/>
                          <a:pt x="1771650" y="539750"/>
                        </a:cubicBezTo>
                        <a:cubicBezTo>
                          <a:pt x="1782348" y="541176"/>
                          <a:pt x="1792817" y="543983"/>
                          <a:pt x="1803400" y="546100"/>
                        </a:cubicBezTo>
                        <a:lnTo>
                          <a:pt x="2159000" y="533400"/>
                        </a:lnTo>
                        <a:cubicBezTo>
                          <a:pt x="2209250" y="531081"/>
                          <a:pt x="2207280" y="527868"/>
                          <a:pt x="2247900" y="520700"/>
                        </a:cubicBezTo>
                        <a:lnTo>
                          <a:pt x="2324100" y="508000"/>
                        </a:lnTo>
                        <a:cubicBezTo>
                          <a:pt x="2423183" y="468367"/>
                          <a:pt x="2318216" y="506152"/>
                          <a:pt x="2559050" y="488950"/>
                        </a:cubicBezTo>
                        <a:cubicBezTo>
                          <a:pt x="2617414" y="484781"/>
                          <a:pt x="2619601" y="471819"/>
                          <a:pt x="2673350" y="463550"/>
                        </a:cubicBezTo>
                        <a:cubicBezTo>
                          <a:pt x="2711239" y="457721"/>
                          <a:pt x="2749550" y="455083"/>
                          <a:pt x="2787650" y="450850"/>
                        </a:cubicBezTo>
                        <a:cubicBezTo>
                          <a:pt x="2906805" y="416806"/>
                          <a:pt x="2741875" y="461081"/>
                          <a:pt x="2895600" y="431800"/>
                        </a:cubicBezTo>
                        <a:cubicBezTo>
                          <a:pt x="2933464" y="424588"/>
                          <a:pt x="3000142" y="402153"/>
                          <a:pt x="3035300" y="387350"/>
                        </a:cubicBezTo>
                        <a:cubicBezTo>
                          <a:pt x="3052748" y="380003"/>
                          <a:pt x="3068455" y="368812"/>
                          <a:pt x="3086100" y="361950"/>
                        </a:cubicBezTo>
                        <a:cubicBezTo>
                          <a:pt x="3204827" y="315779"/>
                          <a:pt x="3100388" y="371021"/>
                          <a:pt x="3194050" y="317500"/>
                        </a:cubicBezTo>
                        <a:cubicBezTo>
                          <a:pt x="3264319" y="233178"/>
                          <a:pt x="3237534" y="272289"/>
                          <a:pt x="3308350" y="95250"/>
                        </a:cubicBezTo>
                        <a:cubicBezTo>
                          <a:pt x="3316062" y="75969"/>
                          <a:pt x="3329256" y="18806"/>
                          <a:pt x="3359150" y="6350"/>
                        </a:cubicBezTo>
                        <a:cubicBezTo>
                          <a:pt x="3374902" y="-214"/>
                          <a:pt x="3393017" y="2117"/>
                          <a:pt x="3409950" y="0"/>
                        </a:cubicBezTo>
                        <a:cubicBezTo>
                          <a:pt x="3484467" y="9773"/>
                          <a:pt x="3791698" y="12783"/>
                          <a:pt x="3911600" y="101600"/>
                        </a:cubicBezTo>
                        <a:cubicBezTo>
                          <a:pt x="3937113" y="120498"/>
                          <a:pt x="3949700" y="152400"/>
                          <a:pt x="3968750" y="177800"/>
                        </a:cubicBezTo>
                        <a:cubicBezTo>
                          <a:pt x="3986916" y="232299"/>
                          <a:pt x="4025900" y="331981"/>
                          <a:pt x="4025900" y="393700"/>
                        </a:cubicBezTo>
                        <a:cubicBezTo>
                          <a:pt x="4025900" y="424006"/>
                          <a:pt x="4021708" y="456186"/>
                          <a:pt x="4006850" y="482600"/>
                        </a:cubicBezTo>
                        <a:cubicBezTo>
                          <a:pt x="4000287" y="494268"/>
                          <a:pt x="3981450" y="491067"/>
                          <a:pt x="3968750" y="495300"/>
                        </a:cubicBezTo>
                        <a:cubicBezTo>
                          <a:pt x="3725479" y="328486"/>
                          <a:pt x="3806178" y="410038"/>
                          <a:pt x="3695700" y="285750"/>
                        </a:cubicBezTo>
                        <a:cubicBezTo>
                          <a:pt x="3685006" y="256341"/>
                          <a:pt x="3661830" y="207497"/>
                          <a:pt x="3663950" y="171450"/>
                        </a:cubicBezTo>
                        <a:cubicBezTo>
                          <a:pt x="3665218" y="149901"/>
                          <a:pt x="3663698" y="125219"/>
                          <a:pt x="3676650" y="107950"/>
                        </a:cubicBezTo>
                        <a:cubicBezTo>
                          <a:pt x="3691461" y="88203"/>
                          <a:pt x="3717842" y="80417"/>
                          <a:pt x="3740150" y="69850"/>
                        </a:cubicBezTo>
                        <a:cubicBezTo>
                          <a:pt x="3758297" y="61254"/>
                          <a:pt x="3777819" y="55670"/>
                          <a:pt x="3797300" y="50800"/>
                        </a:cubicBezTo>
                        <a:cubicBezTo>
                          <a:pt x="3863503" y="34249"/>
                          <a:pt x="3941687" y="31324"/>
                          <a:pt x="4006850" y="25400"/>
                        </a:cubicBezTo>
                        <a:cubicBezTo>
                          <a:pt x="4123267" y="31750"/>
                          <a:pt x="4241179" y="24793"/>
                          <a:pt x="4356100" y="44450"/>
                        </a:cubicBezTo>
                        <a:cubicBezTo>
                          <a:pt x="4404628" y="52751"/>
                          <a:pt x="4446038" y="84729"/>
                          <a:pt x="4489450" y="107950"/>
                        </a:cubicBezTo>
                        <a:cubicBezTo>
                          <a:pt x="4537145" y="133461"/>
                          <a:pt x="4584961" y="159308"/>
                          <a:pt x="4629150" y="190500"/>
                        </a:cubicBezTo>
                        <a:cubicBezTo>
                          <a:pt x="4655670" y="209220"/>
                          <a:pt x="4725932" y="277735"/>
                          <a:pt x="4749800" y="311150"/>
                        </a:cubicBezTo>
                        <a:cubicBezTo>
                          <a:pt x="4758053" y="322704"/>
                          <a:pt x="4762500" y="336550"/>
                          <a:pt x="4768850" y="349250"/>
                        </a:cubicBezTo>
                        <a:cubicBezTo>
                          <a:pt x="4779708" y="403540"/>
                          <a:pt x="4805695" y="538708"/>
                          <a:pt x="4819650" y="565150"/>
                        </a:cubicBezTo>
                        <a:cubicBezTo>
                          <a:pt x="4837129" y="598268"/>
                          <a:pt x="4872589" y="618426"/>
                          <a:pt x="4902200" y="641350"/>
                        </a:cubicBezTo>
                        <a:cubicBezTo>
                          <a:pt x="4991503" y="710487"/>
                          <a:pt x="5028178" y="731812"/>
                          <a:pt x="5137150" y="755650"/>
                        </a:cubicBezTo>
                        <a:cubicBezTo>
                          <a:pt x="5164110" y="761548"/>
                          <a:pt x="5192183" y="759883"/>
                          <a:pt x="5219700" y="762000"/>
                        </a:cubicBezTo>
                        <a:cubicBezTo>
                          <a:pt x="5251450" y="742950"/>
                          <a:pt x="5288768" y="731032"/>
                          <a:pt x="5314950" y="704850"/>
                        </a:cubicBezTo>
                        <a:cubicBezTo>
                          <a:pt x="5410646" y="609154"/>
                          <a:pt x="5417252" y="552106"/>
                          <a:pt x="5461000" y="431800"/>
                        </a:cubicBezTo>
                        <a:cubicBezTo>
                          <a:pt x="5465233" y="378883"/>
                          <a:pt x="5473700" y="326136"/>
                          <a:pt x="5473700" y="273050"/>
                        </a:cubicBezTo>
                        <a:cubicBezTo>
                          <a:pt x="5473700" y="193720"/>
                          <a:pt x="5467329" y="123990"/>
                          <a:pt x="5410200" y="63500"/>
                        </a:cubicBezTo>
                        <a:cubicBezTo>
                          <a:pt x="5379369" y="30856"/>
                          <a:pt x="5305606" y="34450"/>
                          <a:pt x="5270500" y="31750"/>
                        </a:cubicBezTo>
                        <a:cubicBezTo>
                          <a:pt x="5242983" y="35983"/>
                          <a:pt x="5209338" y="26627"/>
                          <a:pt x="5187950" y="44450"/>
                        </a:cubicBezTo>
                        <a:cubicBezTo>
                          <a:pt x="5138360" y="85775"/>
                          <a:pt x="5150314" y="291807"/>
                          <a:pt x="5149850" y="304800"/>
                        </a:cubicBezTo>
                        <a:cubicBezTo>
                          <a:pt x="5158317" y="370417"/>
                          <a:pt x="5158853" y="437553"/>
                          <a:pt x="5175250" y="501650"/>
                        </a:cubicBezTo>
                        <a:cubicBezTo>
                          <a:pt x="5189488" y="557308"/>
                          <a:pt x="5235041" y="595202"/>
                          <a:pt x="5276850" y="628650"/>
                        </a:cubicBezTo>
                        <a:cubicBezTo>
                          <a:pt x="5288769" y="638185"/>
                          <a:pt x="5301443" y="646941"/>
                          <a:pt x="5314950" y="654050"/>
                        </a:cubicBezTo>
                        <a:cubicBezTo>
                          <a:pt x="5383654" y="690210"/>
                          <a:pt x="5406519" y="696541"/>
                          <a:pt x="5480050" y="717550"/>
                        </a:cubicBezTo>
                        <a:cubicBezTo>
                          <a:pt x="5511645" y="726577"/>
                          <a:pt x="5575300" y="742950"/>
                          <a:pt x="5575300" y="742950"/>
                        </a:cubicBezTo>
                        <a:cubicBezTo>
                          <a:pt x="5751470" y="729900"/>
                          <a:pt x="5772378" y="678993"/>
                          <a:pt x="5740400" y="742950"/>
                        </a:cubicBezTo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19A7952C-BC85-11C8-73FF-650BCA40F1EA}"/>
              </a:ext>
            </a:extLst>
          </p:cNvPr>
          <p:cNvSpPr txBox="1"/>
          <p:nvPr/>
        </p:nvSpPr>
        <p:spPr>
          <a:xfrm>
            <a:off x="7886700" y="1057276"/>
            <a:ext cx="4305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>
                <a:latin typeface="+mj-lt"/>
              </a:rPr>
              <a:t>…bidrar</a:t>
            </a:r>
            <a:r>
              <a:rPr lang="nb-NO" sz="3600" dirty="0"/>
              <a:t> til kontinuitet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BDAF5D-D08D-2715-43C7-15FA9694C90B}"/>
              </a:ext>
            </a:extLst>
          </p:cNvPr>
          <p:cNvSpPr txBox="1"/>
          <p:nvPr/>
        </p:nvSpPr>
        <p:spPr>
          <a:xfrm>
            <a:off x="761799" y="5329779"/>
            <a:ext cx="1093489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Årshjulet</a:t>
            </a:r>
            <a:r>
              <a:rPr lang="en-US" sz="1400" dirty="0"/>
              <a:t> er </a:t>
            </a:r>
            <a:r>
              <a:rPr lang="en-US" sz="1400" dirty="0" err="1"/>
              <a:t>bygget</a:t>
            </a:r>
            <a:r>
              <a:rPr lang="en-US" sz="1400" dirty="0"/>
              <a:t> </a:t>
            </a:r>
            <a:r>
              <a:rPr lang="en-US" sz="1400" dirty="0" err="1"/>
              <a:t>opp</a:t>
            </a:r>
            <a:r>
              <a:rPr lang="en-US" sz="1400" dirty="0"/>
              <a:t> </a:t>
            </a:r>
            <a:r>
              <a:rPr lang="en-US" sz="1400" dirty="0" err="1"/>
              <a:t>rundt</a:t>
            </a:r>
            <a:r>
              <a:rPr lang="en-US" sz="1400" dirty="0"/>
              <a:t> </a:t>
            </a:r>
            <a:r>
              <a:rPr lang="en-US" sz="1400" dirty="0" err="1"/>
              <a:t>en</a:t>
            </a:r>
            <a:r>
              <a:rPr lang="en-US" sz="1400" dirty="0"/>
              <a:t> </a:t>
            </a:r>
            <a:r>
              <a:rPr lang="en-US" sz="1400" dirty="0" err="1"/>
              <a:t>treårssyklus</a:t>
            </a:r>
            <a:r>
              <a:rPr lang="en-US" sz="1400" dirty="0"/>
              <a:t> med </a:t>
            </a:r>
            <a:r>
              <a:rPr lang="en-US" sz="1400" dirty="0" err="1"/>
              <a:t>arbeidsmiljøundersøkelsen</a:t>
            </a:r>
            <a:r>
              <a:rPr lang="en-US" sz="1400" dirty="0"/>
              <a:t> </a:t>
            </a:r>
            <a:r>
              <a:rPr lang="en-US" sz="1400" dirty="0" err="1"/>
              <a:t>og</a:t>
            </a:r>
            <a:r>
              <a:rPr lang="en-US" sz="1400" dirty="0"/>
              <a:t> </a:t>
            </a:r>
            <a:r>
              <a:rPr lang="en-US" sz="1400" dirty="0" err="1"/>
              <a:t>datoene</a:t>
            </a:r>
            <a:r>
              <a:rPr lang="en-US" sz="1400" dirty="0"/>
              <a:t> for </a:t>
            </a:r>
            <a:r>
              <a:rPr lang="en-US" sz="1400" dirty="0" err="1"/>
              <a:t>gjennomføring</a:t>
            </a:r>
            <a:r>
              <a:rPr lang="en-US" sz="1400" dirty="0"/>
              <a:t> av </a:t>
            </a:r>
            <a:r>
              <a:rPr lang="en-US" sz="1400" dirty="0" err="1"/>
              <a:t>denne</a:t>
            </a:r>
            <a:r>
              <a:rPr lang="en-US" sz="1400" dirty="0"/>
              <a:t> </a:t>
            </a:r>
            <a:r>
              <a:rPr lang="en-US" sz="1400" dirty="0" err="1"/>
              <a:t>som</a:t>
            </a:r>
            <a:r>
              <a:rPr lang="en-US" sz="1400" dirty="0"/>
              <a:t> et slags </a:t>
            </a:r>
            <a:r>
              <a:rPr lang="en-US" sz="1400" dirty="0" err="1"/>
              <a:t>utgangspunkt</a:t>
            </a:r>
            <a:r>
              <a:rPr lang="en-US" sz="1400" dirty="0"/>
              <a:t>. Det </a:t>
            </a:r>
            <a:r>
              <a:rPr lang="en-US" sz="1400" dirty="0" err="1"/>
              <a:t>vil</a:t>
            </a:r>
            <a:r>
              <a:rPr lang="en-US" sz="1400" dirty="0"/>
              <a:t> </a:t>
            </a:r>
            <a:r>
              <a:rPr lang="en-US" sz="1400" dirty="0" err="1"/>
              <a:t>komme</a:t>
            </a:r>
            <a:r>
              <a:rPr lang="en-US" sz="1400" dirty="0"/>
              <a:t> </a:t>
            </a:r>
            <a:r>
              <a:rPr lang="en-US" sz="1400" dirty="0" err="1"/>
              <a:t>mer</a:t>
            </a:r>
            <a:r>
              <a:rPr lang="en-US" sz="1400" dirty="0"/>
              <a:t> </a:t>
            </a:r>
            <a:r>
              <a:rPr lang="en-US" sz="1400" dirty="0" err="1"/>
              <a:t>detaljert</a:t>
            </a:r>
            <a:r>
              <a:rPr lang="en-US" sz="1400" dirty="0"/>
              <a:t> </a:t>
            </a:r>
            <a:r>
              <a:rPr lang="en-US" sz="1400" dirty="0" err="1"/>
              <a:t>informasjon</a:t>
            </a:r>
            <a:r>
              <a:rPr lang="en-US" sz="1400" dirty="0"/>
              <a:t> </a:t>
            </a:r>
            <a:r>
              <a:rPr lang="en-US" sz="1400" dirty="0" err="1"/>
              <a:t>knyttet</a:t>
            </a:r>
            <a:r>
              <a:rPr lang="en-US" sz="1400" dirty="0"/>
              <a:t> </a:t>
            </a:r>
            <a:r>
              <a:rPr lang="en-US" sz="1400" dirty="0" err="1"/>
              <a:t>til</a:t>
            </a:r>
            <a:r>
              <a:rPr lang="en-US" sz="1400" dirty="0"/>
              <a:t> </a:t>
            </a:r>
            <a:r>
              <a:rPr lang="en-US" sz="1400" dirty="0" err="1"/>
              <a:t>gjennomføring</a:t>
            </a:r>
            <a:r>
              <a:rPr lang="en-US" sz="1400" dirty="0"/>
              <a:t> av </a:t>
            </a:r>
            <a:r>
              <a:rPr lang="en-US" sz="1400" dirty="0" err="1"/>
              <a:t>selve</a:t>
            </a:r>
            <a:r>
              <a:rPr lang="en-US" sz="1400" dirty="0"/>
              <a:t> </a:t>
            </a:r>
            <a:r>
              <a:rPr lang="en-US" sz="1400" dirty="0" err="1"/>
              <a:t>arbeidsmiljøundersøkelsen</a:t>
            </a:r>
            <a:r>
              <a:rPr lang="en-US" sz="1400" dirty="0"/>
              <a:t>.</a:t>
            </a:r>
          </a:p>
          <a:p>
            <a:endParaRPr lang="en-US" sz="1400" dirty="0"/>
          </a:p>
          <a:p>
            <a:r>
              <a:rPr lang="en-US" sz="1400" dirty="0" err="1"/>
              <a:t>Årshjulet</a:t>
            </a:r>
            <a:r>
              <a:rPr lang="en-US" sz="1400" dirty="0"/>
              <a:t> er </a:t>
            </a:r>
            <a:r>
              <a:rPr lang="en-US" sz="1400" dirty="0" err="1"/>
              <a:t>laget</a:t>
            </a:r>
            <a:r>
              <a:rPr lang="en-US" sz="1400" dirty="0"/>
              <a:t> </a:t>
            </a:r>
            <a:r>
              <a:rPr lang="en-US" sz="1400" dirty="0" err="1"/>
              <a:t>som</a:t>
            </a:r>
            <a:r>
              <a:rPr lang="en-US" sz="1400" dirty="0"/>
              <a:t> </a:t>
            </a:r>
            <a:r>
              <a:rPr lang="en-US" sz="1400" dirty="0" err="1"/>
              <a:t>en</a:t>
            </a:r>
            <a:r>
              <a:rPr lang="en-US" sz="1400" dirty="0"/>
              <a:t> </a:t>
            </a:r>
            <a:r>
              <a:rPr lang="en-US" sz="1400" dirty="0" err="1"/>
              <a:t>powerpoint</a:t>
            </a:r>
            <a:r>
              <a:rPr lang="en-US" sz="1400" dirty="0"/>
              <a:t>-mal. Denne </a:t>
            </a:r>
            <a:r>
              <a:rPr lang="en-US" sz="1400" dirty="0" err="1"/>
              <a:t>kan</a:t>
            </a:r>
            <a:r>
              <a:rPr lang="en-US" sz="1400" dirty="0"/>
              <a:t> </a:t>
            </a:r>
            <a:r>
              <a:rPr lang="en-US" sz="1400" dirty="0" err="1"/>
              <a:t>lastes</a:t>
            </a:r>
            <a:r>
              <a:rPr lang="en-US" sz="1400" dirty="0"/>
              <a:t> </a:t>
            </a:r>
            <a:r>
              <a:rPr lang="en-US" sz="1400" dirty="0" err="1"/>
              <a:t>ned</a:t>
            </a:r>
            <a:r>
              <a:rPr lang="en-US" sz="1400" dirty="0"/>
              <a:t> </a:t>
            </a:r>
            <a:r>
              <a:rPr lang="en-US" sz="1400" dirty="0" err="1"/>
              <a:t>og</a:t>
            </a:r>
            <a:r>
              <a:rPr lang="en-US" sz="1400" dirty="0"/>
              <a:t> </a:t>
            </a:r>
            <a:r>
              <a:rPr lang="en-US" sz="1400" dirty="0" err="1"/>
              <a:t>tilpasses</a:t>
            </a:r>
            <a:r>
              <a:rPr lang="en-US" sz="1400" dirty="0"/>
              <a:t> </a:t>
            </a:r>
            <a:r>
              <a:rPr lang="en-US" sz="1400" dirty="0" err="1"/>
              <a:t>lokalt</a:t>
            </a:r>
            <a:r>
              <a:rPr lang="en-US" sz="1400" dirty="0"/>
              <a:t>, </a:t>
            </a:r>
            <a:r>
              <a:rPr lang="en-US" sz="1400" dirty="0" err="1"/>
              <a:t>bl.a</a:t>
            </a:r>
            <a:r>
              <a:rPr lang="en-US" sz="1400" dirty="0"/>
              <a:t>. </a:t>
            </a:r>
            <a:r>
              <a:rPr lang="en-US" sz="1400" dirty="0" err="1"/>
              <a:t>ut</a:t>
            </a:r>
            <a:r>
              <a:rPr lang="en-US" sz="1400" dirty="0"/>
              <a:t> </a:t>
            </a:r>
            <a:r>
              <a:rPr lang="en-US" sz="1400" dirty="0" err="1"/>
              <a:t>i</a:t>
            </a:r>
            <a:r>
              <a:rPr lang="en-US" sz="1400" dirty="0"/>
              <a:t> </a:t>
            </a:r>
            <a:r>
              <a:rPr lang="en-US" sz="1400" dirty="0" err="1"/>
              <a:t>fra</a:t>
            </a:r>
            <a:r>
              <a:rPr lang="en-US" sz="1400" dirty="0"/>
              <a:t> </a:t>
            </a:r>
            <a:r>
              <a:rPr lang="en-US" sz="1400" dirty="0" err="1"/>
              <a:t>nivået</a:t>
            </a:r>
            <a:r>
              <a:rPr lang="en-US" sz="1400" dirty="0"/>
              <a:t> den </a:t>
            </a:r>
            <a:r>
              <a:rPr lang="en-US" sz="1400" dirty="0" err="1"/>
              <a:t>benyttes</a:t>
            </a:r>
            <a:r>
              <a:rPr lang="en-US" sz="1400" dirty="0"/>
              <a:t> </a:t>
            </a:r>
            <a:r>
              <a:rPr lang="en-US" sz="1400" dirty="0" err="1"/>
              <a:t>på</a:t>
            </a:r>
            <a:r>
              <a:rPr lang="en-US" sz="1400" dirty="0"/>
              <a:t>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48837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0F3E6F92-7D6C-3C3C-B3F9-354DFC748A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3768345"/>
              </p:ext>
            </p:extLst>
          </p:nvPr>
        </p:nvGraphicFramePr>
        <p:xfrm>
          <a:off x="280654" y="1257019"/>
          <a:ext cx="11688843" cy="5429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6" name="Rektangel: avrundede hjørner 15">
            <a:extLst>
              <a:ext uri="{FF2B5EF4-FFF2-40B4-BE49-F238E27FC236}">
                <a16:creationId xmlns:a16="http://schemas.microsoft.com/office/drawing/2014/main" id="{9F65762B-6E56-1639-8FAD-011ED9A16999}"/>
              </a:ext>
            </a:extLst>
          </p:cNvPr>
          <p:cNvSpPr/>
          <p:nvPr/>
        </p:nvSpPr>
        <p:spPr>
          <a:xfrm>
            <a:off x="8176591" y="4484817"/>
            <a:ext cx="3923166" cy="2124900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1400" b="1" dirty="0">
                <a:solidFill>
                  <a:schemeClr val="accent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Fase 2: Arbeidsmiljøkartlegging</a:t>
            </a:r>
          </a:p>
          <a:p>
            <a:endParaRPr lang="nb-NO" sz="1200" b="1" dirty="0"/>
          </a:p>
          <a:p>
            <a:r>
              <a:rPr lang="nb-NO" sz="1200" b="1" dirty="0">
                <a:solidFill>
                  <a:schemeClr val="tx1"/>
                </a:solidFill>
              </a:rPr>
              <a:t>Spørreskjema sendes ut (ute i 3 uker)</a:t>
            </a:r>
          </a:p>
          <a:p>
            <a:endParaRPr lang="nb-NO" sz="1200" dirty="0">
              <a:solidFill>
                <a:schemeClr val="tx1"/>
              </a:solidFill>
            </a:endParaRPr>
          </a:p>
          <a:p>
            <a:r>
              <a:rPr lang="nb-NO" sz="1200" b="1" dirty="0">
                <a:solidFill>
                  <a:schemeClr val="tx1"/>
                </a:solidFill>
              </a:rPr>
              <a:t>Ca. 2-3 uker etter at spørreskjema er stengt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>
                <a:solidFill>
                  <a:schemeClr val="tx1"/>
                </a:solidFill>
              </a:rPr>
              <a:t>Resultatrapporter sendes til enhetene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>
                <a:solidFill>
                  <a:schemeClr val="tx1"/>
                </a:solidFill>
              </a:rPr>
              <a:t>Oppfølging gjennomføres lokalt</a:t>
            </a:r>
          </a:p>
          <a:p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9A3B1552-79CA-E0F6-8709-EF4391B9AB94}"/>
              </a:ext>
            </a:extLst>
          </p:cNvPr>
          <p:cNvSpPr/>
          <p:nvPr/>
        </p:nvSpPr>
        <p:spPr>
          <a:xfrm>
            <a:off x="8176591" y="1008142"/>
            <a:ext cx="3854399" cy="2420858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1400" b="1" dirty="0">
                <a:solidFill>
                  <a:schemeClr val="accent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Fase 1: Forberede arbeidsmiljøkartlegging</a:t>
            </a:r>
          </a:p>
          <a:p>
            <a:endParaRPr lang="nb-NO" sz="1200" b="1" dirty="0">
              <a:solidFill>
                <a:schemeClr val="tx1"/>
              </a:solidFill>
            </a:endParaRPr>
          </a:p>
          <a:p>
            <a:r>
              <a:rPr lang="nb-NO" sz="1200" b="1" dirty="0">
                <a:solidFill>
                  <a:schemeClr val="tx1"/>
                </a:solidFill>
              </a:rPr>
              <a:t>Ca. 6 måneder før spørreskjema sendes ut: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>
                <a:solidFill>
                  <a:schemeClr val="tx1"/>
                </a:solidFill>
              </a:rPr>
              <a:t>Lokal organisering på plass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>
                <a:solidFill>
                  <a:schemeClr val="tx1"/>
                </a:solidFill>
              </a:rPr>
              <a:t>Opplæringsplan for ledere og </a:t>
            </a:r>
            <a:r>
              <a:rPr lang="nb-NO" sz="1200" dirty="0" err="1">
                <a:solidFill>
                  <a:schemeClr val="tx1"/>
                </a:solidFill>
              </a:rPr>
              <a:t>vo</a:t>
            </a:r>
            <a:endParaRPr lang="nb-NO" sz="12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>
                <a:solidFill>
                  <a:schemeClr val="tx1"/>
                </a:solidFill>
              </a:rPr>
              <a:t>Lokale tidsplaner utarbeides</a:t>
            </a:r>
          </a:p>
          <a:p>
            <a:r>
              <a:rPr lang="nb-NO" sz="1200" b="1" dirty="0">
                <a:solidFill>
                  <a:schemeClr val="tx1"/>
                </a:solidFill>
              </a:rPr>
              <a:t>Ca. 1-2 måneder før spørreskjema sendes ut: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>
                <a:solidFill>
                  <a:schemeClr val="tx1"/>
                </a:solidFill>
              </a:rPr>
              <a:t>Risikovurdering og evaluering/rapportering på gjennomførte tiltak (også HMS-mål)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>
                <a:solidFill>
                  <a:schemeClr val="tx1"/>
                </a:solidFill>
              </a:rPr>
              <a:t>Valg av svarenheter og navnelister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>
                <a:solidFill>
                  <a:schemeClr val="tx1"/>
                </a:solidFill>
              </a:rPr>
              <a:t>Informasjonsmøter lokalt</a:t>
            </a:r>
          </a:p>
        </p:txBody>
      </p:sp>
      <p:sp>
        <p:nvSpPr>
          <p:cNvPr id="17" name="Rektangel: avrundede hjørner 16">
            <a:extLst>
              <a:ext uri="{FF2B5EF4-FFF2-40B4-BE49-F238E27FC236}">
                <a16:creationId xmlns:a16="http://schemas.microsoft.com/office/drawing/2014/main" id="{21829853-9C4C-5E1F-7FC9-F3118BE51E4D}"/>
              </a:ext>
            </a:extLst>
          </p:cNvPr>
          <p:cNvSpPr/>
          <p:nvPr/>
        </p:nvSpPr>
        <p:spPr>
          <a:xfrm>
            <a:off x="92243" y="1008142"/>
            <a:ext cx="3764140" cy="2420858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b-NO" sz="1400" b="1" dirty="0">
              <a:solidFill>
                <a:schemeClr val="accent1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endParaRPr lang="nb-NO" sz="1400" b="1" dirty="0">
              <a:solidFill>
                <a:schemeClr val="accent1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r>
              <a:rPr lang="nb-NO" sz="1400" b="1" dirty="0">
                <a:solidFill>
                  <a:schemeClr val="accent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Fase 4: Kontinuerlig arbeidsmiljøutvikling, evaluering og rapportering</a:t>
            </a:r>
          </a:p>
          <a:p>
            <a:endParaRPr lang="nb-NO" sz="1200" b="1" dirty="0"/>
          </a:p>
          <a:p>
            <a:r>
              <a:rPr lang="nb-NO" sz="1200" b="1" dirty="0">
                <a:solidFill>
                  <a:schemeClr val="tx1"/>
                </a:solidFill>
              </a:rPr>
              <a:t>Fra ca. 6 måneder- 2 år etter kartlegging: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>
                <a:solidFill>
                  <a:schemeClr val="tx1"/>
                </a:solidFill>
              </a:rPr>
              <a:t>Gjennomføring, evaluering og justering av tiltak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>
                <a:solidFill>
                  <a:schemeClr val="tx1"/>
                </a:solidFill>
              </a:rPr>
              <a:t>Statusrapportering arbeidsmiljøutvikling (evalueringsskjema 2)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>
                <a:solidFill>
                  <a:schemeClr val="tx1"/>
                </a:solidFill>
              </a:rPr>
              <a:t>Årlige rapporteringer på arbeidsmiljøutvikling (handlingsplan, HMS-plan, årsplan)</a:t>
            </a:r>
          </a:p>
          <a:p>
            <a:endParaRPr lang="nb-NO" sz="1200" b="1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14" name="Rektangel: avrundede hjørner 13">
            <a:extLst>
              <a:ext uri="{FF2B5EF4-FFF2-40B4-BE49-F238E27FC236}">
                <a16:creationId xmlns:a16="http://schemas.microsoft.com/office/drawing/2014/main" id="{A6535DDB-B7E0-0639-2EB8-901E4301D790}"/>
              </a:ext>
            </a:extLst>
          </p:cNvPr>
          <p:cNvSpPr/>
          <p:nvPr/>
        </p:nvSpPr>
        <p:spPr>
          <a:xfrm>
            <a:off x="84675" y="4484817"/>
            <a:ext cx="3771708" cy="2124900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1400" b="1" dirty="0">
                <a:solidFill>
                  <a:schemeClr val="accent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Fase 3: Utvikling av arbeidsmiljøtiltak</a:t>
            </a:r>
          </a:p>
          <a:p>
            <a:endParaRPr lang="nb-NO" sz="1200" b="1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r>
              <a:rPr lang="nb-NO" sz="1200" b="1" dirty="0">
                <a:solidFill>
                  <a:schemeClr val="tx1"/>
                </a:solidFill>
              </a:rPr>
              <a:t>Ca.1-6 måneder etter kartlegging: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>
                <a:solidFill>
                  <a:schemeClr val="tx1"/>
                </a:solidFill>
              </a:rPr>
              <a:t>Planlegging og gjennomføring av tiltaksmøter lokalt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>
                <a:solidFill>
                  <a:schemeClr val="tx1"/>
                </a:solidFill>
              </a:rPr>
              <a:t>Risikovurdering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>
                <a:solidFill>
                  <a:schemeClr val="tx1"/>
                </a:solidFill>
              </a:rPr>
              <a:t>Handlingsplan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>
                <a:solidFill>
                  <a:schemeClr val="tx1"/>
                </a:solidFill>
              </a:rPr>
              <a:t>Evaluering av prosessen (evalueringsskjema 1)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7F684200-3B76-31FF-1B4E-857AD72D2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3605" y="-68544"/>
            <a:ext cx="11103753" cy="1325563"/>
          </a:xfrm>
        </p:spPr>
        <p:txBody>
          <a:bodyPr>
            <a:normAutofit/>
          </a:bodyPr>
          <a:lstStyle/>
          <a:p>
            <a:r>
              <a:rPr lang="nb-NO" sz="2400" dirty="0"/>
              <a:t>Treårshjul for utvikling av psykososialt arbeidsmiljø</a:t>
            </a:r>
          </a:p>
        </p:txBody>
      </p:sp>
      <p:pic>
        <p:nvPicPr>
          <p:cNvPr id="12" name="Grafikk 11" descr="Piler i sirkel med heldekkende fyll">
            <a:extLst>
              <a:ext uri="{FF2B5EF4-FFF2-40B4-BE49-F238E27FC236}">
                <a16:creationId xmlns:a16="http://schemas.microsoft.com/office/drawing/2014/main" id="{D899BCEE-D5E4-2550-D00D-E5DD33F4E18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127734" y="1359758"/>
            <a:ext cx="3517465" cy="3517465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992E583D-BE06-620D-8F65-CD90A2D4395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29810" y="171713"/>
            <a:ext cx="3652050" cy="651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329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5D79BB2-3DC4-4DD6-C0C7-799EDB2A3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1600" dirty="0"/>
              <a:t>Arbeidsmiljøutvikling i perioden 2023-2026 (ARK 2024)</a:t>
            </a:r>
            <a:br>
              <a:rPr lang="nb-NO" dirty="0"/>
            </a:br>
            <a:r>
              <a:rPr lang="nb-NO" sz="2400" b="1" dirty="0">
                <a:solidFill>
                  <a:srgbClr val="00B050"/>
                </a:solidFill>
              </a:rPr>
              <a:t>Fase 4: Kontinuerlig arbeidsutvikling, evaluering og rapportering (2025-2026)</a:t>
            </a: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A2DDCDCE-CCE9-3A2B-B8EC-02A1EC2A83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6635291"/>
              </p:ext>
            </p:extLst>
          </p:nvPr>
        </p:nvGraphicFramePr>
        <p:xfrm>
          <a:off x="838200" y="1946275"/>
          <a:ext cx="10515597" cy="45466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924735">
                  <a:extLst>
                    <a:ext uri="{9D8B030D-6E8A-4147-A177-3AD203B41FA5}">
                      <a16:colId xmlns:a16="http://schemas.microsoft.com/office/drawing/2014/main" val="2739577101"/>
                    </a:ext>
                  </a:extLst>
                </a:gridCol>
                <a:gridCol w="6822499">
                  <a:extLst>
                    <a:ext uri="{9D8B030D-6E8A-4147-A177-3AD203B41FA5}">
                      <a16:colId xmlns:a16="http://schemas.microsoft.com/office/drawing/2014/main" val="4021754058"/>
                    </a:ext>
                  </a:extLst>
                </a:gridCol>
                <a:gridCol w="1768363">
                  <a:extLst>
                    <a:ext uri="{9D8B030D-6E8A-4147-A177-3AD203B41FA5}">
                      <a16:colId xmlns:a16="http://schemas.microsoft.com/office/drawing/2014/main" val="5158896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Tid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Aktivitet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Deltakere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36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/>
                        <a:t>Høsten 2025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b="1" dirty="0"/>
                        <a:t>Leder har faste møter med VO: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/>
                        <a:t>Status tiltak i handlingsplan/HMS-plan, justering/evaluering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/>
                        <a:t>Hvordan er arbeidsmiljøet nå?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Leder og VO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004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/>
                        <a:t>Høsten 2025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b="1" dirty="0"/>
                        <a:t>Ledermøte (min. 2 møter):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/>
                        <a:t>Status tiltak i handlingsplan/HMS-plan, justering/evaluering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/>
                        <a:t>Hvordan er arbeidsmiljøet nå?</a:t>
                      </a:r>
                      <a:endParaRPr lang="nb-NO" sz="14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Ledergruppen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645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/>
                        <a:t>Høsten 2025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400" b="1" dirty="0"/>
                        <a:t>Faste møter med de ansatte (min. 1 møte):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/>
                        <a:t>Status tiltak i handlingsplan/HMS-plan, justering/evaluering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/>
                        <a:t>Hvordan er arbeidsmiljøet nå?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Alle ansatte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6609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/>
                        <a:t>Høsten 2025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b="1" dirty="0"/>
                        <a:t>Alle LAMU-møter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/>
                        <a:t>Status tiltak i handlingsplan/HMS-plan, justering/evaluering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/>
                        <a:t>Hvordan er arbeidsmiljøet nå?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LAMU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5396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/>
                        <a:t>Oktober-november 2025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b="1" dirty="0"/>
                        <a:t>Evaluering</a:t>
                      </a:r>
                    </a:p>
                    <a:p>
                      <a:r>
                        <a:rPr lang="nb-NO" sz="1400" b="0" dirty="0"/>
                        <a:t>Evalueringsskjema 2 på oppfølging av og gjennomføring av tiltak sendes ut og besvares.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Leder og VO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286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/>
                        <a:t>Desember 2025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b="1" dirty="0"/>
                        <a:t>Rapportering og dokumentasjon</a:t>
                      </a:r>
                    </a:p>
                    <a:p>
                      <a:r>
                        <a:rPr lang="nb-NO" sz="1400" b="0" dirty="0"/>
                        <a:t>Intern HMS-rapportering med rapportering psykososialt arbeidsmiljø (handlingsplan)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Ledergruppen, VO, HR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088503"/>
                  </a:ext>
                </a:extLst>
              </a:tr>
            </a:tbl>
          </a:graphicData>
        </a:graphic>
      </p:graphicFrame>
      <p:pic>
        <p:nvPicPr>
          <p:cNvPr id="5" name="Bilde 4">
            <a:extLst>
              <a:ext uri="{FF2B5EF4-FFF2-40B4-BE49-F238E27FC236}">
                <a16:creationId xmlns:a16="http://schemas.microsoft.com/office/drawing/2014/main" id="{5C8C7A45-60D2-E671-EE13-5B08C20CF9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9810" y="171713"/>
            <a:ext cx="3652050" cy="651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8111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5D79BB2-3DC4-4DD6-C0C7-799EDB2A3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1600" dirty="0"/>
              <a:t>Arbeidsmiljøutvikling i perioden 2023-2026 (ARK 2024)</a:t>
            </a:r>
            <a:br>
              <a:rPr lang="nb-NO" dirty="0"/>
            </a:br>
            <a:r>
              <a:rPr lang="nb-NO" sz="2400" b="1" dirty="0">
                <a:solidFill>
                  <a:srgbClr val="00B050"/>
                </a:solidFill>
              </a:rPr>
              <a:t>Fase 4: Kontinuerlig arbeidsutvikling, evaluering og rapportering (2025-2026)</a:t>
            </a: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A2DDCDCE-CCE9-3A2B-B8EC-02A1EC2A83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1569021"/>
              </p:ext>
            </p:extLst>
          </p:nvPr>
        </p:nvGraphicFramePr>
        <p:xfrm>
          <a:off x="838200" y="2238513"/>
          <a:ext cx="10515597" cy="329692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924735">
                  <a:extLst>
                    <a:ext uri="{9D8B030D-6E8A-4147-A177-3AD203B41FA5}">
                      <a16:colId xmlns:a16="http://schemas.microsoft.com/office/drawing/2014/main" val="2739577101"/>
                    </a:ext>
                  </a:extLst>
                </a:gridCol>
                <a:gridCol w="6901327">
                  <a:extLst>
                    <a:ext uri="{9D8B030D-6E8A-4147-A177-3AD203B41FA5}">
                      <a16:colId xmlns:a16="http://schemas.microsoft.com/office/drawing/2014/main" val="4021754058"/>
                    </a:ext>
                  </a:extLst>
                </a:gridCol>
                <a:gridCol w="1689535">
                  <a:extLst>
                    <a:ext uri="{9D8B030D-6E8A-4147-A177-3AD203B41FA5}">
                      <a16:colId xmlns:a16="http://schemas.microsoft.com/office/drawing/2014/main" val="5158896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Tid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Aktivitet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Deltakere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36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/>
                        <a:t>Våren 2026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b="1" dirty="0"/>
                        <a:t>Leder har faste møter med VO: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/>
                        <a:t>Status tiltak i handlingsplan/HMS-plan, justering/evaluering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/>
                        <a:t>Hvordan er arbeidsmiljøet nå?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Leder og VO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004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/>
                        <a:t>Våren 2026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b="1" dirty="0"/>
                        <a:t>Ledermøte (min. 2 møter):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/>
                        <a:t>Status tiltak i handlingsplan/HMS-plan, justering/evaluering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/>
                        <a:t>Hvordan er arbeidsmiljøet nå?</a:t>
                      </a:r>
                      <a:endParaRPr lang="nb-NO" sz="14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Ledergruppen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645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/>
                        <a:t>Våren 2026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400" b="1" dirty="0"/>
                        <a:t>Faste møter med de ansatte (min. 1 møte):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/>
                        <a:t>Status tiltak i handlingsplan/HMS-plan, justering/evaluering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/>
                        <a:t>Hvordan er arbeidsmiljøet nå?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Alle ansatte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6609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/>
                        <a:t>Våren 2026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b="1" dirty="0"/>
                        <a:t>Alle LAMU-møter: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/>
                        <a:t>Status tiltak i handlingsplan/HMS-plan, justering/evaluering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/>
                        <a:t>Hvordan er arbeidsmiljøet nå?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LAMU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5396396"/>
                  </a:ext>
                </a:extLst>
              </a:tr>
            </a:tbl>
          </a:graphicData>
        </a:graphic>
      </p:graphicFrame>
      <p:pic>
        <p:nvPicPr>
          <p:cNvPr id="5" name="Bilde 4">
            <a:extLst>
              <a:ext uri="{FF2B5EF4-FFF2-40B4-BE49-F238E27FC236}">
                <a16:creationId xmlns:a16="http://schemas.microsoft.com/office/drawing/2014/main" id="{5C8C7A45-60D2-E671-EE13-5B08C20CF9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9810" y="171713"/>
            <a:ext cx="3652050" cy="651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716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5D79BB2-3DC4-4DD6-C0C7-799EDB2A3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9946"/>
            <a:ext cx="10515600" cy="1325563"/>
          </a:xfrm>
        </p:spPr>
        <p:txBody>
          <a:bodyPr>
            <a:normAutofit/>
          </a:bodyPr>
          <a:lstStyle/>
          <a:p>
            <a:r>
              <a:rPr lang="nb-NO" sz="1600" dirty="0"/>
              <a:t>Arbeidsmiljøutvikling i perioden 2026-2030 (ARK 2027)</a:t>
            </a:r>
            <a:br>
              <a:rPr lang="nb-NO" dirty="0"/>
            </a:br>
            <a:r>
              <a:rPr lang="nb-NO" sz="2400" b="1" dirty="0">
                <a:solidFill>
                  <a:schemeClr val="accent1"/>
                </a:solidFill>
              </a:rPr>
              <a:t>Fase 1: Forberede arbeidsmiljøkartlegging </a:t>
            </a: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A2DDCDCE-CCE9-3A2B-B8EC-02A1EC2A83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5939652"/>
              </p:ext>
            </p:extLst>
          </p:nvPr>
        </p:nvGraphicFramePr>
        <p:xfrm>
          <a:off x="838203" y="1591047"/>
          <a:ext cx="10515597" cy="509524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857700">
                  <a:extLst>
                    <a:ext uri="{9D8B030D-6E8A-4147-A177-3AD203B41FA5}">
                      <a16:colId xmlns:a16="http://schemas.microsoft.com/office/drawing/2014/main" val="2739577101"/>
                    </a:ext>
                  </a:extLst>
                </a:gridCol>
                <a:gridCol w="6984128">
                  <a:extLst>
                    <a:ext uri="{9D8B030D-6E8A-4147-A177-3AD203B41FA5}">
                      <a16:colId xmlns:a16="http://schemas.microsoft.com/office/drawing/2014/main" val="4021754058"/>
                    </a:ext>
                  </a:extLst>
                </a:gridCol>
                <a:gridCol w="1673769">
                  <a:extLst>
                    <a:ext uri="{9D8B030D-6E8A-4147-A177-3AD203B41FA5}">
                      <a16:colId xmlns:a16="http://schemas.microsoft.com/office/drawing/2014/main" val="5158896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sz="1800" dirty="0"/>
                        <a:t>Tid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dirty="0"/>
                        <a:t>Aktivitet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dirty="0"/>
                        <a:t>Deltakere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36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/>
                        <a:t>August-september 2026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b="1" dirty="0"/>
                        <a:t>Lokal organisering av ARK (se egen veileder)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/>
                        <a:t>Avklare ressursbruk, ansvar og oppgaver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/>
                        <a:t>Starte arbeidet med lokal tidsplan (tider for møter, opplæring mv.)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Ledere, VO, HR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004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/>
                        <a:t>Høsten 2026</a:t>
                      </a:r>
                    </a:p>
                    <a:p>
                      <a:endParaRPr lang="nb-NO" sz="1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b="1" dirty="0"/>
                        <a:t>Leder har møte med verneombud (alle nivåer)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b="0" dirty="0"/>
                        <a:t>Oppfølging etter forrige undersøkelse og kartlegge forhold som kan påvirke arbeidsmiljøet fremover (risikovurdering)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b="0" dirty="0"/>
                        <a:t>Er det forhold ved arbeidsmiljøet som tilsier at annen kartlegging bør vurderes? Planlegge møter</a:t>
                      </a:r>
                      <a:endParaRPr lang="nb-NO" sz="14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Ledere og VO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674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/>
                        <a:t>Høsten 2026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b="1" dirty="0"/>
                        <a:t>Ledermøte (min. 1 møte):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/>
                        <a:t>Status tiltak i handlingsplan/HMS-plan, justering/evaluering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/>
                        <a:t>Hvordan er arbeidsmiljøet nå?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b="0" dirty="0"/>
                        <a:t>Organisering og tidsplan for ARK-gjennomføring. Informasjon</a:t>
                      </a:r>
                      <a:endParaRPr lang="nb-NO" sz="14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Ledergruppen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2643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/>
                        <a:t>Høsten 2026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400" b="1" dirty="0"/>
                        <a:t>Faste møter med de ansatte (min. 1 møte):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/>
                        <a:t>Status tiltak i handlingsplan/HMS-plan, justering/evaluering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b="0" dirty="0"/>
                        <a:t>Hvordan er arbeidsmiljøet nå?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b="0" dirty="0"/>
                        <a:t>Kort informasjon om tidspunkt for neste ARK-gjennomføring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Alle ansatte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1494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/>
                        <a:t>Høsten 2026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b="1" dirty="0"/>
                        <a:t>Alle LAMU-møter: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/>
                        <a:t>Status tiltak i handlingsplan/HMS-plan, justering/evaluering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/>
                        <a:t>Hvordan er arbeidsmiljøet nå?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400" b="0" dirty="0"/>
                        <a:t>Vurdere forhold som kan påvirke arbeidsmiljøet fremover (risikovurdering)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LAMU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3555901"/>
                  </a:ext>
                </a:extLst>
              </a:tr>
            </a:tbl>
          </a:graphicData>
        </a:graphic>
      </p:graphicFrame>
      <p:pic>
        <p:nvPicPr>
          <p:cNvPr id="3" name="Bilde 2">
            <a:extLst>
              <a:ext uri="{FF2B5EF4-FFF2-40B4-BE49-F238E27FC236}">
                <a16:creationId xmlns:a16="http://schemas.microsoft.com/office/drawing/2014/main" id="{231CBE81-8BDA-6A1D-1EED-CE9B9E55DF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9810" y="171713"/>
            <a:ext cx="3652050" cy="651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82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5D79BB2-3DC4-4DD6-C0C7-799EDB2A3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1600" dirty="0"/>
              <a:t>Arbeidsmiljøutvikling i perioden 2026-2030 (ARK 2027)</a:t>
            </a:r>
            <a:br>
              <a:rPr lang="nb-NO" dirty="0"/>
            </a:br>
            <a:r>
              <a:rPr lang="nb-NO" sz="2400" b="1" dirty="0">
                <a:solidFill>
                  <a:schemeClr val="accent1"/>
                </a:solidFill>
              </a:rPr>
              <a:t>Fase 1: Forberede arbeidsmiljøkartlegging </a:t>
            </a: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A2DDCDCE-CCE9-3A2B-B8EC-02A1EC2A83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1878361"/>
              </p:ext>
            </p:extLst>
          </p:nvPr>
        </p:nvGraphicFramePr>
        <p:xfrm>
          <a:off x="838200" y="1891762"/>
          <a:ext cx="10515597" cy="445516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924735">
                  <a:extLst>
                    <a:ext uri="{9D8B030D-6E8A-4147-A177-3AD203B41FA5}">
                      <a16:colId xmlns:a16="http://schemas.microsoft.com/office/drawing/2014/main" val="2739577101"/>
                    </a:ext>
                  </a:extLst>
                </a:gridCol>
                <a:gridCol w="6546603">
                  <a:extLst>
                    <a:ext uri="{9D8B030D-6E8A-4147-A177-3AD203B41FA5}">
                      <a16:colId xmlns:a16="http://schemas.microsoft.com/office/drawing/2014/main" val="4021754058"/>
                    </a:ext>
                  </a:extLst>
                </a:gridCol>
                <a:gridCol w="2044259">
                  <a:extLst>
                    <a:ext uri="{9D8B030D-6E8A-4147-A177-3AD203B41FA5}">
                      <a16:colId xmlns:a16="http://schemas.microsoft.com/office/drawing/2014/main" val="5158896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Tid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Aktivitet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Deltakere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36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/>
                        <a:t>September-desember 2026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400" b="1" dirty="0"/>
                        <a:t>Svarenheter og navnelister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400" dirty="0"/>
                        <a:t>Leder har dialog med lokal ARK-koordinator om organisatoriske svarenheter og navnelister (se egen veileder).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400" b="0" i="1" dirty="0"/>
                        <a:t>Frist for innlevering av svarenheter: 1.november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400" b="0" i="1" dirty="0"/>
                        <a:t>Frist for første innlevering av navnelister: 1.desember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/>
                        <a:t>Ledere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og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lokale</a:t>
                      </a:r>
                      <a:r>
                        <a:rPr lang="en-US" sz="1400" dirty="0"/>
                        <a:t> ARK-</a:t>
                      </a:r>
                      <a:r>
                        <a:rPr lang="en-US" sz="1400" dirty="0" err="1"/>
                        <a:t>koordinatorer</a:t>
                      </a:r>
                      <a:endParaRPr lang="nb-NO" sz="1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004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/>
                        <a:t>Desember 2026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b="1" dirty="0"/>
                        <a:t>Rapportering</a:t>
                      </a:r>
                    </a:p>
                    <a:p>
                      <a:r>
                        <a:rPr lang="nb-NO" sz="1400" b="0" dirty="0"/>
                        <a:t>HMS-rapportering og rapportering psykososialt arbeidsmiljø (handlingsplan)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Ledergruppen, VO, HR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674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/>
                        <a:t>Januar 2027 </a:t>
                      </a:r>
                    </a:p>
                    <a:p>
                      <a:r>
                        <a:rPr lang="nb-NO" sz="1400" dirty="0"/>
                        <a:t>(uke 2-3)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400" b="1" dirty="0"/>
                        <a:t>Fellessamling 1 for ledere og verneombud (1-2 timer)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400" dirty="0"/>
                        <a:t>Informasjon om årets undersøkelse. Erfaringsdeling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400" dirty="0"/>
                        <a:t>Ekstra opplæring vil bli gitt til nye ledere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Ledere, VO, lokale ARK-koordinatorer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849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/>
                        <a:t>Januar- februar  2027</a:t>
                      </a:r>
                    </a:p>
                    <a:p>
                      <a:r>
                        <a:rPr lang="nb-NO" sz="1400" dirty="0"/>
                        <a:t>(uke 3-5)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b="1" dirty="0"/>
                        <a:t>Forberedelsesmøte</a:t>
                      </a:r>
                    </a:p>
                    <a:p>
                      <a:r>
                        <a:rPr lang="nb-NO" sz="1400" dirty="0"/>
                        <a:t>Formøte med verneombud og ARK-koordinator om informasjon til de ansatte: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/>
                        <a:t>Status arbeidsmiljøutvikling siden forrige gang (jf. </a:t>
                      </a:r>
                      <a:r>
                        <a:rPr lang="nb-NO" sz="1400" dirty="0" err="1"/>
                        <a:t>årsrapportering</a:t>
                      </a:r>
                      <a:r>
                        <a:rPr lang="nb-NO" sz="1400" dirty="0"/>
                        <a:t>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/>
                        <a:t>Erfaringer fra sist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Ledere, VO, lokale ARK-koordinatorer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360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/>
                        <a:t>Januar-februar 2027</a:t>
                      </a:r>
                    </a:p>
                    <a:p>
                      <a:r>
                        <a:rPr lang="nb-NO" sz="1400" dirty="0"/>
                        <a:t>(uke 3-5)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b="1" dirty="0"/>
                        <a:t>Faste møter med de ansatte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/>
                        <a:t>Status arbeidsmiljøutvikling siden forrige gang (jf. </a:t>
                      </a:r>
                      <a:r>
                        <a:rPr lang="nb-NO" sz="1400" dirty="0" err="1"/>
                        <a:t>årsrapportering</a:t>
                      </a:r>
                      <a:r>
                        <a:rPr lang="nb-NO" sz="1400" dirty="0"/>
                        <a:t>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/>
                        <a:t>Informasjon om årets undersøkelse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Alle ansatte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645342"/>
                  </a:ext>
                </a:extLst>
              </a:tr>
            </a:tbl>
          </a:graphicData>
        </a:graphic>
      </p:graphicFrame>
      <p:pic>
        <p:nvPicPr>
          <p:cNvPr id="3" name="Bilde 2">
            <a:extLst>
              <a:ext uri="{FF2B5EF4-FFF2-40B4-BE49-F238E27FC236}">
                <a16:creationId xmlns:a16="http://schemas.microsoft.com/office/drawing/2014/main" id="{231CBE81-8BDA-6A1D-1EED-CE9B9E55DF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9810" y="171713"/>
            <a:ext cx="3652050" cy="651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3884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5D79BB2-3DC4-4DD6-C0C7-799EDB2A3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1600" dirty="0"/>
              <a:t>Arbeidsmiljøutvikling i perioden 2026-2030 (ARK 2027)</a:t>
            </a:r>
            <a:br>
              <a:rPr lang="nb-NO" dirty="0"/>
            </a:br>
            <a:r>
              <a:rPr lang="nb-NO" sz="2400" b="1" dirty="0">
                <a:solidFill>
                  <a:schemeClr val="accent1"/>
                </a:solidFill>
              </a:rPr>
              <a:t>Fase 2: Arbeidsmiljøkartlegging</a:t>
            </a: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A2DDCDCE-CCE9-3A2B-B8EC-02A1EC2A83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2462858"/>
              </p:ext>
            </p:extLst>
          </p:nvPr>
        </p:nvGraphicFramePr>
        <p:xfrm>
          <a:off x="838200" y="2269572"/>
          <a:ext cx="10515597" cy="338836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479331">
                  <a:extLst>
                    <a:ext uri="{9D8B030D-6E8A-4147-A177-3AD203B41FA5}">
                      <a16:colId xmlns:a16="http://schemas.microsoft.com/office/drawing/2014/main" val="2739577101"/>
                    </a:ext>
                  </a:extLst>
                </a:gridCol>
                <a:gridCol w="7141779">
                  <a:extLst>
                    <a:ext uri="{9D8B030D-6E8A-4147-A177-3AD203B41FA5}">
                      <a16:colId xmlns:a16="http://schemas.microsoft.com/office/drawing/2014/main" val="4021754058"/>
                    </a:ext>
                  </a:extLst>
                </a:gridCol>
                <a:gridCol w="1894487">
                  <a:extLst>
                    <a:ext uri="{9D8B030D-6E8A-4147-A177-3AD203B41FA5}">
                      <a16:colId xmlns:a16="http://schemas.microsoft.com/office/drawing/2014/main" val="5158896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Tid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Aktivitet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Deltakere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36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/>
                        <a:t>Februar 2027 </a:t>
                      </a:r>
                    </a:p>
                    <a:p>
                      <a:r>
                        <a:rPr lang="nb-NO" sz="1400" dirty="0"/>
                        <a:t>(uke 5-7)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b="1" dirty="0"/>
                        <a:t>Arbeidsmiljøundersøkelsen sendes ut og ligger ute i perioden: 1.-21. februar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004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/>
                        <a:t>Mars 2027</a:t>
                      </a:r>
                    </a:p>
                    <a:p>
                      <a:r>
                        <a:rPr lang="nb-NO" sz="1400" dirty="0"/>
                        <a:t>(uke 10)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b="1" dirty="0"/>
                        <a:t>Resultatrapporter blir distribuert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674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/>
                        <a:t>Mars 2027</a:t>
                      </a:r>
                    </a:p>
                    <a:p>
                      <a:r>
                        <a:rPr lang="nb-NO" sz="1400" dirty="0"/>
                        <a:t>(uke 10-11)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b="1" dirty="0"/>
                        <a:t>Møte leder og verneombud</a:t>
                      </a:r>
                    </a:p>
                    <a:p>
                      <a:r>
                        <a:rPr lang="nb-NO" sz="1400" dirty="0"/>
                        <a:t>Gjennomgang av rapport. Oppstart risikovurdering.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Leder og VO (ARK-koordinator)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2065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/>
                        <a:t>Mars 2027 </a:t>
                      </a:r>
                    </a:p>
                    <a:p>
                      <a:r>
                        <a:rPr lang="nb-NO" sz="1400" dirty="0"/>
                        <a:t>(uke 11 og 13)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b="1" dirty="0"/>
                        <a:t>Fellessamling 2 for ledere og verneombud (1-2 timer)</a:t>
                      </a:r>
                    </a:p>
                    <a:p>
                      <a:r>
                        <a:rPr lang="nb-NO" sz="1400" dirty="0"/>
                        <a:t>Hvordan forstå og lese rapporten. Hvordan jobbe videre med resultatene. Risikovurdering.</a:t>
                      </a:r>
                    </a:p>
                    <a:p>
                      <a:r>
                        <a:rPr lang="nb-NO" sz="1400" dirty="0"/>
                        <a:t>Ekstra opplæring vil bli gitt nye ledere.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Ledere, VO, ARK-koordinator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849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/>
                        <a:t>Mars-april 2027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b="1" dirty="0"/>
                        <a:t>Faste møter med de ansatte (min. 1 møte)</a:t>
                      </a:r>
                    </a:p>
                    <a:p>
                      <a:r>
                        <a:rPr lang="nb-NO" sz="1400" dirty="0"/>
                        <a:t>Presentasjon av resultater og oppstart identifisering av utviklings- og bevaringsområder (formøte leder/VO/koordinator)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Alle ansatte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3503838"/>
                  </a:ext>
                </a:extLst>
              </a:tr>
            </a:tbl>
          </a:graphicData>
        </a:graphic>
      </p:graphicFrame>
      <p:pic>
        <p:nvPicPr>
          <p:cNvPr id="3" name="Bilde 2">
            <a:extLst>
              <a:ext uri="{FF2B5EF4-FFF2-40B4-BE49-F238E27FC236}">
                <a16:creationId xmlns:a16="http://schemas.microsoft.com/office/drawing/2014/main" id="{96962E37-9BAF-C351-1983-798BD5C2A7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9810" y="171713"/>
            <a:ext cx="3652050" cy="651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8374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5D79BB2-3DC4-4DD6-C0C7-799EDB2A3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962" y="0"/>
            <a:ext cx="10515600" cy="1325563"/>
          </a:xfrm>
        </p:spPr>
        <p:txBody>
          <a:bodyPr>
            <a:normAutofit/>
          </a:bodyPr>
          <a:lstStyle/>
          <a:p>
            <a:r>
              <a:rPr lang="nb-NO" sz="1600" dirty="0"/>
              <a:t>Arbeidsmiljøutvikling i perioden 2026-2030 (ARK 2027)</a:t>
            </a:r>
            <a:br>
              <a:rPr lang="nb-NO" dirty="0"/>
            </a:br>
            <a:r>
              <a:rPr lang="nb-NO" sz="2400" b="1" dirty="0">
                <a:solidFill>
                  <a:schemeClr val="accent1"/>
                </a:solidFill>
              </a:rPr>
              <a:t>Fase 3: Utvikling av arbeidsmiljøtiltak</a:t>
            </a: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A2DDCDCE-CCE9-3A2B-B8EC-02A1EC2A83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4946685"/>
              </p:ext>
            </p:extLst>
          </p:nvPr>
        </p:nvGraphicFramePr>
        <p:xfrm>
          <a:off x="838201" y="1325563"/>
          <a:ext cx="10515597" cy="464312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479331">
                  <a:extLst>
                    <a:ext uri="{9D8B030D-6E8A-4147-A177-3AD203B41FA5}">
                      <a16:colId xmlns:a16="http://schemas.microsoft.com/office/drawing/2014/main" val="2739577101"/>
                    </a:ext>
                  </a:extLst>
                </a:gridCol>
                <a:gridCol w="7141779">
                  <a:extLst>
                    <a:ext uri="{9D8B030D-6E8A-4147-A177-3AD203B41FA5}">
                      <a16:colId xmlns:a16="http://schemas.microsoft.com/office/drawing/2014/main" val="4021754058"/>
                    </a:ext>
                  </a:extLst>
                </a:gridCol>
                <a:gridCol w="1894487">
                  <a:extLst>
                    <a:ext uri="{9D8B030D-6E8A-4147-A177-3AD203B41FA5}">
                      <a16:colId xmlns:a16="http://schemas.microsoft.com/office/drawing/2014/main" val="5158896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sz="1600" dirty="0"/>
                        <a:t>Tid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Aktivitet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Deltakere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36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300" dirty="0"/>
                        <a:t>Mai-juni 2027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300" b="1" dirty="0"/>
                        <a:t>Møte leder og verneombud</a:t>
                      </a:r>
                    </a:p>
                    <a:p>
                      <a:r>
                        <a:rPr lang="nb-NO" sz="1300" b="0" dirty="0"/>
                        <a:t>Statusmøte tiltaksutvikling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300" dirty="0"/>
                        <a:t>Leder og VO (ARK-koordinator)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9375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300" dirty="0"/>
                        <a:t>Våren 2027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300" b="1" dirty="0"/>
                        <a:t>Alle LAMU-møter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300" dirty="0"/>
                        <a:t>Temaer knyttet til arbeidsmiljøundersøkelsen og tiltaksutvikling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300" dirty="0"/>
                        <a:t>LAMU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5922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300" dirty="0"/>
                        <a:t>Juni-august 2027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300" b="1" dirty="0"/>
                        <a:t>Evaluering</a:t>
                      </a:r>
                    </a:p>
                    <a:p>
                      <a:r>
                        <a:rPr lang="nb-NO" sz="1300" b="0" dirty="0"/>
                        <a:t>Evalueringsskjema 1 på gjennomføring av prosessen og tiltaksområder besvares.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300" dirty="0"/>
                        <a:t>Leder og VO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9234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300" dirty="0"/>
                        <a:t>Oktober 2027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300" b="1" dirty="0"/>
                        <a:t>Frist for handlingsplan: 1.oktober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652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300" dirty="0"/>
                        <a:t>Høsten 2027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300" b="1" dirty="0"/>
                        <a:t>Leder har faste møter med VO</a:t>
                      </a:r>
                    </a:p>
                    <a:p>
                      <a:r>
                        <a:rPr lang="nb-NO" sz="1300" b="0" dirty="0"/>
                        <a:t>Status tiltaksutvikling og handlingsplan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300" dirty="0"/>
                        <a:t>Leder og VO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004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300" dirty="0"/>
                        <a:t>Høsten 2027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300" b="1" dirty="0"/>
                        <a:t>Ledermøte (min. 2 møter)</a:t>
                      </a:r>
                    </a:p>
                    <a:p>
                      <a:r>
                        <a:rPr lang="nb-NO" sz="1300" b="0" dirty="0"/>
                        <a:t>Forankring av handlingsplan og koble tiltak til overordnede mål og strategier.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300" dirty="0"/>
                        <a:t>Ledergruppen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674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300" dirty="0"/>
                        <a:t>Høsten 2027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300" b="1" dirty="0"/>
                        <a:t>Faste møter med de ansatte (min. 1 møte):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300" dirty="0"/>
                        <a:t>Status tiltak i handlingsplan/HMS-plan. Hvordan er arbeidsmiljøet nå?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300" dirty="0"/>
                        <a:t>Alle ansatte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2065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300" dirty="0"/>
                        <a:t>Høsten 2027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300" b="1" dirty="0"/>
                        <a:t>Alle LAMU-møter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300" dirty="0"/>
                        <a:t>Status tiltaksplan og handlingsplan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300" dirty="0"/>
                        <a:t>LAMU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849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300" dirty="0"/>
                        <a:t>Desember 2027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300" b="1" dirty="0"/>
                        <a:t>Rapportering og dokumentasjon (årlig)</a:t>
                      </a:r>
                    </a:p>
                    <a:p>
                      <a:r>
                        <a:rPr lang="nb-NO" sz="1300" b="0" dirty="0"/>
                        <a:t>Intern HMS-rapportering med rapportering psykososialt arbeidsmiljø (handlingsplan)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300" dirty="0"/>
                        <a:t>Ledergruppen, VO, HR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645342"/>
                  </a:ext>
                </a:extLst>
              </a:tr>
            </a:tbl>
          </a:graphicData>
        </a:graphic>
      </p:graphicFrame>
      <p:pic>
        <p:nvPicPr>
          <p:cNvPr id="3" name="Bilde 2">
            <a:extLst>
              <a:ext uri="{FF2B5EF4-FFF2-40B4-BE49-F238E27FC236}">
                <a16:creationId xmlns:a16="http://schemas.microsoft.com/office/drawing/2014/main" id="{96962E37-9BAF-C351-1983-798BD5C2A7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9810" y="171713"/>
            <a:ext cx="3652050" cy="651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8975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5D79BB2-3DC4-4DD6-C0C7-799EDB2A3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1600" dirty="0"/>
              <a:t>Arbeidsmiljøutvikling i perioden 2026-2030 (ARK 2027)</a:t>
            </a:r>
            <a:br>
              <a:rPr lang="nb-NO" dirty="0"/>
            </a:br>
            <a:r>
              <a:rPr lang="nb-NO" sz="2400" b="1" dirty="0">
                <a:solidFill>
                  <a:schemeClr val="accent1"/>
                </a:solidFill>
              </a:rPr>
              <a:t>Fase 4: Kontinuerlig arbeidsutvikling, evaluering og rapportering </a:t>
            </a: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A2DDCDCE-CCE9-3A2B-B8EC-02A1EC2A83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7686638"/>
              </p:ext>
            </p:extLst>
          </p:nvPr>
        </p:nvGraphicFramePr>
        <p:xfrm>
          <a:off x="838200" y="1825625"/>
          <a:ext cx="10515597" cy="45466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924735">
                  <a:extLst>
                    <a:ext uri="{9D8B030D-6E8A-4147-A177-3AD203B41FA5}">
                      <a16:colId xmlns:a16="http://schemas.microsoft.com/office/drawing/2014/main" val="2739577101"/>
                    </a:ext>
                  </a:extLst>
                </a:gridCol>
                <a:gridCol w="6696375">
                  <a:extLst>
                    <a:ext uri="{9D8B030D-6E8A-4147-A177-3AD203B41FA5}">
                      <a16:colId xmlns:a16="http://schemas.microsoft.com/office/drawing/2014/main" val="4021754058"/>
                    </a:ext>
                  </a:extLst>
                </a:gridCol>
                <a:gridCol w="1894487">
                  <a:extLst>
                    <a:ext uri="{9D8B030D-6E8A-4147-A177-3AD203B41FA5}">
                      <a16:colId xmlns:a16="http://schemas.microsoft.com/office/drawing/2014/main" val="5158896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Tid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Aktivitet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Deltakere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36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/>
                        <a:t>2028-2029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b="1" dirty="0"/>
                        <a:t>Leder har faste møter med VO: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/>
                        <a:t>Status tiltak i handlingsplan/HMS-plan, justering/evaluering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/>
                        <a:t>Hvordan er arbeidsmiljøet nå?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Leder og VO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004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/>
                        <a:t>2028-2029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b="1" dirty="0"/>
                        <a:t>Ledermøte (min. 4 årlige møter):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/>
                        <a:t>Status tiltak i handlingsplan/HMS-plan, justering/evaluering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/>
                        <a:t>Hvordan er arbeidsmiljøet nå?</a:t>
                      </a:r>
                      <a:endParaRPr lang="nb-NO" sz="14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Ledergruppen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674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/>
                        <a:t>2028-2029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400" b="1" dirty="0"/>
                        <a:t>Fast møter med de ansatte (min. 2 årlige møter):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/>
                        <a:t>Status tiltak i handlingsplan/HMS-plan, justering/evaluering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/>
                        <a:t>Hvordan er arbeidsmiljøet nå?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Alle ansatte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849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/>
                        <a:t>2028-2029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b="1" dirty="0"/>
                        <a:t>Alle LAMU-møter: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/>
                        <a:t>Status tiltak i handlingsplan/HMS-plan, justering/evaluering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/>
                        <a:t>Hvordan er arbeidsmiljøet nå?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LAMU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360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/>
                        <a:t>September-oktober 2028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b="1" dirty="0"/>
                        <a:t>Evaluering</a:t>
                      </a:r>
                    </a:p>
                    <a:p>
                      <a:r>
                        <a:rPr lang="nb-NO" sz="1400" b="0" dirty="0"/>
                        <a:t>Evalueringsskjema 2 på oppfølging av og gjennomføring av tiltak sendes ut og besvares.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Leder og VO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645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/>
                        <a:t>Desember 2028 og 2029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b="1" dirty="0"/>
                        <a:t>Rapportering og dokumentasjon (årlig)</a:t>
                      </a:r>
                    </a:p>
                    <a:p>
                      <a:r>
                        <a:rPr lang="nb-NO" sz="1400" b="0" dirty="0"/>
                        <a:t>Intern HMS-rapportering med rapportering psykososialt arbeidsmiljø (handlingsplan)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Ledergruppen, VO, HR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6609656"/>
                  </a:ext>
                </a:extLst>
              </a:tr>
            </a:tbl>
          </a:graphicData>
        </a:graphic>
      </p:graphicFrame>
      <p:pic>
        <p:nvPicPr>
          <p:cNvPr id="3" name="Bilde 2">
            <a:extLst>
              <a:ext uri="{FF2B5EF4-FFF2-40B4-BE49-F238E27FC236}">
                <a16:creationId xmlns:a16="http://schemas.microsoft.com/office/drawing/2014/main" id="{556FE7D5-C288-06CF-300D-300BB8B928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9810" y="171713"/>
            <a:ext cx="3652050" cy="651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2068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9AF723F66F5194BA577C71EC94BEFDC" ma:contentTypeVersion="14" ma:contentTypeDescription="Opprett et nytt dokument." ma:contentTypeScope="" ma:versionID="65c8636fecf9a6d56ae96dbff1e144ec">
  <xsd:schema xmlns:xsd="http://www.w3.org/2001/XMLSchema" xmlns:xs="http://www.w3.org/2001/XMLSchema" xmlns:p="http://schemas.microsoft.com/office/2006/metadata/properties" xmlns:ns2="51b60cdc-fcc3-4371-9f7d-eebc3cfc6382" xmlns:ns3="6d1178f3-fcc6-4105-9271-40c877556c0a" targetNamespace="http://schemas.microsoft.com/office/2006/metadata/properties" ma:root="true" ma:fieldsID="78aec2433383e86d7e40fbe49d4f11e9" ns2:_="" ns3:_="">
    <xsd:import namespace="51b60cdc-fcc3-4371-9f7d-eebc3cfc6382"/>
    <xsd:import namespace="6d1178f3-fcc6-4105-9271-40c877556c0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b60cdc-fcc3-4371-9f7d-eebc3cfc638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Bildemerkelapper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1178f3-fcc6-4105-9271-40c877556c0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e98262f1-9089-4744-a5fc-659f935dc515}" ma:internalName="TaxCatchAll" ma:showField="CatchAllData" ma:web="6d1178f3-fcc6-4105-9271-40c877556c0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1b60cdc-fcc3-4371-9f7d-eebc3cfc6382">
      <Terms xmlns="http://schemas.microsoft.com/office/infopath/2007/PartnerControls"/>
    </lcf76f155ced4ddcb4097134ff3c332f>
    <TaxCatchAll xmlns="6d1178f3-fcc6-4105-9271-40c877556c0a" xsi:nil="true"/>
  </documentManagement>
</p:properties>
</file>

<file path=customXml/itemProps1.xml><?xml version="1.0" encoding="utf-8"?>
<ds:datastoreItem xmlns:ds="http://schemas.openxmlformats.org/officeDocument/2006/customXml" ds:itemID="{A7A1945E-D87F-4F94-B6A3-F2145CC3734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DF138AA-A50A-47FE-8D75-9605CFB249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b60cdc-fcc3-4371-9f7d-eebc3cfc6382"/>
    <ds:schemaRef ds:uri="6d1178f3-fcc6-4105-9271-40c877556c0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3D9EACD-79BC-47B0-AAF1-95281EC107EF}">
  <ds:schemaRefs>
    <ds:schemaRef ds:uri="http://purl.org/dc/elements/1.1/"/>
    <ds:schemaRef ds:uri="6d1178f3-fcc6-4105-9271-40c877556c0a"/>
    <ds:schemaRef ds:uri="http://schemas.microsoft.com/office/2006/documentManagement/types"/>
    <ds:schemaRef ds:uri="http://purl.org/dc/terms/"/>
    <ds:schemaRef ds:uri="http://www.w3.org/XML/1998/namespace"/>
    <ds:schemaRef ds:uri="http://schemas.microsoft.com/office/infopath/2007/PartnerControls"/>
    <ds:schemaRef ds:uri="51b60cdc-fcc3-4371-9f7d-eebc3cfc6382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14962</TotalTime>
  <Words>1472</Words>
  <Application>Microsoft Office PowerPoint</Application>
  <PresentationFormat>Widescreen</PresentationFormat>
  <Paragraphs>278</Paragraphs>
  <Slides>10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Dreaming Outloud Pro</vt:lpstr>
      <vt:lpstr>Office-tema</vt:lpstr>
      <vt:lpstr>Treårshjul for utvikling av  psykososialt arbeidsmiljø på UiO</vt:lpstr>
      <vt:lpstr>Et treårshjul…      </vt:lpstr>
      <vt:lpstr>Treårshjul for utvikling av psykososialt arbeidsmiljø</vt:lpstr>
      <vt:lpstr>Arbeidsmiljøutvikling i perioden 2023-2026 (ARK 2024) Fase 4: Kontinuerlig arbeidsutvikling, evaluering og rapportering (2025-2026)</vt:lpstr>
      <vt:lpstr>Arbeidsmiljøutvikling i perioden 2023-2026 (ARK 2024) Fase 4: Kontinuerlig arbeidsutvikling, evaluering og rapportering (2025-2026)</vt:lpstr>
      <vt:lpstr>Arbeidsmiljøutvikling i perioden 2026-2030 (ARK 2027) Fase 1: Forberede arbeidsmiljøkartlegging </vt:lpstr>
      <vt:lpstr>Arbeidsmiljøutvikling i perioden 2026-2030 (ARK 2027) Fase 1: Forberede arbeidsmiljøkartlegging </vt:lpstr>
      <vt:lpstr>Arbeidsmiljøutvikling i perioden 2026-2030 (ARK 2027) Fase 2: Arbeidsmiljøkartlegging</vt:lpstr>
      <vt:lpstr>Arbeidsmiljøutvikling i perioden 2026-2030 (ARK 2027) Fase 3: Utvikling av arbeidsmiljøtiltak</vt:lpstr>
      <vt:lpstr>Arbeidsmiljøutvikling i perioden 2026-2030 (ARK 2027) Fase 4: Kontinuerlig arbeidsutvikling, evaluering og rapportering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Linn Grimstad-Nielsen</dc:creator>
  <cp:lastModifiedBy>Linn Grimstad-Nielsen</cp:lastModifiedBy>
  <cp:revision>9</cp:revision>
  <dcterms:created xsi:type="dcterms:W3CDTF">2025-04-29T07:04:07Z</dcterms:created>
  <dcterms:modified xsi:type="dcterms:W3CDTF">2025-11-19T13:13:32Z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0x010100F9AF723F66F5194BA577C71EC94BEFDC</vt:lpwstr>
  </property>
  <property fmtid="{D5CDD505-2E9C-101B-9397-08002B2CF9AE}" pid="3" name="MediaServiceImageTags">
    <vt:lpwstr/>
  </property>
</Properties>
</file>