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62" r:id="rId3"/>
    <p:sldId id="263" r:id="rId4"/>
    <p:sldId id="264" r:id="rId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7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0C82C-035E-4D8B-AA77-9D0C34BC1200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208FA-7502-4C38-9624-D78E9BAC90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2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25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192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922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1847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236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29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9107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799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43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971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902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09D96-15B1-442C-B14F-AE11A4BA7A5D}" type="datetimeFigureOut">
              <a:rPr lang="nb-NO" smtClean="0"/>
              <a:t>24.04.2017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0DEAD-5A1F-4396-9CD0-02005FEBA0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27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for-ansatte/ansettelsesforhold/arbeidstid-og-fraver/ferie/avvikling/" TargetMode="External"/><Relationship Id="rId2" Type="http://schemas.openxmlformats.org/officeDocument/2006/relationships/hyperlink" Target="http://www.uio.no/for-ansatte/skjema/ferie-reduksjon.od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/>
              <a:t>Ferie </a:t>
            </a:r>
            <a:r>
              <a:rPr lang="nb-NO" sz="2800" b="1" dirty="0" smtClean="0"/>
              <a:t>2017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>
            <a:normAutofit fontScale="77500" lnSpcReduction="20000"/>
          </a:bodyPr>
          <a:lstStyle/>
          <a:p>
            <a:r>
              <a:rPr lang="nb-NO" sz="2800" b="1" dirty="0" smtClean="0"/>
              <a:t>Betalt ferie </a:t>
            </a:r>
          </a:p>
          <a:p>
            <a:r>
              <a:rPr lang="nb-NO" sz="2800" b="1" dirty="0" smtClean="0"/>
              <a:t>Ubetalt ferie </a:t>
            </a:r>
            <a:r>
              <a:rPr lang="nb-NO" sz="2800" b="1" dirty="0"/>
              <a:t>	</a:t>
            </a:r>
            <a:r>
              <a:rPr lang="nb-NO" sz="2800" b="1" dirty="0" smtClean="0"/>
              <a:t>	     </a:t>
            </a:r>
            <a:br>
              <a:rPr lang="nb-NO" sz="2800" b="1" dirty="0" smtClean="0"/>
            </a:br>
            <a:r>
              <a:rPr lang="nb-NO" sz="2800" b="1" dirty="0" smtClean="0"/>
              <a:t>			</a:t>
            </a:r>
            <a:br>
              <a:rPr lang="nb-NO" sz="2800" b="1" dirty="0" smtClean="0"/>
            </a:br>
            <a:r>
              <a:rPr lang="nb-NO" sz="2800" b="1" dirty="0" smtClean="0"/>
              <a:t>		</a:t>
            </a:r>
            <a:r>
              <a:rPr lang="nb-NO" sz="2800" b="1" dirty="0"/>
              <a:t> </a:t>
            </a:r>
            <a:r>
              <a:rPr lang="nb-NO" sz="2800" b="1" dirty="0" smtClean="0"/>
              <a:t>           Skjema for redusert ferie</a:t>
            </a:r>
            <a:endParaRPr lang="nb-NO" sz="28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9552" y="3212976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800" b="1" u="sng" dirty="0" smtClean="0"/>
              <a:t>Viktige datoer i så henseende </a:t>
            </a:r>
            <a:endParaRPr lang="nb-NO" sz="5800" dirty="0"/>
          </a:p>
          <a:p>
            <a:r>
              <a:rPr lang="nb-NO" sz="2000" b="1" dirty="0" smtClean="0"/>
              <a:t/>
            </a:r>
            <a:br>
              <a:rPr lang="nb-NO" sz="2000" b="1" dirty="0" smtClean="0"/>
            </a:br>
            <a:endParaRPr lang="nb-NO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3573016"/>
            <a:ext cx="8229600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600" b="1" u="sng" dirty="0" smtClean="0"/>
          </a:p>
          <a:p>
            <a:r>
              <a:rPr lang="nb-NO" sz="2800" b="1" dirty="0" smtClean="0"/>
              <a:t>18 april		</a:t>
            </a:r>
            <a:r>
              <a:rPr lang="nb-NO" sz="2400" b="1" dirty="0" smtClean="0"/>
              <a:t>-epost til ansatt med ikke full opptjening</a:t>
            </a:r>
          </a:p>
          <a:p>
            <a:r>
              <a:rPr lang="nb-NO" sz="2800" b="1" dirty="0" smtClean="0"/>
              <a:t>5 </a:t>
            </a:r>
            <a:r>
              <a:rPr lang="nb-NO" sz="2800" b="1" dirty="0"/>
              <a:t>/</a:t>
            </a:r>
            <a:r>
              <a:rPr lang="nb-NO" sz="2800" b="1" dirty="0" smtClean="0"/>
              <a:t> 12 mai	</a:t>
            </a:r>
            <a:r>
              <a:rPr lang="nb-NO" sz="2400" b="1" dirty="0" smtClean="0"/>
              <a:t>-frist innlevering av skjema</a:t>
            </a:r>
          </a:p>
          <a:p>
            <a:r>
              <a:rPr lang="nb-NO" sz="2800" b="1" dirty="0" smtClean="0"/>
              <a:t>15 juni		-</a:t>
            </a:r>
            <a:r>
              <a:rPr lang="nb-NO" sz="2400" b="1" dirty="0" smtClean="0"/>
              <a:t>utbetaling av lønn</a:t>
            </a:r>
            <a:r>
              <a:rPr lang="nb-NO" sz="1600" dirty="0" smtClean="0"/>
              <a:t/>
            </a:r>
            <a:br>
              <a:rPr lang="nb-NO" sz="1600" dirty="0" smtClean="0"/>
            </a:br>
            <a:endParaRPr lang="nb-NO" sz="1600" dirty="0" smtClean="0"/>
          </a:p>
        </p:txBody>
      </p:sp>
    </p:spTree>
    <p:extLst>
      <p:ext uri="{BB962C8B-B14F-4D97-AF65-F5344CB8AC3E}">
        <p14:creationId xmlns:p14="http://schemas.microsoft.com/office/powerpoint/2010/main" val="380309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9600" b="1" u="sng" dirty="0" smtClean="0"/>
              <a:t>E-post fra lønn som sendes  18 april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sz="6400" dirty="0" smtClean="0"/>
              <a:t>Du </a:t>
            </a:r>
            <a:r>
              <a:rPr lang="nb-NO" sz="6400" dirty="0"/>
              <a:t>har opptjent feriepenger fra UiO (eller overført fra andre statsetater) </a:t>
            </a:r>
            <a:r>
              <a:rPr lang="nb-NO" sz="6400" dirty="0" smtClean="0"/>
              <a:t/>
            </a:r>
            <a:br>
              <a:rPr lang="nb-NO" sz="6400" dirty="0" smtClean="0"/>
            </a:br>
            <a:r>
              <a:rPr lang="nb-NO" sz="6400" dirty="0" smtClean="0"/>
              <a:t>i 2016 </a:t>
            </a:r>
            <a:r>
              <a:rPr lang="nb-NO" sz="6400" dirty="0"/>
              <a:t>som dekker lønn for </a:t>
            </a:r>
            <a:r>
              <a:rPr lang="nb-NO" sz="6400" b="1" dirty="0" smtClean="0"/>
              <a:t>xx </a:t>
            </a:r>
            <a:r>
              <a:rPr lang="nb-NO" sz="6400" b="1" dirty="0"/>
              <a:t>feriedager i </a:t>
            </a:r>
            <a:r>
              <a:rPr lang="nb-NO" sz="6400" b="1" dirty="0" smtClean="0"/>
              <a:t>2017.</a:t>
            </a:r>
            <a:endParaRPr lang="nb-NO" sz="6400" b="1" dirty="0"/>
          </a:p>
          <a:p>
            <a:pPr marL="0" indent="0">
              <a:buNone/>
            </a:pPr>
            <a:r>
              <a:rPr lang="nb-NO" sz="6400" dirty="0"/>
              <a:t> </a:t>
            </a:r>
          </a:p>
          <a:p>
            <a:pPr marL="0" indent="0">
              <a:buNone/>
            </a:pPr>
            <a:r>
              <a:rPr lang="nb-NO" sz="6400" dirty="0"/>
              <a:t>Du kan ta 5 uker ferie (6 uker fra og med det året du fyller 60 år) og du har plikt til å avvikle minst det antall feriedager som feriepengene dekker. Plikten gjelder også for feriepenger opptjent hos annen arbeidsgiver.</a:t>
            </a:r>
          </a:p>
          <a:p>
            <a:pPr marL="0" indent="0">
              <a:buNone/>
            </a:pPr>
            <a:r>
              <a:rPr lang="nb-NO" sz="6400" b="1" dirty="0"/>
              <a:t> </a:t>
            </a:r>
          </a:p>
          <a:p>
            <a:pPr marL="0" indent="0">
              <a:buNone/>
            </a:pPr>
            <a:r>
              <a:rPr lang="nb-NO" sz="6400" b="1" dirty="0"/>
              <a:t>Dersom du ikke ønsker å avvikle full ferie på grunn av manglende opptjening, må skjemaet "Melding om redusert ferie" fylles ut og sendes lokal leder med personalansvar. Frist for innsending er </a:t>
            </a:r>
            <a:r>
              <a:rPr lang="nb-NO" sz="6400" b="1" dirty="0" smtClean="0"/>
              <a:t>5. </a:t>
            </a:r>
            <a:r>
              <a:rPr lang="nb-NO" sz="6400" b="1" dirty="0"/>
              <a:t>mai </a:t>
            </a:r>
            <a:r>
              <a:rPr lang="nb-NO" sz="6400" b="1" dirty="0" smtClean="0"/>
              <a:t>2017.</a:t>
            </a:r>
            <a:endParaRPr lang="nb-NO" sz="6400" b="1" dirty="0"/>
          </a:p>
          <a:p>
            <a:pPr marL="0" indent="0">
              <a:buNone/>
            </a:pPr>
            <a:r>
              <a:rPr lang="nb-NO" sz="4900" dirty="0"/>
              <a:t> </a:t>
            </a:r>
          </a:p>
          <a:p>
            <a:pPr marL="0" indent="0">
              <a:buNone/>
            </a:pPr>
            <a:r>
              <a:rPr lang="nb-NO" sz="4900" dirty="0"/>
              <a:t>Skjema i ODT-format: </a:t>
            </a:r>
            <a:r>
              <a:rPr lang="nb-NO" sz="4900" u="sng" dirty="0">
                <a:hlinkClick r:id="rId2"/>
              </a:rPr>
              <a:t>http://www.uio.no/for-ansatte/skjema/ferie-reduksjon.odt</a:t>
            </a:r>
            <a:endParaRPr lang="nb-NO" sz="4900" dirty="0"/>
          </a:p>
          <a:p>
            <a:pPr marL="0" indent="0">
              <a:buNone/>
            </a:pPr>
            <a:r>
              <a:rPr lang="nb-NO" sz="4900" dirty="0"/>
              <a:t> </a:t>
            </a:r>
          </a:p>
          <a:p>
            <a:pPr marL="0" indent="0">
              <a:buNone/>
            </a:pPr>
            <a:r>
              <a:rPr lang="nb-NO" sz="6400" b="1" dirty="0"/>
              <a:t>Din leder sender straks skjemaet videre til personalkonsulent for videre behandling.</a:t>
            </a:r>
          </a:p>
          <a:p>
            <a:pPr marL="0" indent="0">
              <a:buNone/>
            </a:pPr>
            <a:r>
              <a:rPr lang="nb-NO" sz="6400" b="1" dirty="0"/>
              <a:t> </a:t>
            </a:r>
          </a:p>
          <a:p>
            <a:pPr marL="0" indent="0">
              <a:buNone/>
            </a:pPr>
            <a:r>
              <a:rPr lang="nb-NO" sz="6400" b="1" dirty="0"/>
              <a:t>Når skjemaet er levert en gang, kan dette ikke korrigeres i ettertid.</a:t>
            </a:r>
          </a:p>
          <a:p>
            <a:pPr marL="0" indent="0">
              <a:buNone/>
            </a:pPr>
            <a:r>
              <a:rPr lang="nb-NO" sz="6400" b="1" dirty="0"/>
              <a:t> </a:t>
            </a:r>
          </a:p>
          <a:p>
            <a:pPr marL="0" indent="0">
              <a:buNone/>
            </a:pPr>
            <a:r>
              <a:rPr lang="nb-NO" sz="6400" b="1" dirty="0"/>
              <a:t>Hvis du melder korrekt antall feriedager innen fristen så trekkes all ferie i juni. </a:t>
            </a:r>
            <a:r>
              <a:rPr lang="nb-NO" sz="6400" b="1" dirty="0" smtClean="0"/>
              <a:t/>
            </a:r>
            <a:br>
              <a:rPr lang="nb-NO" sz="6400" b="1" dirty="0" smtClean="0"/>
            </a:br>
            <a:r>
              <a:rPr lang="nb-NO" sz="6400" b="1" dirty="0" smtClean="0"/>
              <a:t>Uansett </a:t>
            </a:r>
            <a:r>
              <a:rPr lang="nb-NO" sz="6400" b="1" dirty="0"/>
              <a:t>når du tar ferie så skal det registreres i HR-portalen som «ferie med lønn».</a:t>
            </a:r>
          </a:p>
          <a:p>
            <a:pPr marL="0" indent="0">
              <a:buNone/>
            </a:pPr>
            <a:r>
              <a:rPr lang="nb-NO" sz="4900" b="1" dirty="0"/>
              <a:t> </a:t>
            </a:r>
          </a:p>
          <a:p>
            <a:pPr marL="0" indent="0">
              <a:buNone/>
            </a:pPr>
            <a:r>
              <a:rPr lang="nb-NO" sz="4900" dirty="0"/>
              <a:t>For å lese mer om opptjening av feriepenger og antall feriedager se:</a:t>
            </a:r>
          </a:p>
          <a:p>
            <a:pPr marL="0" indent="0">
              <a:buNone/>
            </a:pPr>
            <a:r>
              <a:rPr lang="nb-NO" sz="4900" u="sng" dirty="0">
                <a:hlinkClick r:id="rId3"/>
              </a:rPr>
              <a:t>http://www.uio.no/for-ansatte/ansettelsesforhold/arbeidstid-og-fraver/ferie/avvikling/</a:t>
            </a:r>
            <a:endParaRPr lang="nb-NO" sz="4900" dirty="0"/>
          </a:p>
          <a:p>
            <a:pPr marL="0" indent="0">
              <a:buNone/>
            </a:pPr>
            <a:r>
              <a:rPr lang="nb-NO" sz="4900" dirty="0"/>
              <a:t> </a:t>
            </a:r>
          </a:p>
          <a:p>
            <a:pPr marL="0" indent="0">
              <a:buNone/>
            </a:pPr>
            <a:r>
              <a:rPr lang="nb-NO" sz="4900" b="1" dirty="0"/>
              <a:t>Har du spørsmål ta kontakt med din personalkonsulent</a:t>
            </a:r>
            <a:r>
              <a:rPr lang="nb-NO" sz="4900" b="1" dirty="0" smtClean="0"/>
              <a:t>.</a:t>
            </a:r>
          </a:p>
          <a:p>
            <a:pPr marL="0" indent="0">
              <a:buNone/>
            </a:pPr>
            <a:endParaRPr lang="nb-NO" sz="4900" b="1" dirty="0"/>
          </a:p>
          <a:p>
            <a:pPr marL="0" indent="0">
              <a:buNone/>
            </a:pPr>
            <a:endParaRPr lang="nb-NO" sz="4900" b="1" dirty="0" smtClean="0"/>
          </a:p>
          <a:p>
            <a:pPr marL="0" indent="0">
              <a:buNone/>
            </a:pPr>
            <a:endParaRPr lang="nb-NO" sz="4900" b="1" dirty="0"/>
          </a:p>
          <a:p>
            <a:pPr marL="0" indent="0">
              <a:buNone/>
            </a:pPr>
            <a:endParaRPr lang="nb-NO" sz="4900" b="1" dirty="0" smtClean="0"/>
          </a:p>
          <a:p>
            <a:pPr marL="0" indent="0">
              <a:buNone/>
            </a:pPr>
            <a:endParaRPr lang="nb-NO" sz="4900" b="1" dirty="0"/>
          </a:p>
          <a:p>
            <a:pPr marL="0" indent="0">
              <a:buNone/>
            </a:pPr>
            <a:r>
              <a:rPr lang="nb-NO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848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Hvem får epost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>
            <a:normAutofit fontScale="55000" lnSpcReduction="20000"/>
          </a:bodyPr>
          <a:lstStyle/>
          <a:p>
            <a:r>
              <a:rPr lang="nb-NO" sz="2800" b="1" dirty="0" smtClean="0"/>
              <a:t>De som har startet i 2016/2017 som ikke har full opptjening i staten.</a:t>
            </a:r>
          </a:p>
          <a:p>
            <a:r>
              <a:rPr lang="nb-NO" sz="2800" b="1" dirty="0" smtClean="0"/>
              <a:t>De som har hatt hel eller delvis permisjon uten lønn i 2016, og som nå er tilbake i sin ordinære stilling. Typisk eksempel foreldrepermisjon med 80% dekningsgrad</a:t>
            </a:r>
          </a:p>
          <a:p>
            <a:r>
              <a:rPr lang="nb-NO" sz="2800" b="1" dirty="0" smtClean="0"/>
              <a:t>De som har endret stillingsprosent oppover (eks 80% til 100%).</a:t>
            </a:r>
          </a:p>
          <a:p>
            <a:r>
              <a:rPr lang="nb-NO" sz="2800" b="1" dirty="0" smtClean="0"/>
              <a:t>De som har sluttet (fått sluttoppgjør), og startet igjen.</a:t>
            </a:r>
            <a:endParaRPr lang="nb-NO" sz="28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9552" y="3212976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000" b="1" dirty="0" smtClean="0"/>
              <a:t/>
            </a:r>
            <a:br>
              <a:rPr lang="nb-NO" sz="2000" b="1" dirty="0" smtClean="0"/>
            </a:br>
            <a:endParaRPr lang="nb-NO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3573016"/>
            <a:ext cx="8229600" cy="1324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600" b="1" u="sng" dirty="0" smtClean="0"/>
          </a:p>
          <a:p>
            <a:pPr marL="0" indent="0">
              <a:buNone/>
            </a:pPr>
            <a:r>
              <a:rPr lang="nb-NO" sz="1600" dirty="0" smtClean="0"/>
              <a:t/>
            </a:r>
            <a:br>
              <a:rPr lang="nb-NO" sz="1600" dirty="0" smtClean="0"/>
            </a:br>
            <a:endParaRPr lang="nb-NO" sz="16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45878" y="3075955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 smtClean="0"/>
              <a:t>Hvem får ikke epost?</a:t>
            </a:r>
            <a:endParaRPr lang="nb-NO" sz="3200" dirty="0"/>
          </a:p>
        </p:txBody>
      </p:sp>
      <p:sp>
        <p:nvSpPr>
          <p:cNvPr id="7" name="Rectangle 6"/>
          <p:cNvSpPr/>
          <p:nvPr/>
        </p:nvSpPr>
        <p:spPr>
          <a:xfrm>
            <a:off x="827584" y="4167664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 smtClean="0"/>
              <a:t>Alle som har full opptjening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 smtClean="0"/>
              <a:t>De </a:t>
            </a:r>
            <a:r>
              <a:rPr lang="nb-NO" b="1" dirty="0"/>
              <a:t>som har startet i </a:t>
            </a:r>
            <a:r>
              <a:rPr lang="nb-NO" b="1" dirty="0" smtClean="0"/>
              <a:t>2016/2017, men som har full opptjening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 smtClean="0"/>
              <a:t>De som har hel / delvis permisjon i juni. (egen epost til disse)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 smtClean="0"/>
              <a:t>De som har hatt en lavere stillingsprosent i opptjeningsåret (2016) en hva de har i ferieåret (2017) 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65762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Nye medarbeidere etter 1 april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b="1" dirty="0" smtClean="0"/>
              <a:t>Grunnlaget for uttrekket er registreringer i SAP innen 31 mars 2017.</a:t>
            </a:r>
            <a:br>
              <a:rPr lang="nb-NO" sz="1800" b="1" dirty="0" smtClean="0"/>
            </a:br>
            <a:endParaRPr lang="nb-NO" sz="1800" b="1" dirty="0" smtClean="0"/>
          </a:p>
          <a:p>
            <a:pPr marL="0" indent="0">
              <a:buNone/>
            </a:pPr>
            <a:r>
              <a:rPr lang="nb-NO" sz="1800" b="1" dirty="0" err="1" smtClean="0"/>
              <a:t>Dvs</a:t>
            </a:r>
            <a:r>
              <a:rPr lang="nb-NO" sz="1800" b="1" dirty="0" smtClean="0"/>
              <a:t> at kontrakter som er kommet til oss etter 1. april ikke er på disse listene. </a:t>
            </a:r>
            <a:br>
              <a:rPr lang="nb-NO" sz="1800" b="1" dirty="0" smtClean="0"/>
            </a:br>
            <a:r>
              <a:rPr lang="nb-NO" sz="1800" b="1" dirty="0" smtClean="0"/>
              <a:t>Disse får heller ikke epost.</a:t>
            </a:r>
          </a:p>
          <a:p>
            <a:pPr marL="0" indent="0">
              <a:buNone/>
            </a:pPr>
            <a:endParaRPr lang="nb-NO" sz="1800" b="1" dirty="0"/>
          </a:p>
          <a:p>
            <a:pPr marL="0" indent="0">
              <a:buNone/>
            </a:pPr>
            <a:r>
              <a:rPr lang="nb-NO" sz="1800" b="1" u="sng" dirty="0" smtClean="0"/>
              <a:t>Derfor:</a:t>
            </a:r>
            <a:r>
              <a:rPr lang="nb-NO" sz="1800" b="1" dirty="0" smtClean="0"/>
              <a:t/>
            </a:r>
            <a:br>
              <a:rPr lang="nb-NO" sz="1800" b="1" dirty="0" smtClean="0"/>
            </a:br>
            <a:r>
              <a:rPr lang="nb-NO" sz="1800" b="1" dirty="0" smtClean="0"/>
              <a:t>Når dere sender kontrakter i </a:t>
            </a:r>
            <a:r>
              <a:rPr lang="nb-NO" sz="1800" b="1" dirty="0" err="1" smtClean="0"/>
              <a:t>ePhorte</a:t>
            </a:r>
            <a:r>
              <a:rPr lang="nb-NO" sz="1800" b="1" dirty="0" smtClean="0"/>
              <a:t>, </a:t>
            </a:r>
            <a:br>
              <a:rPr lang="nb-NO" sz="1800" b="1" dirty="0" smtClean="0"/>
            </a:br>
            <a:r>
              <a:rPr lang="nb-NO" sz="1800" b="1" dirty="0" smtClean="0"/>
              <a:t>så må dere også sende skjema for redusert ferie samtidig. </a:t>
            </a:r>
          </a:p>
          <a:p>
            <a:pPr marL="0" indent="0">
              <a:buNone/>
            </a:pPr>
            <a:r>
              <a:rPr lang="nb-NO" sz="1800" b="1" dirty="0" smtClean="0"/>
              <a:t>Ellers trekkes det full ferie i juni.</a:t>
            </a:r>
            <a:endParaRPr lang="nb-NO" sz="18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9552" y="3212976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000" b="1" dirty="0" smtClean="0"/>
              <a:t/>
            </a:r>
            <a:br>
              <a:rPr lang="nb-NO" sz="2000" b="1" dirty="0" smtClean="0"/>
            </a:br>
            <a:endParaRPr lang="nb-NO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3573016"/>
            <a:ext cx="8229600" cy="1324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600" b="1" u="sng" dirty="0" smtClean="0"/>
          </a:p>
          <a:p>
            <a:pPr marL="0" indent="0">
              <a:buNone/>
            </a:pPr>
            <a:r>
              <a:rPr lang="nb-NO" sz="1600" dirty="0" smtClean="0"/>
              <a:t/>
            </a:r>
            <a:br>
              <a:rPr lang="nb-NO" sz="1600" dirty="0" smtClean="0"/>
            </a:br>
            <a:endParaRPr lang="nb-NO" sz="1600" dirty="0" smtClean="0"/>
          </a:p>
        </p:txBody>
      </p:sp>
    </p:spTree>
    <p:extLst>
      <p:ext uri="{BB962C8B-B14F-4D97-AF65-F5344CB8AC3E}">
        <p14:creationId xmlns:p14="http://schemas.microsoft.com/office/powerpoint/2010/main" val="52737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</TotalTime>
  <Words>181</Words>
  <Application>Microsoft Office PowerPoint</Application>
  <PresentationFormat>Skjermfremvisning (4:3)</PresentationFormat>
  <Paragraphs>58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5" baseType="lpstr">
      <vt:lpstr>Office Theme</vt:lpstr>
      <vt:lpstr>Ferie 2017</vt:lpstr>
      <vt:lpstr>PowerPoint-presentasjon</vt:lpstr>
      <vt:lpstr>Hvem får epost</vt:lpstr>
      <vt:lpstr>Nye medarbeidere etter 1 april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Arbeidsplan/Permisjonsplan</dc:title>
  <dc:creator>Jon Arne Sneve</dc:creator>
  <cp:lastModifiedBy>Linda Valdø-Schwarz</cp:lastModifiedBy>
  <cp:revision>29</cp:revision>
  <dcterms:created xsi:type="dcterms:W3CDTF">2017-02-14T06:50:35Z</dcterms:created>
  <dcterms:modified xsi:type="dcterms:W3CDTF">2017-04-24T06:55:46Z</dcterms:modified>
</cp:coreProperties>
</file>