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4" r:id="rId4"/>
    <p:sldId id="258" r:id="rId5"/>
    <p:sldId id="270" r:id="rId6"/>
    <p:sldId id="259" r:id="rId7"/>
    <p:sldId id="268" r:id="rId8"/>
    <p:sldId id="260" r:id="rId9"/>
    <p:sldId id="263" r:id="rId10"/>
    <p:sldId id="269" r:id="rId11"/>
    <p:sldId id="261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>
      <p:cViewPr>
        <p:scale>
          <a:sx n="114" d="100"/>
          <a:sy n="114" d="100"/>
        </p:scale>
        <p:origin x="-2286" y="163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DAD57D-4624-C74A-8E35-C265389C944C}" type="datetime1">
              <a:rPr lang="nb-NO"/>
              <a:pPr>
                <a:defRPr/>
              </a:pPr>
              <a:t>14.06.2017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785CABB-1C2C-DB4F-8558-4F1EF3451F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39881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E57234-840E-5340-880E-DD28C29AE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040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sz="3600" dirty="0" smtClean="0"/>
              <a:t>Mellomoppgjøret 2017</a:t>
            </a:r>
            <a:endParaRPr lang="nb-NO" sz="36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sz="2000" dirty="0" err="1" smtClean="0"/>
              <a:t>KMDs</a:t>
            </a:r>
            <a:r>
              <a:rPr lang="nb-NO" sz="2000" dirty="0" smtClean="0"/>
              <a:t> nettside: </a:t>
            </a:r>
          </a:p>
          <a:p>
            <a:r>
              <a:rPr lang="nb-NO" sz="1400" dirty="0"/>
              <a:t>https://www.regjeringen.no/no/tema/arbeidsliv/Statlig-arbeidsgiverpolitikk/lonn-og-tariff-i-staten/lonnsoppgjoret-2017/id2545837/s </a:t>
            </a:r>
            <a:r>
              <a:rPr lang="nb-NO" sz="1400" dirty="0" smtClean="0"/>
              <a:t>nettside</a:t>
            </a:r>
            <a:endParaRPr lang="nb-NO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11. april 2011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Ny Powerpoint mal 2011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8B04D6-7A10-FA4C-9545-7568653F50F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Mellomoppgjør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Tariffperioden er 1. mai 2016 – 30. april 2018</a:t>
            </a:r>
          </a:p>
          <a:p>
            <a:pPr eaLnBrk="1" hangingPunct="1"/>
            <a:endParaRPr lang="nb-NO" dirty="0" smtClean="0"/>
          </a:p>
          <a:p>
            <a:pPr eaLnBrk="1" hangingPunct="1"/>
            <a:r>
              <a:rPr lang="nb-NO" dirty="0" smtClean="0"/>
              <a:t>Mellomoppgjøret har gitt reguleringer i begge hovedtariffavtaler fra 1. mai 2017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 smtClean="0"/>
              <a:t>Lik årslønnsvekst (ramme 2,4 %), men ulik profil</a:t>
            </a:r>
          </a:p>
          <a:p>
            <a:pPr eaLnBrk="1" hangingPunct="1"/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Hvilken avtale?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Medlemskap pr. 1. mai 2016 avgjør</a:t>
            </a:r>
          </a:p>
          <a:p>
            <a:r>
              <a:rPr lang="nb-NO" dirty="0" smtClean="0"/>
              <a:t>Hvis endrer organisasjonstilknytning: følger samme avtale ut tariffperioden (30. april 2018)</a:t>
            </a:r>
          </a:p>
          <a:p>
            <a:r>
              <a:rPr lang="nb-NO" dirty="0" smtClean="0"/>
              <a:t>Uorganiserte følger den tariffavtalen som omfatter flest, dvs. avtalen med LO Stat, YS Stat og </a:t>
            </a:r>
            <a:r>
              <a:rPr lang="nb-NO" dirty="0" err="1" smtClean="0"/>
              <a:t>Unio</a:t>
            </a:r>
            <a:endParaRPr lang="nb-NO" dirty="0" smtClean="0"/>
          </a:p>
          <a:p>
            <a:r>
              <a:rPr lang="nb-NO" dirty="0" smtClean="0"/>
              <a:t>Uorganiserte er ikke bundet ut tariffperioden, innmelding får virkning fra første dag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Hovedtariffavtalen med LO Stat, YS Stat og </a:t>
            </a:r>
            <a:r>
              <a:rPr lang="nb-NO" dirty="0" err="1" smtClean="0"/>
              <a:t>Unio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Generelt tillegg på </a:t>
            </a:r>
            <a:r>
              <a:rPr lang="nb-NO" dirty="0" err="1" smtClean="0"/>
              <a:t>hovedlønnstabellen</a:t>
            </a:r>
            <a:r>
              <a:rPr lang="nb-NO" dirty="0" smtClean="0"/>
              <a:t> fra   1. mai (0,33 %)</a:t>
            </a:r>
          </a:p>
          <a:p>
            <a:r>
              <a:rPr lang="nb-NO" dirty="0" smtClean="0"/>
              <a:t>Lønnsramme 2, 3 og 4 løftes med ett </a:t>
            </a:r>
            <a:r>
              <a:rPr lang="nb-NO" dirty="0" err="1" smtClean="0"/>
              <a:t>ltr</a:t>
            </a:r>
            <a:r>
              <a:rPr lang="nb-NO" dirty="0" smtClean="0"/>
              <a:t> </a:t>
            </a:r>
          </a:p>
          <a:p>
            <a:r>
              <a:rPr lang="nb-NO" dirty="0" smtClean="0"/>
              <a:t>0,8 % av lønnsmassen satt av til </a:t>
            </a:r>
            <a:r>
              <a:rPr lang="nb-NO" dirty="0"/>
              <a:t>lokale forhandlinger </a:t>
            </a:r>
            <a:r>
              <a:rPr lang="nb-NO" dirty="0" smtClean="0"/>
              <a:t>(65 % prosent av den disponible rammen)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1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generelle tillegget for månedslønte og timelønte i tariffområdet YS/</a:t>
            </a:r>
            <a:r>
              <a:rPr lang="nb-NO" dirty="0" err="1"/>
              <a:t>Unio</a:t>
            </a:r>
            <a:r>
              <a:rPr lang="nb-NO" dirty="0"/>
              <a:t>/LO ble etterbetalt på korrigeringskjøringen i mai </a:t>
            </a:r>
            <a:r>
              <a:rPr lang="nb-NO" dirty="0" smtClean="0"/>
              <a:t>2017</a:t>
            </a:r>
          </a:p>
          <a:p>
            <a:r>
              <a:rPr lang="nb-NO" dirty="0" smtClean="0"/>
              <a:t>Etterbetaling </a:t>
            </a:r>
            <a:r>
              <a:rPr lang="nb-NO" dirty="0"/>
              <a:t>for lærlinger og unge arbeidere kom på </a:t>
            </a:r>
            <a:r>
              <a:rPr lang="nb-NO" dirty="0" err="1"/>
              <a:t>junilønnen</a:t>
            </a:r>
            <a:r>
              <a:rPr lang="nb-NO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45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Hovedtariffavtalen med Akademikerne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184104"/>
          </a:xfrm>
        </p:spPr>
        <p:txBody>
          <a:bodyPr/>
          <a:lstStyle/>
          <a:p>
            <a:r>
              <a:rPr lang="nb-NO" dirty="0" err="1" smtClean="0"/>
              <a:t>Hovedlønnstabellen</a:t>
            </a:r>
            <a:r>
              <a:rPr lang="nb-NO" dirty="0" smtClean="0"/>
              <a:t> (a-tabellen) utgår</a:t>
            </a:r>
          </a:p>
          <a:p>
            <a:r>
              <a:rPr lang="nb-NO" dirty="0" smtClean="0"/>
              <a:t>Minstelønn for stipendiater blir 436 900 kr</a:t>
            </a:r>
          </a:p>
          <a:p>
            <a:r>
              <a:rPr lang="nb-NO" dirty="0" smtClean="0"/>
              <a:t>I </a:t>
            </a:r>
            <a:r>
              <a:rPr lang="nb-NO" dirty="0"/>
              <a:t>g</a:t>
            </a:r>
            <a:r>
              <a:rPr lang="nb-NO" dirty="0" smtClean="0"/>
              <a:t>odskrivingsregel for arbeidstagere med høyere utdanning i HTA § 5 endres minstelønn til 420 000 kr</a:t>
            </a:r>
          </a:p>
          <a:p>
            <a:r>
              <a:rPr lang="nb-NO" dirty="0"/>
              <a:t>Hele disponibel ramme til lokale forhandlinger</a:t>
            </a:r>
          </a:p>
          <a:p>
            <a:r>
              <a:rPr lang="nb-NO" dirty="0" smtClean="0"/>
              <a:t>Lønnsrammene konverteres til å gi et prosentpåslag ved ansiennitetsopprykk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38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Eksempel: lønnsramme Akademikerne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7812732" cy="439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14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Felles for begge avtaler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Timelønnstabellen (c-tabellen) utgår</a:t>
            </a:r>
          </a:p>
          <a:p>
            <a:r>
              <a:rPr lang="nb-NO" dirty="0" smtClean="0"/>
              <a:t>Lønnsramme 25 og 45 slettes</a:t>
            </a:r>
          </a:p>
          <a:p>
            <a:r>
              <a:rPr lang="nb-NO" dirty="0" smtClean="0"/>
              <a:t>En del stillingskoder som ikke er i bruk utgår</a:t>
            </a:r>
          </a:p>
          <a:p>
            <a:r>
              <a:rPr lang="nb-NO" dirty="0" smtClean="0"/>
              <a:t>Enighet om å fortsette arbeidet med å modernisere lønnssystemet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6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Praktiske konsekvenser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Lønnsfastsetting i kronebeløp for Akademikerne</a:t>
            </a:r>
          </a:p>
          <a:p>
            <a:r>
              <a:rPr lang="nb-NO" dirty="0" smtClean="0"/>
              <a:t>Lønnssystemet må tilpasses til ulikheter i lønnstabell og lønnsplanhefter</a:t>
            </a:r>
          </a:p>
          <a:p>
            <a:r>
              <a:rPr lang="nb-NO" dirty="0" smtClean="0"/>
              <a:t>En del mindre justeringer i brevmaler og skjema gjøres i samarbeid med Personalrutineforvaltningen</a:t>
            </a:r>
          </a:p>
          <a:p>
            <a:pPr lvl="1"/>
            <a:r>
              <a:rPr lang="nb-NO" dirty="0" smtClean="0"/>
              <a:t>Handler i stor grad om begrepsbruk lønnstrinn/lønn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67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1006624"/>
          </a:xfrm>
        </p:spPr>
        <p:txBody>
          <a:bodyPr/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Standardtekster og rutiner forts. 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Lite </a:t>
            </a:r>
            <a:r>
              <a:rPr lang="nb-NO" dirty="0"/>
              <a:t>behov </a:t>
            </a:r>
            <a:r>
              <a:rPr lang="nb-NO" dirty="0" smtClean="0"/>
              <a:t>for å endre arbeidsprosesser</a:t>
            </a:r>
            <a:endParaRPr lang="nb-NO" dirty="0"/>
          </a:p>
          <a:p>
            <a:r>
              <a:rPr lang="nb-NO" dirty="0"/>
              <a:t>Maler og rutiner oppdatert i løpet av </a:t>
            </a:r>
            <a:r>
              <a:rPr lang="nb-NO" dirty="0" smtClean="0"/>
              <a:t>uka</a:t>
            </a:r>
          </a:p>
          <a:p>
            <a:r>
              <a:rPr lang="nb-NO" dirty="0" smtClean="0"/>
              <a:t>Eksempel arbeidsavtale: </a:t>
            </a:r>
          </a:p>
          <a:p>
            <a:pPr marL="0" indent="0">
              <a:buNone/>
            </a:pPr>
            <a:r>
              <a:rPr lang="nb-NO" sz="1600" dirty="0" smtClean="0"/>
              <a:t>Ikke lenger behov for denne: </a:t>
            </a:r>
          </a:p>
          <a:p>
            <a:pPr marL="0" indent="0">
              <a:buNone/>
            </a:pPr>
            <a:r>
              <a:rPr lang="nb-NO" sz="1100" b="1" i="1" dirty="0" smtClean="0"/>
              <a:t>VELG </a:t>
            </a:r>
            <a:r>
              <a:rPr lang="nb-NO" sz="1100" b="1" i="1" dirty="0"/>
              <a:t>ET AV ALTERNATIVENE UNDER, DET SOM IKKE VELGES STRYKES</a:t>
            </a:r>
            <a:endParaRPr lang="nb-NO" sz="1100" dirty="0"/>
          </a:p>
          <a:p>
            <a:pPr marL="0" indent="0">
              <a:buNone/>
            </a:pPr>
            <a:r>
              <a:rPr lang="nb-NO" sz="1100" b="1" i="1" dirty="0" smtClean="0"/>
              <a:t>ALTERNATIV </a:t>
            </a:r>
            <a:r>
              <a:rPr lang="nb-NO" sz="1100" b="1" i="1" dirty="0"/>
              <a:t>1</a:t>
            </a:r>
            <a:r>
              <a:rPr lang="nb-NO" sz="1100" i="1" dirty="0"/>
              <a:t> (DERSOM FAGFORENINGSTILHØRIGHET ER KJENT)</a:t>
            </a:r>
            <a:endParaRPr lang="nb-NO" sz="1100" dirty="0"/>
          </a:p>
          <a:p>
            <a:pPr marL="0" indent="0">
              <a:buNone/>
            </a:pPr>
            <a:endParaRPr lang="nb-NO" sz="1100" dirty="0"/>
          </a:p>
          <a:p>
            <a:pPr marL="0" indent="0">
              <a:buNone/>
            </a:pPr>
            <a:r>
              <a:rPr lang="nb-NO" sz="1100" dirty="0" smtClean="0"/>
              <a:t>Brutto </a:t>
            </a:r>
            <a:r>
              <a:rPr lang="nb-NO" sz="1100" dirty="0"/>
              <a:t>lønn kr ............... pr år		(Lønnstrinn:      )</a:t>
            </a:r>
          </a:p>
          <a:p>
            <a:pPr marL="0" indent="0">
              <a:buNone/>
            </a:pPr>
            <a:r>
              <a:rPr lang="nb-NO" sz="1100" dirty="0"/>
              <a:t> </a:t>
            </a:r>
            <a:endParaRPr lang="nb-NO" sz="1100" dirty="0" smtClean="0"/>
          </a:p>
          <a:p>
            <a:pPr marL="0" indent="0">
              <a:buNone/>
            </a:pPr>
            <a:r>
              <a:rPr lang="nb-NO" sz="1100" b="1" i="1" dirty="0" smtClean="0"/>
              <a:t>ALTERNATIV </a:t>
            </a:r>
            <a:r>
              <a:rPr lang="nb-NO" sz="1100" b="1" i="1" dirty="0"/>
              <a:t>2</a:t>
            </a:r>
            <a:r>
              <a:rPr lang="nb-NO" sz="1100" i="1" dirty="0"/>
              <a:t> (DERSOM FAGFORENINGSTILHØRIGHET IKKE ER KJENT)</a:t>
            </a:r>
            <a:endParaRPr lang="nb-NO" sz="1100" dirty="0"/>
          </a:p>
          <a:p>
            <a:pPr marL="0" indent="0">
              <a:buNone/>
            </a:pPr>
            <a:r>
              <a:rPr lang="nb-NO" sz="1100" dirty="0"/>
              <a:t> </a:t>
            </a:r>
          </a:p>
          <a:p>
            <a:pPr marL="0" indent="0">
              <a:buNone/>
            </a:pPr>
            <a:r>
              <a:rPr lang="nb-NO" sz="1100" dirty="0"/>
              <a:t>Årslønn utgjør minimum kr……….……., men det kan være aktuelt med noe oppjustering dersom tilpasning til tariffavtale krever det.</a:t>
            </a:r>
          </a:p>
          <a:p>
            <a:pPr lvl="2"/>
            <a:r>
              <a:rPr lang="nb-NO" sz="300" dirty="0"/>
              <a:t>  </a:t>
            </a:r>
            <a:endParaRPr lang="nb-NO" sz="1100" dirty="0" smtClean="0"/>
          </a:p>
          <a:p>
            <a:pPr marL="0" indent="0">
              <a:buNone/>
            </a:pPr>
            <a:r>
              <a:rPr lang="nb-NO" sz="1600" dirty="0" smtClean="0"/>
              <a:t>Ny tekst: Brutto </a:t>
            </a:r>
            <a:r>
              <a:rPr lang="nb-NO" sz="1600" dirty="0"/>
              <a:t>lønn kr ............... pr år				</a:t>
            </a:r>
          </a:p>
          <a:p>
            <a:endParaRPr lang="nb-NO" sz="1600" dirty="0"/>
          </a:p>
          <a:p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5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Lokale forhandlinger høsten 2017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Skal være ferdig 31. oktober for begge avtalene</a:t>
            </a:r>
          </a:p>
          <a:p>
            <a:r>
              <a:rPr lang="nb-NO" dirty="0" smtClean="0"/>
              <a:t>To separate forhandlingsløp</a:t>
            </a:r>
          </a:p>
          <a:p>
            <a:r>
              <a:rPr lang="nb-NO" dirty="0" smtClean="0"/>
              <a:t>Utveksling av krav i september, forhandlinger gjennom oktober</a:t>
            </a:r>
          </a:p>
          <a:p>
            <a:r>
              <a:rPr lang="nb-NO" dirty="0" smtClean="0"/>
              <a:t>Ulik </a:t>
            </a:r>
            <a:r>
              <a:rPr lang="nb-NO" dirty="0"/>
              <a:t>virkningsdato: </a:t>
            </a:r>
          </a:p>
          <a:p>
            <a:pPr lvl="1"/>
            <a:r>
              <a:rPr lang="nb-NO" dirty="0"/>
              <a:t>1. juli for LO, YS, </a:t>
            </a:r>
            <a:r>
              <a:rPr lang="nb-NO" dirty="0" err="1"/>
              <a:t>Unio</a:t>
            </a:r>
            <a:endParaRPr lang="nb-NO" dirty="0"/>
          </a:p>
          <a:p>
            <a:pPr lvl="1"/>
            <a:r>
              <a:rPr lang="nb-NO" dirty="0"/>
              <a:t>1. oktober for </a:t>
            </a:r>
            <a:r>
              <a:rPr lang="nb-NO" dirty="0" smtClean="0"/>
              <a:t>Akademikerne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74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st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test</Template>
  <TotalTime>157</TotalTime>
  <Words>475</Words>
  <Application>Microsoft Office PowerPoint</Application>
  <PresentationFormat>On-screen Show (4:3)</PresentationFormat>
  <Paragraphs>91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test</vt:lpstr>
      <vt:lpstr>Mellomoppgjøret 2017</vt:lpstr>
      <vt:lpstr>Mellomoppgjør</vt:lpstr>
      <vt:lpstr>Hvilken avtale?</vt:lpstr>
      <vt:lpstr>Hovedtariffavtalen med LO Stat, YS Stat og Unio</vt:lpstr>
      <vt:lpstr>PowerPoint Presentation</vt:lpstr>
      <vt:lpstr>Hovedtariffavtalen med Akademikerne</vt:lpstr>
      <vt:lpstr>Eksempel: lønnsramme Akademikerne</vt:lpstr>
      <vt:lpstr>Felles for begge avtaler</vt:lpstr>
      <vt:lpstr>Praktiske konsekvenser</vt:lpstr>
      <vt:lpstr> Standardtekster og rutiner forts.  </vt:lpstr>
      <vt:lpstr>Lokale forhandlinger høsten 2017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Mellomoppgjøret 2017</dc:title>
  <dc:creator>Mari Theodorsen</dc:creator>
  <cp:lastModifiedBy>Linda Valdø-Schwarz</cp:lastModifiedBy>
  <cp:revision>19</cp:revision>
  <dcterms:created xsi:type="dcterms:W3CDTF">2017-05-26T17:06:06Z</dcterms:created>
  <dcterms:modified xsi:type="dcterms:W3CDTF">2017-06-14T06:34:41Z</dcterms:modified>
</cp:coreProperties>
</file>