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1" r:id="rId3"/>
    <p:sldId id="260" r:id="rId4"/>
    <p:sldId id="258" r:id="rId5"/>
    <p:sldId id="257" r:id="rId6"/>
    <p:sldId id="262" r:id="rId7"/>
    <p:sldId id="263" r:id="rId8"/>
    <p:sldId id="264" r:id="rId9"/>
    <p:sldId id="265" r:id="rId10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492" y="-90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AAA5D3D9-1A0A-451C-BEAD-F42B595CB589}" type="slidenum">
              <a:rPr lang="en-US" altLang="nb-NO" sz="1200"/>
              <a:pPr/>
              <a:t>6</a:t>
            </a:fld>
            <a:endParaRPr lang="en-US" altLang="nb-NO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for-ansatte/arbeidsstotte/profil/profileringsartikler/retningslinjer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om/regelverk/personal/overordnet/hovedavtale-tilpasningsavtale.html#5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om/regelverk/personal/overordnet/avtale-vurdering-lonnsvilkar-opptrykk-vitenskapelig-toppstilling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Informasjon fra Avdeling fra personalstøtte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PK-nettverket 5. april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sz="2800" dirty="0" smtClean="0"/>
              <a:t>To hovedtariffavtaler – oppfølging av rutiner</a:t>
            </a:r>
            <a:endParaRPr lang="nb-NO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31.03.2017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75894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Lønn i kunngjøringstekster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Lønnsnivå skal ved kunngjøring av stillinger angis med kronebeløp, ikke </a:t>
            </a:r>
            <a:r>
              <a:rPr lang="nb-NO" dirty="0" smtClean="0"/>
              <a:t>lønnstrinn</a:t>
            </a:r>
          </a:p>
          <a:p>
            <a:pPr lvl="1"/>
            <a:r>
              <a:rPr lang="nb-NO" dirty="0" smtClean="0"/>
              <a:t>Minimumsbeløp fra Akademikernes lønnstabell</a:t>
            </a:r>
          </a:p>
          <a:p>
            <a:pPr lvl="1"/>
            <a:r>
              <a:rPr lang="nb-NO" dirty="0" smtClean="0"/>
              <a:t>Maksbeløp fra LO/YS/</a:t>
            </a:r>
            <a:r>
              <a:rPr lang="nb-NO" dirty="0" err="1" smtClean="0"/>
              <a:t>Unio</a:t>
            </a:r>
            <a:r>
              <a:rPr lang="nb-NO" dirty="0" smtClean="0"/>
              <a:t>-tabellen</a:t>
            </a:r>
          </a:p>
          <a:p>
            <a:pPr lvl="1"/>
            <a:r>
              <a:rPr lang="nb-NO" dirty="0" smtClean="0"/>
              <a:t>Beskrevet i brev til enhetene 5.9.2016 (2016/9977)</a:t>
            </a:r>
            <a:endParaRPr lang="nb-NO" dirty="0"/>
          </a:p>
          <a:p>
            <a:pPr marL="363538" lvl="1" indent="0">
              <a:buNone/>
            </a:pPr>
            <a:endParaRPr lang="nb-NO" dirty="0"/>
          </a:p>
          <a:p>
            <a:r>
              <a:rPr lang="nb-NO" dirty="0" smtClean="0"/>
              <a:t>Eksempel: Lønn fastsettes </a:t>
            </a:r>
            <a:r>
              <a:rPr lang="nb-NO" dirty="0"/>
              <a:t>etter individuell vurdering innenfor et spenn mellom kr 372 400 og kr 435 </a:t>
            </a:r>
            <a:r>
              <a:rPr lang="nb-NO" dirty="0" smtClean="0"/>
              <a:t>400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5576" y="5317273"/>
            <a:ext cx="1905000" cy="381000"/>
          </a:xfrm>
        </p:spPr>
        <p:txBody>
          <a:bodyPr/>
          <a:lstStyle/>
          <a:p>
            <a:fld id="{FB685D23-DD65-4C79-85E3-BFD5321579C7}" type="datetime1">
              <a:rPr lang="nb-NO" altLang="nb-NO" smtClean="0"/>
              <a:pPr/>
              <a:t>31.03.2017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13326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Lønnstrinn og kronetillegg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Mange ansatte har lønn som består av lønnstrinn og kronetillegg</a:t>
            </a:r>
          </a:p>
          <a:p>
            <a:endParaRPr lang="nb-NO" dirty="0" smtClean="0"/>
          </a:p>
          <a:p>
            <a:r>
              <a:rPr lang="nb-NO" dirty="0" smtClean="0"/>
              <a:t>Kronetilleggene er knyttet til stilling</a:t>
            </a:r>
          </a:p>
          <a:p>
            <a:endParaRPr lang="nb-NO" dirty="0" smtClean="0"/>
          </a:p>
          <a:p>
            <a:r>
              <a:rPr lang="nb-NO" dirty="0" smtClean="0"/>
              <a:t>Viktig å huske begge deler når midlertidig ansatte får nye kontrakter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31.03.2017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17875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D38F6AE3-9EE5-4549-A578-99D1A588B670}" type="datetime1">
              <a:rPr lang="nb-NO" altLang="nb-NO" sz="700">
                <a:solidFill>
                  <a:schemeClr val="bg2"/>
                </a:solidFill>
              </a:rPr>
              <a:pPr/>
              <a:t>31.03.2017</a:t>
            </a:fld>
            <a:endParaRPr lang="nb-NO" altLang="nb-NO" sz="700">
              <a:solidFill>
                <a:schemeClr val="bg2"/>
              </a:solidFill>
            </a:endParaRP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882FF94B-964B-4B36-872C-375F13FA3495}" type="slidenum">
              <a:rPr lang="en-US" altLang="nb-NO" sz="700">
                <a:solidFill>
                  <a:schemeClr val="bg2"/>
                </a:solidFill>
              </a:rPr>
              <a:pPr/>
              <a:t>6</a:t>
            </a:fld>
            <a:endParaRPr lang="en-US" altLang="nb-NO" sz="700">
              <a:solidFill>
                <a:schemeClr val="bg2"/>
              </a:solidFill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Endre fagforeningstilhørighet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altLang="nb-NO" dirty="0"/>
              <a:t>Organiserte er som hovedregel bundet ut tariffperioden </a:t>
            </a:r>
          </a:p>
          <a:p>
            <a:pPr eaLnBrk="1" hangingPunct="1"/>
            <a:endParaRPr lang="nb-NO" altLang="nb-NO" dirty="0" smtClean="0"/>
          </a:p>
          <a:p>
            <a:pPr eaLnBrk="1" hangingPunct="1"/>
            <a:r>
              <a:rPr lang="nb-NO" altLang="nb-NO" dirty="0" smtClean="0"/>
              <a:t>Uorganiserte blir bundet fra innmelding</a:t>
            </a:r>
          </a:p>
          <a:p>
            <a:pPr lvl="1"/>
            <a:r>
              <a:rPr lang="nb-NO" altLang="nb-NO" dirty="0" smtClean="0"/>
              <a:t>Ingen konsekvenser for lønn</a:t>
            </a:r>
          </a:p>
          <a:p>
            <a:pPr lvl="1"/>
            <a:r>
              <a:rPr lang="nb-NO" altLang="nb-NO" dirty="0"/>
              <a:t>V</a:t>
            </a:r>
            <a:r>
              <a:rPr lang="nb-NO" altLang="nb-NO" dirty="0" smtClean="0"/>
              <a:t>ed endring fra uorganisert til Akademiker-forening skal </a:t>
            </a:r>
            <a:r>
              <a:rPr lang="nb-NO" altLang="nb-NO" i="1" dirty="0" smtClean="0"/>
              <a:t>lønnstabell</a:t>
            </a:r>
            <a:r>
              <a:rPr lang="nb-NO" altLang="nb-NO" dirty="0" smtClean="0"/>
              <a:t> endres </a:t>
            </a:r>
          </a:p>
          <a:p>
            <a:pPr lvl="1"/>
            <a:r>
              <a:rPr lang="nb-NO" altLang="nb-NO" dirty="0" smtClean="0"/>
              <a:t>Eget skjema på standardtekstområdet</a:t>
            </a:r>
          </a:p>
          <a:p>
            <a:pPr eaLnBrk="1" hangingPunct="1"/>
            <a:endParaRPr lang="nb-NO" altLang="nb-NO" dirty="0" smtClean="0"/>
          </a:p>
          <a:p>
            <a:pPr eaLnBrk="1" hangingPunct="1"/>
            <a:endParaRPr lang="nb-NO" altLang="nb-NO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2800" dirty="0" smtClean="0"/>
              <a:t>Andre saker fra Avdeling for personalstøtte</a:t>
            </a:r>
            <a:endParaRPr lang="nb-NO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31.03.2017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55987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Påskjønnelser og gaver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hlinkClick r:id="rId2"/>
              </a:rPr>
              <a:t>Retningslinjer for påskjønnelser og gaver </a:t>
            </a:r>
            <a:r>
              <a:rPr lang="nb-NO" dirty="0" smtClean="0"/>
              <a:t>er revidert</a:t>
            </a:r>
          </a:p>
          <a:p>
            <a:endParaRPr lang="nb-NO" dirty="0"/>
          </a:p>
          <a:p>
            <a:r>
              <a:rPr lang="nb-NO" dirty="0" smtClean="0"/>
              <a:t>Beløpsgrensene er oppjustert</a:t>
            </a:r>
          </a:p>
          <a:p>
            <a:r>
              <a:rPr lang="nb-NO" dirty="0" smtClean="0"/>
              <a:t>Retningslinjene er i tråd med regler for skattefrie naturalytelser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31.03.2017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85756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Hovedavtale og tilpasningsavtale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Hovedavtalen i staten er revidert</a:t>
            </a:r>
          </a:p>
          <a:p>
            <a:r>
              <a:rPr lang="nb-NO" dirty="0" smtClean="0"/>
              <a:t>Endringene gjelder bare språk og struktur</a:t>
            </a:r>
          </a:p>
          <a:p>
            <a:r>
              <a:rPr lang="nb-NO" dirty="0" smtClean="0"/>
              <a:t>UiOs tilpasningsavtale er justert tilsvarende</a:t>
            </a:r>
          </a:p>
          <a:p>
            <a:endParaRPr lang="nb-NO" dirty="0"/>
          </a:p>
          <a:p>
            <a:r>
              <a:rPr lang="nb-NO" dirty="0" smtClean="0">
                <a:hlinkClick r:id="rId2"/>
              </a:rPr>
              <a:t>Hovedavtalen i staten / Tilpasningsavtalen  ved UiO</a:t>
            </a:r>
            <a:endParaRPr lang="nb-NO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31.03.2017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41748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Lønnsvurdering ved opprykk til professor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Avtale om vurdering av lønnsvilkår for ansatte ved Universitetet i Oslo som tilstås opprykk til vitenskapelig toppstilling 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Nytt i pkt. 4 Prosedyre</a:t>
            </a:r>
          </a:p>
          <a:p>
            <a:pPr lvl="1"/>
            <a:r>
              <a:rPr lang="nb-NO" dirty="0" smtClean="0"/>
              <a:t>Det skal holdes lønnssamtale med den ansatte før arbeidsgivers krav sendes tjenestemannsorganisasjonene</a:t>
            </a:r>
          </a:p>
          <a:p>
            <a:pPr lvl="1"/>
            <a:r>
              <a:rPr lang="nb-NO" dirty="0"/>
              <a:t> </a:t>
            </a:r>
            <a:r>
              <a:rPr lang="nb-NO" dirty="0" smtClean="0"/>
              <a:t>Hvis </a:t>
            </a:r>
            <a:r>
              <a:rPr lang="nb-NO" dirty="0"/>
              <a:t>det kreves forhandlinger er kravfrist og gjennomføring nærmest forestående forhandlingsrunde </a:t>
            </a:r>
            <a:r>
              <a:rPr lang="nb-NO" dirty="0" smtClean="0"/>
              <a:t>etter</a:t>
            </a:r>
            <a:r>
              <a:rPr lang="nb-NO" dirty="0"/>
              <a:t> </a:t>
            </a:r>
            <a:r>
              <a:rPr lang="nb-NO" dirty="0" smtClean="0"/>
              <a:t>HTA</a:t>
            </a:r>
            <a:r>
              <a:rPr lang="nb-NO" dirty="0"/>
              <a:t> pkt. 2.5.3.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31.03.2017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13859446"/>
      </p:ext>
    </p:extLst>
  </p:cSld>
  <p:clrMapOvr>
    <a:masterClrMapping/>
  </p:clrMapOvr>
</p:sld>
</file>

<file path=ppt/theme/theme1.xml><?xml version="1.0" encoding="utf-8"?>
<a:theme xmlns:a="http://schemas.openxmlformats.org/drawingml/2006/main" name="uio-collage-13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uio-collage-13</Template>
  <TotalTime>257</TotalTime>
  <Words>235</Words>
  <Application>Microsoft Office PowerPoint</Application>
  <PresentationFormat>Skjermfremvisning (16:10)</PresentationFormat>
  <Paragraphs>62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uio-collage-13</vt:lpstr>
      <vt:lpstr>Informasjon fra Avdeling fra personalstøtte</vt:lpstr>
      <vt:lpstr>PowerPoint-presentasjon</vt:lpstr>
      <vt:lpstr>Lønn i kunngjøringstekster</vt:lpstr>
      <vt:lpstr>Lønnstrinn og kronetillegg</vt:lpstr>
      <vt:lpstr>Endre fagforeningstilhørighet</vt:lpstr>
      <vt:lpstr>PowerPoint-presentasjon</vt:lpstr>
      <vt:lpstr>Påskjønnelser og gaver</vt:lpstr>
      <vt:lpstr>Hovedavtale og tilpasningsavtale</vt:lpstr>
      <vt:lpstr>Lønnsvurdering ved opprykk til professor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 Theodorsen</dc:creator>
  <cp:lastModifiedBy>Linda Valdø-Schwarz</cp:lastModifiedBy>
  <cp:revision>13</cp:revision>
  <dcterms:created xsi:type="dcterms:W3CDTF">2017-03-14T13:51:27Z</dcterms:created>
  <dcterms:modified xsi:type="dcterms:W3CDTF">2017-03-31T11:06:47Z</dcterms:modified>
</cp:coreProperties>
</file>