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6" r:id="rId1"/>
  </p:sldMasterIdLst>
  <p:notesMasterIdLst>
    <p:notesMasterId r:id="rId28"/>
  </p:notesMasterIdLst>
  <p:handoutMasterIdLst>
    <p:handoutMasterId r:id="rId29"/>
  </p:handoutMasterIdLst>
  <p:sldIdLst>
    <p:sldId id="297" r:id="rId2"/>
    <p:sldId id="259" r:id="rId3"/>
    <p:sldId id="262" r:id="rId4"/>
    <p:sldId id="263" r:id="rId5"/>
    <p:sldId id="285" r:id="rId6"/>
    <p:sldId id="265" r:id="rId7"/>
    <p:sldId id="264" r:id="rId8"/>
    <p:sldId id="268" r:id="rId9"/>
    <p:sldId id="293" r:id="rId10"/>
    <p:sldId id="292" r:id="rId11"/>
    <p:sldId id="266" r:id="rId12"/>
    <p:sldId id="290" r:id="rId13"/>
    <p:sldId id="291" r:id="rId14"/>
    <p:sldId id="270" r:id="rId15"/>
    <p:sldId id="299" r:id="rId16"/>
    <p:sldId id="294" r:id="rId17"/>
    <p:sldId id="273" r:id="rId18"/>
    <p:sldId id="301" r:id="rId19"/>
    <p:sldId id="282" r:id="rId20"/>
    <p:sldId id="296" r:id="rId21"/>
    <p:sldId id="281" r:id="rId22"/>
    <p:sldId id="274" r:id="rId23"/>
    <p:sldId id="289" r:id="rId24"/>
    <p:sldId id="283" r:id="rId25"/>
    <p:sldId id="298" r:id="rId26"/>
    <p:sldId id="284" r:id="rId27"/>
  </p:sldIdLst>
  <p:sldSz cx="9144000" cy="6858000" type="screen4x3"/>
  <p:notesSz cx="6794500" cy="99314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615" autoAdjust="0"/>
    <p:restoredTop sz="86364" autoAdjust="0"/>
  </p:normalViewPr>
  <p:slideViewPr>
    <p:cSldViewPr>
      <p:cViewPr>
        <p:scale>
          <a:sx n="110" d="100"/>
          <a:sy n="110" d="100"/>
        </p:scale>
        <p:origin x="-54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4813" cy="496570"/>
          </a:xfrm>
          <a:prstGeom prst="rect">
            <a:avLst/>
          </a:prstGeom>
        </p:spPr>
        <p:txBody>
          <a:bodyPr vert="horz" lIns="90873" tIns="45437" rIns="90873" bIns="45437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103" y="0"/>
            <a:ext cx="2944813" cy="496570"/>
          </a:xfrm>
          <a:prstGeom prst="rect">
            <a:avLst/>
          </a:prstGeom>
        </p:spPr>
        <p:txBody>
          <a:bodyPr vert="horz" lIns="90873" tIns="45437" rIns="90873" bIns="45437" rtlCol="0"/>
          <a:lstStyle>
            <a:lvl1pPr algn="r">
              <a:defRPr sz="1200"/>
            </a:lvl1pPr>
          </a:lstStyle>
          <a:p>
            <a:pPr>
              <a:defRPr/>
            </a:pPr>
            <a:fld id="{0936CDA5-12AA-4C17-AB30-C9120112C4DD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3" y="9433239"/>
            <a:ext cx="2944813" cy="496570"/>
          </a:xfrm>
          <a:prstGeom prst="rect">
            <a:avLst/>
          </a:prstGeom>
        </p:spPr>
        <p:txBody>
          <a:bodyPr vert="horz" lIns="90873" tIns="45437" rIns="90873" bIns="4543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103" y="9433239"/>
            <a:ext cx="2944813" cy="496570"/>
          </a:xfrm>
          <a:prstGeom prst="rect">
            <a:avLst/>
          </a:prstGeom>
        </p:spPr>
        <p:txBody>
          <a:bodyPr vert="horz" lIns="90873" tIns="45437" rIns="90873" bIns="45437" rtlCol="0" anchor="b"/>
          <a:lstStyle>
            <a:lvl1pPr algn="r">
              <a:defRPr sz="1200"/>
            </a:lvl1pPr>
          </a:lstStyle>
          <a:p>
            <a:pPr>
              <a:defRPr/>
            </a:pPr>
            <a:fld id="{6347E3DE-CA19-46F0-986E-726EB8FD04E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5255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3225" cy="496570"/>
          </a:xfrm>
          <a:prstGeom prst="rect">
            <a:avLst/>
          </a:prstGeom>
        </p:spPr>
        <p:txBody>
          <a:bodyPr vert="horz" lIns="92104" tIns="46052" rIns="92104" bIns="4605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3" y="0"/>
            <a:ext cx="2944813" cy="496570"/>
          </a:xfrm>
          <a:prstGeom prst="rect">
            <a:avLst/>
          </a:prstGeom>
        </p:spPr>
        <p:txBody>
          <a:bodyPr vert="horz" lIns="92104" tIns="46052" rIns="92104" bIns="4605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41F875E-141D-4F26-A8F2-7C110628A0C7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4" tIns="46052" rIns="92104" bIns="46052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17415"/>
            <a:ext cx="5435600" cy="4469130"/>
          </a:xfrm>
          <a:prstGeom prst="rect">
            <a:avLst/>
          </a:prstGeom>
        </p:spPr>
        <p:txBody>
          <a:bodyPr vert="horz" lIns="92104" tIns="46052" rIns="92104" bIns="46052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33239"/>
            <a:ext cx="2943225" cy="496570"/>
          </a:xfrm>
          <a:prstGeom prst="rect">
            <a:avLst/>
          </a:prstGeom>
        </p:spPr>
        <p:txBody>
          <a:bodyPr vert="horz" lIns="92104" tIns="46052" rIns="92104" bIns="4605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3" y="9433239"/>
            <a:ext cx="2944813" cy="496570"/>
          </a:xfrm>
          <a:prstGeom prst="rect">
            <a:avLst/>
          </a:prstGeom>
        </p:spPr>
        <p:txBody>
          <a:bodyPr vert="horz" lIns="92104" tIns="46052" rIns="92104" bIns="4605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E5F87AA-51A1-4A55-B80E-A22FB94AA52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5516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Plassholder for nota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367DB3-B957-496E-9A98-9CB868AD7C8B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7" name="Undertittel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Plassholder for dato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6D685-65C4-45E7-8371-A7F686A32071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5" name="Plassholder for bunnteks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75D82-D907-4253-BC01-2D2EAD02399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6DC1B-3439-45C3-9B76-0DDADB560153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5" name="Plassholder for bunn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36071-BB88-4AC6-B8C4-F016C3143CE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97F53-8864-4F71-9EA9-E9D0ED4720C6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7CE30-9668-46E9-B093-9C65815930F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B8CE7-E7BA-497F-80B9-362DFC209D3C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6" name="Plassholder for bunn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D987E-C6A1-48B8-803C-429CEF70643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Plassholder for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2CE8E-759F-4061-B441-4326BD8AF612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8" name="Plassholder for bunn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06B71-07AE-47A3-8DF2-890245022AC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039F2-E385-47E2-B7F0-0AA162E5E095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4" name="Plassholder for bunn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A46A7-6BEC-4E7F-BD78-C12A8EF4851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7DA4D-E3E6-44A4-B48B-92FC69FBCAFE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3" name="Plassholder for bunn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AA590-5C17-49ED-B4F0-1A73689C781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81E73-B0C7-474C-864E-6A1BC1D0C9DD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6" name="Plassholder for bunn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B504B-3DC1-46BD-A2DD-B563F5902F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nip og avrund ett hjørne i rektangel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ttvinklet trekant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ihånds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rihånds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/>
          </a:p>
        </p:txBody>
      </p:sp>
      <p:sp>
        <p:nvSpPr>
          <p:cNvPr id="9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27EF6-990A-4FF5-9A4F-57BA10822443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10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1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034AC-AA1C-40E7-9ABF-695DD4352E7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81DDB-ABA8-4369-A1DD-228092CCCB2B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5" name="Plassholder for bunn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34853-9A2E-4353-B8AC-DD50271C24E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949A8-2FE6-4A60-9A4F-A8FD18CB298C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5" name="Plassholder for bunn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1D385-FAD3-4D68-A8DE-5F7BE213E84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ihånds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rihånds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Plassholder for tittel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 smtClean="0"/>
          </a:p>
        </p:txBody>
      </p:sp>
      <p:sp>
        <p:nvSpPr>
          <p:cNvPr id="1029" name="Plassholder for tekst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smtClean="0"/>
          </a:p>
        </p:txBody>
      </p:sp>
      <p:sp>
        <p:nvSpPr>
          <p:cNvPr id="10" name="Plassholder for dato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98A789F-967A-4748-8432-FABE6A75F1B0}" type="datetimeFigureOut">
              <a:rPr lang="nb-NO"/>
              <a:pPr>
                <a:defRPr/>
              </a:pPr>
              <a:t>24.04.2017</a:t>
            </a:fld>
            <a:endParaRPr lang="nb-NO"/>
          </a:p>
        </p:txBody>
      </p:sp>
      <p:sp>
        <p:nvSpPr>
          <p:cNvPr id="22" name="Plassholder for bunntekst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8" name="Plassholder for lysbildenumm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A3536F3-4B19-4334-948E-45B62A5E09B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grpSp>
        <p:nvGrpSpPr>
          <p:cNvPr id="1033" name="Gruppe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ihånds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ihånds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9" r:id="rId1"/>
    <p:sldLayoutId id="2147484291" r:id="rId2"/>
    <p:sldLayoutId id="2147484300" r:id="rId3"/>
    <p:sldLayoutId id="2147484292" r:id="rId4"/>
    <p:sldLayoutId id="2147484293" r:id="rId5"/>
    <p:sldLayoutId id="2147484294" r:id="rId6"/>
    <p:sldLayoutId id="2147484295" r:id="rId7"/>
    <p:sldLayoutId id="2147484296" r:id="rId8"/>
    <p:sldLayoutId id="2147484301" r:id="rId9"/>
    <p:sldLayoutId id="2147484297" r:id="rId10"/>
    <p:sldLayoutId id="214748429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800" dirty="0" smtClean="0">
                <a:latin typeface="Algerian" pitchFamily="82" charset="0"/>
              </a:rPr>
              <a:t>Feriepengeoppgjøret 2017</a:t>
            </a:r>
          </a:p>
        </p:txBody>
      </p:sp>
      <p:pic>
        <p:nvPicPr>
          <p:cNvPr id="4" name="Plassholder for innhold 3" descr="Hydrange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276872"/>
            <a:ext cx="5544616" cy="40477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124" name="TekstSylinder 5"/>
          <p:cNvSpPr txBox="1">
            <a:spLocks noChangeArrowheads="1"/>
          </p:cNvSpPr>
          <p:nvPr/>
        </p:nvSpPr>
        <p:spPr bwMode="auto">
          <a:xfrm>
            <a:off x="5940425" y="2565400"/>
            <a:ext cx="31448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400" dirty="0" err="1">
                <a:latin typeface="Algerian" pitchFamily="82" charset="0"/>
              </a:rPr>
              <a:t>Pk</a:t>
            </a:r>
            <a:r>
              <a:rPr lang="nb-NO" sz="2400" dirty="0">
                <a:latin typeface="Algerian" pitchFamily="82" charset="0"/>
              </a:rPr>
              <a:t>-nettverksmøte</a:t>
            </a:r>
          </a:p>
          <a:p>
            <a:r>
              <a:rPr lang="nb-NO" sz="2400" dirty="0"/>
              <a:t>    </a:t>
            </a:r>
            <a:r>
              <a:rPr lang="nb-NO" sz="2400" dirty="0" smtClean="0"/>
              <a:t>05.04.2017</a:t>
            </a:r>
            <a:endParaRPr lang="nb-NO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n-NO" smtClean="0"/>
              <a:t>Regelverket om ferie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28625" y="1935163"/>
            <a:ext cx="8229600" cy="4389437"/>
          </a:xfrm>
        </p:spPr>
        <p:txBody>
          <a:bodyPr/>
          <a:lstStyle/>
          <a:p>
            <a:pPr eaLnBrk="1" hangingPunct="1"/>
            <a:r>
              <a:rPr lang="nb-NO" dirty="0" smtClean="0"/>
              <a:t>Ferieloven</a:t>
            </a:r>
          </a:p>
          <a:p>
            <a:pPr eaLnBrk="1" hangingPunct="1"/>
            <a:r>
              <a:rPr lang="nb-NO" dirty="0" smtClean="0"/>
              <a:t>Hovedtariffavtalen pkt.6 – Avtalefestet ferie</a:t>
            </a:r>
          </a:p>
          <a:p>
            <a:pPr eaLnBrk="1" hangingPunct="1"/>
            <a:r>
              <a:rPr lang="nb-NO" dirty="0" smtClean="0"/>
              <a:t>Statens personalhåndbok – kommentarer til Ferielova</a:t>
            </a:r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dirty="0" smtClean="0"/>
              <a:t>Vi må skille mellom rett til feriefritid og opparbeiding av feriepenger</a:t>
            </a:r>
          </a:p>
          <a:p>
            <a:pPr eaLnBrk="1" hangingPunct="1"/>
            <a:r>
              <a:rPr lang="nb-NO" dirty="0" smtClean="0"/>
              <a:t> </a:t>
            </a:r>
            <a:r>
              <a:rPr lang="nb-NO" b="1" i="1" dirty="0" smtClean="0"/>
              <a:t>Vi har rett på feriefritid uavhengig av opptjente feriepenger</a:t>
            </a:r>
          </a:p>
          <a:p>
            <a:pPr eaLnBrk="1" hangingPunct="1">
              <a:buFont typeface="Wingdings 2" pitchFamily="18" charset="2"/>
              <a:buNone/>
            </a:pPr>
            <a:endParaRPr lang="nb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pPr eaLnBrk="1" hangingPunct="1"/>
            <a:r>
              <a:rPr lang="nb-NO" sz="3600" b="1" dirty="0" smtClean="0"/>
              <a:t>Hjemmel for feriefritid og feriepenger</a:t>
            </a:r>
          </a:p>
        </p:txBody>
      </p:sp>
      <p:sp>
        <p:nvSpPr>
          <p:cNvPr id="7171" name="Plassholder for innhold 3"/>
          <p:cNvSpPr>
            <a:spLocks noGrp="1"/>
          </p:cNvSpPr>
          <p:nvPr>
            <p:ph idx="1"/>
          </p:nvPr>
        </p:nvSpPr>
        <p:spPr>
          <a:xfrm>
            <a:off x="571500" y="1928813"/>
            <a:ext cx="8229600" cy="4389437"/>
          </a:xfrm>
        </p:spPr>
        <p:txBody>
          <a:bodyPr/>
          <a:lstStyle/>
          <a:p>
            <a:pPr eaLnBrk="1" hangingPunct="1"/>
            <a:r>
              <a:rPr lang="nb-NO" sz="2800" dirty="0" smtClean="0"/>
              <a:t>Rett til feriefritid: Ferieloven § 5 (uavhengig av opptjening av feriepenger)</a:t>
            </a:r>
          </a:p>
          <a:p>
            <a:pPr eaLnBrk="1" hangingPunct="1"/>
            <a:r>
              <a:rPr lang="nb-NO" sz="2800" dirty="0" smtClean="0"/>
              <a:t>Rett til feriepenger: Ferieloven § 10 (avhengig av inntekt i opptjeningsåret (året før ferieåret))</a:t>
            </a:r>
          </a:p>
          <a:p>
            <a:pPr eaLnBrk="1" hangingPunct="1"/>
            <a:r>
              <a:rPr lang="nb-NO" sz="2800" dirty="0" smtClean="0"/>
              <a:t>Avtalefestet ferie: Hovedtariffavtalen pkt.6 </a:t>
            </a:r>
          </a:p>
          <a:p>
            <a:pPr eaLnBrk="1" hangingPunct="1"/>
            <a:r>
              <a:rPr lang="nn-NO" sz="2800" dirty="0"/>
              <a:t>I  staten blir det </a:t>
            </a:r>
            <a:r>
              <a:rPr lang="nn-NO" sz="2800" dirty="0" err="1"/>
              <a:t>foretatt</a:t>
            </a:r>
            <a:r>
              <a:rPr lang="nn-NO" sz="2800" dirty="0"/>
              <a:t> </a:t>
            </a:r>
            <a:r>
              <a:rPr lang="nn-NO" sz="2800" dirty="0" smtClean="0"/>
              <a:t>en </a:t>
            </a:r>
            <a:r>
              <a:rPr lang="nn-NO" sz="2800" dirty="0" err="1"/>
              <a:t>engangsutregning</a:t>
            </a:r>
            <a:r>
              <a:rPr lang="nn-NO" sz="2800" dirty="0"/>
              <a:t> av </a:t>
            </a:r>
            <a:r>
              <a:rPr lang="nn-NO" sz="2800" dirty="0" err="1" smtClean="0"/>
              <a:t>feriepenger</a:t>
            </a:r>
            <a:r>
              <a:rPr lang="nn-NO" sz="2800" dirty="0" smtClean="0"/>
              <a:t> </a:t>
            </a:r>
            <a:r>
              <a:rPr lang="nn-NO" sz="2800" dirty="0"/>
              <a:t>og ferietrekk i juni månad (</a:t>
            </a:r>
            <a:r>
              <a:rPr lang="nn-NO" sz="2800" dirty="0" err="1"/>
              <a:t>SPH’s</a:t>
            </a:r>
            <a:r>
              <a:rPr lang="nn-NO" sz="2800" dirty="0"/>
              <a:t> kommentarar til ferielova §11 nr. </a:t>
            </a:r>
            <a:r>
              <a:rPr lang="nn-NO" sz="2800" dirty="0" smtClean="0"/>
              <a:t>1 og </a:t>
            </a:r>
            <a:r>
              <a:rPr lang="nn-NO" sz="2800" dirty="0" err="1" smtClean="0"/>
              <a:t>Departementes</a:t>
            </a:r>
            <a:r>
              <a:rPr lang="nn-NO" sz="2800" dirty="0" smtClean="0"/>
              <a:t> kommenter til ferieloven)</a:t>
            </a:r>
            <a:endParaRPr lang="nn-NO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500063" y="714375"/>
            <a:ext cx="82296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Ferie </a:t>
            </a:r>
            <a:r>
              <a:rPr lang="nb-NO" smtClean="0"/>
              <a:t>-  en </a:t>
            </a:r>
            <a:r>
              <a:rPr lang="nb-NO" dirty="0" smtClean="0"/>
              <a:t>rett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285992"/>
            <a:ext cx="8229600" cy="438943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n-NO" dirty="0" err="1" smtClean="0"/>
              <a:t>Arbeidstaker</a:t>
            </a:r>
            <a:r>
              <a:rPr lang="nn-NO" dirty="0" smtClean="0"/>
              <a:t> som begynner før 01.10. i ferieåret, har rett til full feriefritid same året. </a:t>
            </a:r>
            <a:r>
              <a:rPr lang="nn-NO" dirty="0" err="1" smtClean="0"/>
              <a:t>Arbeidstaker</a:t>
            </a:r>
            <a:r>
              <a:rPr lang="nn-NO" dirty="0" smtClean="0"/>
              <a:t> som begynner etter 01.10. i ferieåret har rett til 1 uke (§ 5.3)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n-NO" dirty="0" err="1" smtClean="0"/>
              <a:t>Arbeidstaker</a:t>
            </a:r>
            <a:r>
              <a:rPr lang="nn-NO" dirty="0" smtClean="0"/>
              <a:t> kan motsette seg avvikling av ferie i den utstrekning </a:t>
            </a:r>
            <a:r>
              <a:rPr lang="nn-NO" dirty="0" err="1" smtClean="0"/>
              <a:t>feriepenger</a:t>
            </a:r>
            <a:r>
              <a:rPr lang="nn-NO" dirty="0" smtClean="0"/>
              <a:t> </a:t>
            </a:r>
            <a:r>
              <a:rPr lang="nn-NO" dirty="0" err="1" smtClean="0"/>
              <a:t>ikke</a:t>
            </a:r>
            <a:r>
              <a:rPr lang="nn-NO" dirty="0" smtClean="0"/>
              <a:t> dekker </a:t>
            </a:r>
            <a:r>
              <a:rPr lang="nn-NO" dirty="0" err="1" smtClean="0"/>
              <a:t>lønnsfrafall</a:t>
            </a:r>
            <a:r>
              <a:rPr lang="nn-NO" dirty="0" smtClean="0"/>
              <a:t> (§5.5). </a:t>
            </a:r>
            <a:r>
              <a:rPr lang="nn-NO" dirty="0" err="1" smtClean="0"/>
              <a:t>Feriepenger</a:t>
            </a:r>
            <a:r>
              <a:rPr lang="nn-NO" dirty="0" smtClean="0"/>
              <a:t> </a:t>
            </a:r>
            <a:r>
              <a:rPr lang="nn-NO" dirty="0" err="1" smtClean="0"/>
              <a:t>opptjent</a:t>
            </a:r>
            <a:r>
              <a:rPr lang="nn-NO" dirty="0" smtClean="0"/>
              <a:t> hos </a:t>
            </a:r>
            <a:r>
              <a:rPr lang="nn-NO" dirty="0" err="1" smtClean="0"/>
              <a:t>tidligere</a:t>
            </a:r>
            <a:r>
              <a:rPr lang="nn-NO" dirty="0" smtClean="0"/>
              <a:t> </a:t>
            </a:r>
            <a:r>
              <a:rPr lang="nn-NO" dirty="0" err="1" smtClean="0"/>
              <a:t>arbeidsgiver</a:t>
            </a:r>
            <a:r>
              <a:rPr lang="nn-NO" dirty="0" smtClean="0"/>
              <a:t> (stat, </a:t>
            </a:r>
            <a:r>
              <a:rPr lang="nn-NO" dirty="0" err="1" smtClean="0"/>
              <a:t>kommune,privat</a:t>
            </a:r>
            <a:r>
              <a:rPr lang="nn-NO" dirty="0" smtClean="0"/>
              <a:t>) skal regnes med (SPH </a:t>
            </a:r>
            <a:r>
              <a:rPr lang="nn-NO" dirty="0" err="1" smtClean="0"/>
              <a:t>komm</a:t>
            </a:r>
            <a:r>
              <a:rPr lang="nn-NO" dirty="0" smtClean="0"/>
              <a:t>. til §5.5)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n-NO" dirty="0" err="1" smtClean="0"/>
              <a:t>Arbeidstaker</a:t>
            </a:r>
            <a:r>
              <a:rPr lang="nn-NO" dirty="0" smtClean="0"/>
              <a:t> har krav på 3 </a:t>
            </a:r>
            <a:r>
              <a:rPr lang="nn-NO" dirty="0" err="1" smtClean="0"/>
              <a:t>uker</a:t>
            </a:r>
            <a:r>
              <a:rPr lang="nn-NO" dirty="0" smtClean="0"/>
              <a:t> </a:t>
            </a:r>
            <a:r>
              <a:rPr lang="nn-NO" dirty="0" err="1" smtClean="0"/>
              <a:t>sammenhengende</a:t>
            </a:r>
            <a:r>
              <a:rPr lang="nn-NO" dirty="0" smtClean="0"/>
              <a:t> ferie (</a:t>
            </a:r>
            <a:r>
              <a:rPr lang="nn-NO" dirty="0" err="1" smtClean="0"/>
              <a:t>hovedferien</a:t>
            </a:r>
            <a:r>
              <a:rPr lang="nn-NO" dirty="0" smtClean="0"/>
              <a:t>) i tidsromet 1.juni – 30.september (§7.1</a:t>
            </a:r>
            <a:r>
              <a:rPr lang="nn-NO" sz="2400" dirty="0" smtClean="0"/>
              <a:t>)</a:t>
            </a:r>
          </a:p>
          <a:p>
            <a:pPr marL="273050" lvl="8" indent="-273050" fontAlgn="base">
              <a:spcAft>
                <a:spcPct val="0"/>
              </a:spcAft>
              <a:buClr>
                <a:srgbClr val="0BD0D9"/>
              </a:buClr>
              <a:buSzPct val="95000"/>
              <a:buFontTx/>
              <a:buNone/>
              <a:defRPr/>
            </a:pPr>
            <a:endParaRPr lang="nb-NO" sz="1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n-NO" smtClean="0"/>
              <a:t>Ferie -  ei plikt</a:t>
            </a:r>
          </a:p>
        </p:txBody>
      </p:sp>
      <p:sp>
        <p:nvSpPr>
          <p:cNvPr id="9219" name="Plassholder for innhold 2"/>
          <p:cNvSpPr>
            <a:spLocks noGrp="1"/>
          </p:cNvSpPr>
          <p:nvPr>
            <p:ph idx="1"/>
          </p:nvPr>
        </p:nvSpPr>
        <p:spPr>
          <a:xfrm>
            <a:off x="428625" y="2071688"/>
            <a:ext cx="8229600" cy="4597672"/>
          </a:xfrm>
        </p:spPr>
        <p:txBody>
          <a:bodyPr/>
          <a:lstStyle/>
          <a:p>
            <a:pPr eaLnBrk="1" hangingPunct="1"/>
            <a:r>
              <a:rPr lang="nn-NO" sz="2800" dirty="0" err="1" smtClean="0"/>
              <a:t>Arbeidsgiver</a:t>
            </a:r>
            <a:r>
              <a:rPr lang="nn-NO" sz="2800" dirty="0" smtClean="0"/>
              <a:t> har plikt til </a:t>
            </a:r>
            <a:r>
              <a:rPr lang="nn-NO" sz="2800" dirty="0" err="1" smtClean="0"/>
              <a:t>sørge</a:t>
            </a:r>
            <a:r>
              <a:rPr lang="nn-NO" sz="2800" dirty="0" smtClean="0"/>
              <a:t> for at den tilsette </a:t>
            </a:r>
            <a:r>
              <a:rPr lang="nn-NO" sz="2800" dirty="0" err="1" smtClean="0"/>
              <a:t>avvikler</a:t>
            </a:r>
            <a:r>
              <a:rPr lang="nn-NO" sz="2800" dirty="0" smtClean="0"/>
              <a:t> lovpålagt ferie (§5.1)</a:t>
            </a:r>
          </a:p>
          <a:p>
            <a:pPr eaLnBrk="1" hangingPunct="1"/>
            <a:r>
              <a:rPr lang="nn-NO" sz="2800" dirty="0" smtClean="0"/>
              <a:t> </a:t>
            </a:r>
            <a:r>
              <a:rPr lang="nn-NO" sz="2800" dirty="0" err="1" smtClean="0"/>
              <a:t>Arbeidstaker</a:t>
            </a:r>
            <a:r>
              <a:rPr lang="nn-NO" sz="2800" dirty="0" smtClean="0"/>
              <a:t>  plikter å ta ferie i ferieåret (§5.1)</a:t>
            </a:r>
          </a:p>
          <a:p>
            <a:pPr eaLnBrk="1" hangingPunct="1"/>
            <a:r>
              <a:rPr lang="nn-NO" sz="2800" dirty="0" smtClean="0"/>
              <a:t>Arbeidstakar kan motsette seg feriefritid i den utstrekning </a:t>
            </a:r>
            <a:r>
              <a:rPr lang="nn-NO" sz="2800" dirty="0" err="1" smtClean="0"/>
              <a:t>feriepengene</a:t>
            </a:r>
            <a:r>
              <a:rPr lang="nn-NO" sz="2800" dirty="0" smtClean="0"/>
              <a:t>  </a:t>
            </a:r>
            <a:r>
              <a:rPr lang="nn-NO" sz="2800" dirty="0" err="1" smtClean="0"/>
              <a:t>ikke</a:t>
            </a:r>
            <a:r>
              <a:rPr lang="nn-NO" sz="2800" dirty="0" smtClean="0"/>
              <a:t> dekker </a:t>
            </a:r>
            <a:r>
              <a:rPr lang="nn-NO" sz="2800" dirty="0" err="1" smtClean="0"/>
              <a:t>lønnsfrafall</a:t>
            </a:r>
            <a:r>
              <a:rPr lang="nn-NO" sz="2800" dirty="0" smtClean="0"/>
              <a:t> (§5.5)</a:t>
            </a:r>
          </a:p>
          <a:p>
            <a:pPr eaLnBrk="1" hangingPunct="1"/>
            <a:r>
              <a:rPr lang="nb-NO" sz="2800" dirty="0" smtClean="0"/>
              <a:t> Arbeidstaker plikter å ta antall dager ferie som feriepenger dekker.</a:t>
            </a:r>
          </a:p>
          <a:p>
            <a:pPr eaLnBrk="1" hangingPunct="1"/>
            <a:r>
              <a:rPr lang="nb-NO" sz="2800" dirty="0" smtClean="0"/>
              <a:t>De som ikke har dekning, kan sende inn skjema om redusert ferie. </a:t>
            </a:r>
          </a:p>
          <a:p>
            <a:pPr eaLnBrk="1" hangingPunct="1"/>
            <a:endParaRPr lang="nn-NO" sz="2800" dirty="0" smtClean="0"/>
          </a:p>
          <a:p>
            <a:pPr eaLnBrk="1" hangingPunct="1">
              <a:buFont typeface="Wingdings 2" pitchFamily="18" charset="2"/>
              <a:buNone/>
            </a:pPr>
            <a:endParaRPr lang="nn-NO" sz="2800" dirty="0" smtClean="0"/>
          </a:p>
          <a:p>
            <a:pPr eaLnBrk="1" hangingPunct="1">
              <a:buFont typeface="Wingdings 2" pitchFamily="18" charset="2"/>
              <a:buNone/>
            </a:pPr>
            <a:endParaRPr lang="nn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8229600" cy="1143000"/>
          </a:xfrm>
        </p:spPr>
        <p:txBody>
          <a:bodyPr/>
          <a:lstStyle/>
          <a:p>
            <a:pPr eaLnBrk="1" hangingPunct="1"/>
            <a:r>
              <a:rPr lang="nb-NO" sz="4400" smtClean="0"/>
              <a:t>Feriepengeoppgjer i juni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14325" y="2071688"/>
            <a:ext cx="8186738" cy="4565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n-NO" sz="2800" dirty="0" smtClean="0"/>
              <a:t>Utbetaling av </a:t>
            </a:r>
            <a:r>
              <a:rPr lang="nn-NO" sz="2800" dirty="0" err="1" smtClean="0"/>
              <a:t>feriepenger</a:t>
            </a:r>
            <a:r>
              <a:rPr lang="nn-NO" sz="2800" dirty="0" smtClean="0"/>
              <a:t> og trekk for ferieavvikling skjer på </a:t>
            </a:r>
            <a:r>
              <a:rPr lang="nn-NO" sz="2800" dirty="0" err="1" smtClean="0"/>
              <a:t>hovedlønn</a:t>
            </a:r>
            <a:r>
              <a:rPr lang="nn-NO" sz="2800" dirty="0" smtClean="0"/>
              <a:t> i juni. </a:t>
            </a:r>
          </a:p>
          <a:p>
            <a:pPr eaLnBrk="1" hangingPunct="1">
              <a:lnSpc>
                <a:spcPct val="90000"/>
              </a:lnSpc>
            </a:pPr>
            <a:r>
              <a:rPr lang="nn-NO" sz="2800" dirty="0" smtClean="0"/>
              <a:t>Ved full opptening vil 12% </a:t>
            </a:r>
            <a:r>
              <a:rPr lang="nn-NO" sz="2800" dirty="0" err="1" smtClean="0"/>
              <a:t>feriegodtgj</a:t>
            </a:r>
            <a:r>
              <a:rPr lang="nn-NO" sz="2800" dirty="0" smtClean="0"/>
              <a:t>.  normalt dekke </a:t>
            </a:r>
            <a:r>
              <a:rPr lang="nn-NO" sz="2800" dirty="0" err="1" smtClean="0"/>
              <a:t>lønnsfrafall</a:t>
            </a:r>
            <a:r>
              <a:rPr lang="nn-NO" sz="2800" dirty="0" smtClean="0"/>
              <a:t> i 5 </a:t>
            </a:r>
            <a:r>
              <a:rPr lang="nn-NO" sz="2800" dirty="0" err="1" smtClean="0"/>
              <a:t>uker</a:t>
            </a:r>
            <a:r>
              <a:rPr lang="nn-NO" sz="28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nn-NO" sz="2800" dirty="0" smtClean="0"/>
              <a:t>Praksisen ved UiO er at alle skal trekkast for full ferie dersom vi </a:t>
            </a:r>
            <a:r>
              <a:rPr lang="nn-NO" sz="2800" dirty="0" err="1" smtClean="0"/>
              <a:t>ikke</a:t>
            </a:r>
            <a:r>
              <a:rPr lang="nn-NO" sz="2800" dirty="0" smtClean="0"/>
              <a:t> får melding om </a:t>
            </a:r>
            <a:r>
              <a:rPr lang="nn-NO" sz="2800" dirty="0" err="1" smtClean="0"/>
              <a:t>annet</a:t>
            </a:r>
            <a:r>
              <a:rPr lang="nn-NO" sz="28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nn-NO" sz="2800" dirty="0" smtClean="0"/>
              <a:t>Dersom </a:t>
            </a:r>
            <a:r>
              <a:rPr lang="nn-NO" sz="2800" dirty="0" err="1" smtClean="0"/>
              <a:t>feriepenger</a:t>
            </a:r>
            <a:r>
              <a:rPr lang="nn-NO" sz="2800" dirty="0" smtClean="0"/>
              <a:t> dekker for eksempel 15,8 </a:t>
            </a:r>
            <a:r>
              <a:rPr lang="nn-NO" sz="2800" dirty="0" err="1" smtClean="0"/>
              <a:t>dager</a:t>
            </a:r>
            <a:r>
              <a:rPr lang="nn-NO" sz="2800" dirty="0" smtClean="0"/>
              <a:t>, kan </a:t>
            </a:r>
            <a:r>
              <a:rPr lang="nn-NO" sz="2800" dirty="0" err="1" smtClean="0"/>
              <a:t>vedkommende</a:t>
            </a:r>
            <a:r>
              <a:rPr lang="nn-NO" sz="2800" dirty="0" smtClean="0"/>
              <a:t> søke om 15 </a:t>
            </a:r>
            <a:r>
              <a:rPr lang="nn-NO" sz="2800" dirty="0" err="1" smtClean="0"/>
              <a:t>dager</a:t>
            </a:r>
            <a:r>
              <a:rPr lang="nn-NO" sz="2800" dirty="0" smtClean="0"/>
              <a:t>(kan rundes nedover)</a:t>
            </a:r>
          </a:p>
          <a:p>
            <a:pPr eaLnBrk="1" hangingPunct="1">
              <a:buFont typeface="Wingdings 2" pitchFamily="18" charset="2"/>
              <a:buNone/>
            </a:pPr>
            <a:endParaRPr lang="nb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00063" y="500063"/>
            <a:ext cx="8229600" cy="1143000"/>
          </a:xfrm>
        </p:spPr>
        <p:txBody>
          <a:bodyPr/>
          <a:lstStyle/>
          <a:p>
            <a:pPr algn="ctr" eaLnBrk="1" hangingPunct="1"/>
            <a:r>
              <a:rPr lang="nb-NO" sz="4400" dirty="0" smtClean="0"/>
              <a:t>Sentrale infotyper ved ferieoppgjør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68313" y="1916113"/>
            <a:ext cx="8229600" cy="43894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nb-NO" sz="28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nb-NO" sz="2800" b="1" dirty="0" smtClean="0"/>
              <a:t>	INFOTYPER I SAP:</a:t>
            </a:r>
          </a:p>
          <a:p>
            <a:pPr eaLnBrk="1" hangingPunct="1">
              <a:lnSpc>
                <a:spcPct val="80000"/>
              </a:lnSpc>
            </a:pPr>
            <a:r>
              <a:rPr lang="nb-NO" sz="2800" dirty="0" smtClean="0"/>
              <a:t>IT 08 + IT 509 + IT 14 Lønn (faste tillegg, </a:t>
            </a:r>
            <a:r>
              <a:rPr lang="nb-NO" sz="2800" dirty="0" err="1" smtClean="0"/>
              <a:t>stedfortredergodgjørelse</a:t>
            </a:r>
            <a:r>
              <a:rPr lang="nb-NO" sz="2800" dirty="0" smtClean="0"/>
              <a:t>) </a:t>
            </a:r>
          </a:p>
          <a:p>
            <a:pPr eaLnBrk="1" hangingPunct="1">
              <a:lnSpc>
                <a:spcPct val="80000"/>
              </a:lnSpc>
            </a:pPr>
            <a:r>
              <a:rPr lang="nb-NO" sz="2800" dirty="0" smtClean="0"/>
              <a:t>IT 07 Arbeidsplan + P-plan</a:t>
            </a:r>
          </a:p>
          <a:p>
            <a:pPr eaLnBrk="1" hangingPunct="1">
              <a:lnSpc>
                <a:spcPct val="80000"/>
              </a:lnSpc>
            </a:pPr>
            <a:r>
              <a:rPr lang="nb-NO" sz="2800" dirty="0" smtClean="0"/>
              <a:t>IT 2006 Fraværskvoter</a:t>
            </a:r>
          </a:p>
          <a:p>
            <a:pPr eaLnBrk="1" hangingPunct="1">
              <a:lnSpc>
                <a:spcPct val="80000"/>
              </a:lnSpc>
            </a:pPr>
            <a:r>
              <a:rPr lang="nb-NO" sz="2800" dirty="0" smtClean="0"/>
              <a:t>IT 2001 Fravær</a:t>
            </a:r>
          </a:p>
          <a:p>
            <a:pPr eaLnBrk="1" hangingPunct="1">
              <a:lnSpc>
                <a:spcPct val="80000"/>
              </a:lnSpc>
            </a:pPr>
            <a:r>
              <a:rPr lang="nb-NO" sz="2800" dirty="0" smtClean="0"/>
              <a:t>IT 15 Variable tillegg (</a:t>
            </a:r>
            <a:r>
              <a:rPr lang="nb-NO" sz="2800" dirty="0" err="1" smtClean="0"/>
              <a:t>Feriep</a:t>
            </a:r>
            <a:r>
              <a:rPr lang="nb-NO" sz="2800" dirty="0" smtClean="0"/>
              <a:t>. fra tidl. statlig </a:t>
            </a:r>
            <a:r>
              <a:rPr lang="nb-NO" sz="2800" dirty="0" err="1" smtClean="0"/>
              <a:t>arb.gj</a:t>
            </a:r>
            <a:r>
              <a:rPr lang="nb-NO" sz="2800" dirty="0" smtClean="0"/>
              <a:t>.) og andre korrigering i foretatt av SL jf. tilbakemeldinger på mail (2 stillinger i juni, men ikke når ferie avvikles </a:t>
            </a:r>
            <a:r>
              <a:rPr lang="nb-NO" sz="2800" dirty="0" err="1" smtClean="0"/>
              <a:t>etc</a:t>
            </a:r>
            <a:r>
              <a:rPr lang="nb-NO" sz="2800" dirty="0" smtClean="0"/>
              <a:t>)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nb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tel 1"/>
          <p:cNvSpPr>
            <a:spLocks noGrp="1"/>
          </p:cNvSpPr>
          <p:nvPr>
            <p:ph type="title"/>
          </p:nvPr>
        </p:nvSpPr>
        <p:spPr>
          <a:xfrm>
            <a:off x="428625" y="642938"/>
            <a:ext cx="8229600" cy="1143000"/>
          </a:xfrm>
        </p:spPr>
        <p:txBody>
          <a:bodyPr/>
          <a:lstStyle/>
          <a:p>
            <a:pPr eaLnBrk="1" hangingPunct="1"/>
            <a:r>
              <a:rPr lang="nb-NO" sz="4400" dirty="0" smtClean="0"/>
              <a:t>IT 08 Grunnlønn + IT 509 og IT14</a:t>
            </a:r>
          </a:p>
        </p:txBody>
      </p:sp>
      <p:sp>
        <p:nvSpPr>
          <p:cNvPr id="12291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z="2800" dirty="0" smtClean="0"/>
              <a:t>Dagsats blir utregnet etter </a:t>
            </a:r>
            <a:r>
              <a:rPr lang="nb-NO" sz="2800" dirty="0" err="1" smtClean="0"/>
              <a:t>mnd.løn</a:t>
            </a:r>
            <a:r>
              <a:rPr lang="nb-NO" sz="2800" dirty="0" smtClean="0"/>
              <a:t> i IT 08 + eventuelt lønn i IT 509 (flere stillinger) og faste lønnstillegg (eks. B-</a:t>
            </a:r>
            <a:r>
              <a:rPr lang="nb-NO" sz="2800" dirty="0" err="1" smtClean="0"/>
              <a:t>till</a:t>
            </a:r>
            <a:r>
              <a:rPr lang="nb-NO" sz="2800" dirty="0" smtClean="0"/>
              <a:t>) på IT 14. </a:t>
            </a:r>
          </a:p>
          <a:p>
            <a:pPr eaLnBrk="1" hangingPunct="1"/>
            <a:endParaRPr lang="nb-NO" sz="2800" dirty="0" smtClean="0"/>
          </a:p>
          <a:p>
            <a:pPr eaLnBrk="1" hangingPunct="1"/>
            <a:r>
              <a:rPr lang="nb-NO" sz="2800" dirty="0" smtClean="0"/>
              <a:t>Dagsats = </a:t>
            </a:r>
            <a:r>
              <a:rPr lang="nb-NO" sz="2800" dirty="0" err="1" smtClean="0"/>
              <a:t>mnd.løn</a:t>
            </a:r>
            <a:r>
              <a:rPr lang="nb-NO" sz="2800" dirty="0" smtClean="0"/>
              <a:t> x 12/antall </a:t>
            </a:r>
            <a:r>
              <a:rPr lang="nb-NO" sz="2800" dirty="0" err="1" smtClean="0"/>
              <a:t>arb.dgr</a:t>
            </a:r>
            <a:r>
              <a:rPr lang="nb-NO" sz="2800" dirty="0" smtClean="0"/>
              <a:t>. per uke x 52</a:t>
            </a:r>
          </a:p>
          <a:p>
            <a:pPr eaLnBrk="1" hangingPunct="1"/>
            <a:endParaRPr lang="nb-NO" sz="2800" dirty="0" smtClean="0"/>
          </a:p>
          <a:p>
            <a:pPr eaLnBrk="1" hangingPunct="1"/>
            <a:r>
              <a:rPr lang="nb-NO" sz="2800" dirty="0" smtClean="0"/>
              <a:t>Trekk av ferie er basert på den lønn (</a:t>
            </a:r>
            <a:r>
              <a:rPr lang="nb-NO" sz="2800" dirty="0" err="1" smtClean="0"/>
              <a:t>ltr</a:t>
            </a:r>
            <a:r>
              <a:rPr lang="nb-NO" sz="2800" dirty="0" smtClean="0"/>
              <a:t>. og stillings%) du har  juni i ferieåret. (juni 2017)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000" smtClean="0"/>
              <a:t>IT 07  Planlagt arbeidstid   -   portal</a:t>
            </a:r>
          </a:p>
        </p:txBody>
      </p:sp>
      <p:sp>
        <p:nvSpPr>
          <p:cNvPr id="13315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n-NO" dirty="0" smtClean="0"/>
              <a:t>De fleste </a:t>
            </a:r>
            <a:r>
              <a:rPr lang="nn-NO" dirty="0" err="1" smtClean="0"/>
              <a:t>fulltidstilsatte</a:t>
            </a:r>
            <a:r>
              <a:rPr lang="nn-NO" dirty="0" smtClean="0"/>
              <a:t> står inne med arbeidsplan </a:t>
            </a:r>
            <a:r>
              <a:rPr lang="nn-NO" dirty="0" err="1" smtClean="0"/>
              <a:t>FLEXUiO</a:t>
            </a:r>
            <a:r>
              <a:rPr lang="nn-NO" dirty="0" smtClean="0"/>
              <a:t> (</a:t>
            </a:r>
            <a:r>
              <a:rPr lang="nn-NO" dirty="0" err="1" smtClean="0"/>
              <a:t>tekn</a:t>
            </a:r>
            <a:r>
              <a:rPr lang="nn-NO" dirty="0" smtClean="0"/>
              <a:t>/</a:t>
            </a:r>
            <a:r>
              <a:rPr lang="nn-NO" dirty="0" err="1" smtClean="0"/>
              <a:t>adm</a:t>
            </a:r>
            <a:r>
              <a:rPr lang="nn-NO" dirty="0" smtClean="0"/>
              <a:t>.) eller D0000400 (</a:t>
            </a:r>
            <a:r>
              <a:rPr lang="nn-NO" dirty="0" err="1" smtClean="0"/>
              <a:t>vitenskaplig</a:t>
            </a:r>
            <a:r>
              <a:rPr lang="nn-NO" dirty="0" smtClean="0"/>
              <a:t>) og har 5 </a:t>
            </a:r>
            <a:r>
              <a:rPr lang="nn-NO" dirty="0" err="1" smtClean="0"/>
              <a:t>arbeidsdager</a:t>
            </a:r>
            <a:r>
              <a:rPr lang="nn-NO" dirty="0" smtClean="0"/>
              <a:t> per uke. Full feriekvote er 5 dagar x 5 veker= 25 </a:t>
            </a:r>
            <a:r>
              <a:rPr lang="nn-NO" dirty="0" err="1" smtClean="0"/>
              <a:t>dager</a:t>
            </a:r>
            <a:r>
              <a:rPr lang="nn-NO" dirty="0" smtClean="0"/>
              <a:t>.  Over 60 år + 5 </a:t>
            </a:r>
            <a:r>
              <a:rPr lang="nn-NO" dirty="0" err="1" smtClean="0"/>
              <a:t>dager</a:t>
            </a:r>
            <a:r>
              <a:rPr lang="nn-NO" dirty="0" smtClean="0"/>
              <a:t>.</a:t>
            </a:r>
          </a:p>
          <a:p>
            <a:pPr eaLnBrk="1" hangingPunct="1"/>
            <a:r>
              <a:rPr lang="nn-NO" dirty="0" smtClean="0"/>
              <a:t>Deltidstilsette blir lagt inn med arbeidsplanregel og x </a:t>
            </a:r>
            <a:r>
              <a:rPr lang="nn-NO" dirty="0" err="1" smtClean="0"/>
              <a:t>antall</a:t>
            </a:r>
            <a:r>
              <a:rPr lang="nn-NO" dirty="0" smtClean="0"/>
              <a:t> </a:t>
            </a:r>
            <a:r>
              <a:rPr lang="nn-NO" dirty="0" err="1" smtClean="0"/>
              <a:t>arbeidsdager</a:t>
            </a:r>
            <a:r>
              <a:rPr lang="nn-NO" dirty="0" smtClean="0"/>
              <a:t> per uke.  Full feriekvote er x </a:t>
            </a:r>
            <a:r>
              <a:rPr lang="nn-NO" dirty="0" err="1" smtClean="0"/>
              <a:t>dager</a:t>
            </a:r>
            <a:r>
              <a:rPr lang="nn-NO" dirty="0" smtClean="0"/>
              <a:t>  </a:t>
            </a:r>
            <a:r>
              <a:rPr lang="nn-NO" dirty="0" err="1" smtClean="0"/>
              <a:t>pr</a:t>
            </a:r>
            <a:r>
              <a:rPr lang="nn-NO" dirty="0" smtClean="0"/>
              <a:t>  uke x 5 </a:t>
            </a:r>
            <a:r>
              <a:rPr lang="nn-NO" dirty="0" err="1" smtClean="0"/>
              <a:t>uker</a:t>
            </a:r>
            <a:r>
              <a:rPr lang="nn-NO" dirty="0" smtClean="0"/>
              <a:t>.         </a:t>
            </a:r>
          </a:p>
          <a:p>
            <a:pPr eaLnBrk="1" hangingPunct="1"/>
            <a:r>
              <a:rPr lang="nn-NO" dirty="0" smtClean="0"/>
              <a:t>Ex. En tilsett som </a:t>
            </a:r>
            <a:r>
              <a:rPr lang="nn-NO" dirty="0" err="1" smtClean="0"/>
              <a:t>arb</a:t>
            </a:r>
            <a:r>
              <a:rPr lang="nn-NO" dirty="0" smtClean="0"/>
              <a:t>. 3 </a:t>
            </a:r>
            <a:r>
              <a:rPr lang="nn-NO" dirty="0" err="1" smtClean="0"/>
              <a:t>dager</a:t>
            </a:r>
            <a:r>
              <a:rPr lang="nn-NO" dirty="0" smtClean="0"/>
              <a:t> per uke:             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nn-NO" dirty="0" smtClean="0"/>
              <a:t>	Full ferie er 5 </a:t>
            </a:r>
            <a:r>
              <a:rPr lang="nn-NO" dirty="0" err="1" smtClean="0"/>
              <a:t>uker</a:t>
            </a:r>
            <a:r>
              <a:rPr lang="nn-NO" dirty="0" smtClean="0"/>
              <a:t> x 3 = 15 </a:t>
            </a:r>
            <a:r>
              <a:rPr lang="nn-NO" dirty="0" err="1" smtClean="0"/>
              <a:t>arbeidsdager</a:t>
            </a:r>
            <a:r>
              <a:rPr lang="nn-NO" dirty="0" smtClean="0"/>
              <a:t>.                            Full feriekvote i IT2006 er 15.   Over 60 år + 3 </a:t>
            </a:r>
            <a:r>
              <a:rPr lang="nn-NO" dirty="0" err="1" smtClean="0"/>
              <a:t>dager</a:t>
            </a:r>
            <a:endParaRPr lang="nn-NO" dirty="0" smtClean="0"/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000" smtClean="0"/>
              <a:t>IT 07 Planlagt arbeidstid</a:t>
            </a:r>
          </a:p>
        </p:txBody>
      </p:sp>
      <p:pic>
        <p:nvPicPr>
          <p:cNvPr id="14339" name="Picture 2" descr="M:\Ferieoppgjer 2011\Skjermdump_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3608" y="1988840"/>
            <a:ext cx="7267575" cy="4389437"/>
          </a:xfrm>
          <a:noFill/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tel 1"/>
          <p:cNvSpPr>
            <a:spLocks noGrp="1"/>
          </p:cNvSpPr>
          <p:nvPr>
            <p:ph type="title"/>
          </p:nvPr>
        </p:nvSpPr>
        <p:spPr>
          <a:xfrm>
            <a:off x="500063" y="428625"/>
            <a:ext cx="82296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IT 2006  Fraværskvoter  - ferie</a:t>
            </a:r>
          </a:p>
        </p:txBody>
      </p:sp>
      <p:sp>
        <p:nvSpPr>
          <p:cNvPr id="15363" name="Plassholder for innhold 2"/>
          <p:cNvSpPr>
            <a:spLocks noGrp="1"/>
          </p:cNvSpPr>
          <p:nvPr>
            <p:ph idx="1"/>
          </p:nvPr>
        </p:nvSpPr>
        <p:spPr>
          <a:xfrm>
            <a:off x="539750" y="1484313"/>
            <a:ext cx="8229600" cy="553878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nn-NO" sz="2400" dirty="0" smtClean="0"/>
              <a:t> 	</a:t>
            </a:r>
          </a:p>
          <a:p>
            <a:pPr eaLnBrk="1" hangingPunct="1"/>
            <a:r>
              <a:rPr lang="nn-NO" sz="2400" i="1" dirty="0" smtClean="0"/>
              <a:t>Kvotetype 30 Betalt </a:t>
            </a:r>
            <a:r>
              <a:rPr lang="nn-NO" sz="2400" i="1" dirty="0" err="1" smtClean="0"/>
              <a:t>feriedager</a:t>
            </a:r>
            <a:r>
              <a:rPr lang="nn-NO" sz="2400" i="1" dirty="0" smtClean="0"/>
              <a:t> </a:t>
            </a:r>
            <a:r>
              <a:rPr lang="nn-NO" sz="2400" dirty="0" smtClean="0"/>
              <a:t>og </a:t>
            </a:r>
            <a:r>
              <a:rPr lang="nn-NO" sz="2400" i="1" dirty="0" smtClean="0"/>
              <a:t>31 Betalt </a:t>
            </a:r>
            <a:r>
              <a:rPr lang="nn-NO" sz="2400" i="1" dirty="0" err="1" smtClean="0"/>
              <a:t>feriedager</a:t>
            </a:r>
            <a:r>
              <a:rPr lang="nn-NO" sz="2400" i="1" dirty="0" smtClean="0"/>
              <a:t> o/60år</a:t>
            </a:r>
            <a:r>
              <a:rPr lang="nn-NO" sz="2400" dirty="0" smtClean="0"/>
              <a:t>.  Her legger vi inn x </a:t>
            </a:r>
            <a:r>
              <a:rPr lang="nn-NO" sz="2400" dirty="0" err="1" smtClean="0"/>
              <a:t>antall</a:t>
            </a:r>
            <a:r>
              <a:rPr lang="nn-NO" sz="2400" dirty="0" smtClean="0"/>
              <a:t> </a:t>
            </a:r>
            <a:r>
              <a:rPr lang="nn-NO" sz="2400" dirty="0" err="1" smtClean="0"/>
              <a:t>feriedager</a:t>
            </a:r>
            <a:r>
              <a:rPr lang="nn-NO" sz="2400" dirty="0" smtClean="0"/>
              <a:t> som </a:t>
            </a:r>
            <a:r>
              <a:rPr lang="nn-NO" sz="2400" dirty="0" err="1" smtClean="0"/>
              <a:t>vedkommende</a:t>
            </a:r>
            <a:r>
              <a:rPr lang="nn-NO" sz="2400" dirty="0" smtClean="0"/>
              <a:t> skal avvikle i ferieåret og som skal </a:t>
            </a:r>
            <a:r>
              <a:rPr lang="nn-NO" sz="2400" dirty="0" err="1" smtClean="0"/>
              <a:t>trekkest</a:t>
            </a:r>
            <a:r>
              <a:rPr lang="nn-NO" sz="2400" dirty="0" smtClean="0"/>
              <a:t> på </a:t>
            </a:r>
            <a:r>
              <a:rPr lang="nn-NO" sz="2400" dirty="0" err="1" smtClean="0"/>
              <a:t>hovedløn</a:t>
            </a:r>
            <a:r>
              <a:rPr lang="nn-NO" sz="2400" dirty="0" smtClean="0"/>
              <a:t> i juni.</a:t>
            </a:r>
          </a:p>
          <a:p>
            <a:pPr eaLnBrk="1" hangingPunct="1"/>
            <a:r>
              <a:rPr lang="nn-NO" sz="2400" i="1" dirty="0" smtClean="0"/>
              <a:t>Kvotetype 40 Ubetalt </a:t>
            </a:r>
            <a:r>
              <a:rPr lang="nn-NO" sz="2400" i="1" dirty="0" err="1" smtClean="0"/>
              <a:t>feriedager</a:t>
            </a:r>
            <a:r>
              <a:rPr lang="nn-NO" sz="2400" dirty="0" smtClean="0"/>
              <a:t>. Denne blir </a:t>
            </a:r>
            <a:r>
              <a:rPr lang="nn-NO" sz="2400" dirty="0" err="1" smtClean="0"/>
              <a:t>nyttet</a:t>
            </a:r>
            <a:r>
              <a:rPr lang="nn-NO" sz="2400" dirty="0" smtClean="0"/>
              <a:t> ved trekk av ferie </a:t>
            </a:r>
            <a:r>
              <a:rPr lang="nn-NO" sz="2400" dirty="0" err="1" smtClean="0"/>
              <a:t>utenom</a:t>
            </a:r>
            <a:r>
              <a:rPr lang="nn-NO" sz="2400" dirty="0" smtClean="0"/>
              <a:t> </a:t>
            </a:r>
            <a:r>
              <a:rPr lang="nn-NO" sz="2400" dirty="0" err="1" smtClean="0"/>
              <a:t>hovedoppgjøret</a:t>
            </a:r>
            <a:r>
              <a:rPr lang="nn-NO" sz="2400" dirty="0" smtClean="0"/>
              <a:t> i juni og får de som har søkt om delvis redusert ferie (kvote på 30 + 40). </a:t>
            </a:r>
          </a:p>
          <a:p>
            <a:pPr eaLnBrk="1" hangingPunct="1"/>
            <a:r>
              <a:rPr lang="nn-NO" sz="2400" i="1" dirty="0" smtClean="0"/>
              <a:t>Kvotetype 33 Overførte </a:t>
            </a:r>
            <a:r>
              <a:rPr lang="nn-NO" sz="2400" i="1" dirty="0" err="1" smtClean="0"/>
              <a:t>feriedager</a:t>
            </a:r>
            <a:r>
              <a:rPr lang="nn-NO" sz="2400" i="1" dirty="0" smtClean="0"/>
              <a:t> </a:t>
            </a:r>
            <a:r>
              <a:rPr lang="nn-NO" sz="2400" i="1" dirty="0" err="1" smtClean="0"/>
              <a:t>fra</a:t>
            </a:r>
            <a:r>
              <a:rPr lang="nn-NO" sz="2400" i="1" dirty="0" smtClean="0"/>
              <a:t> fjoråret</a:t>
            </a:r>
          </a:p>
          <a:p>
            <a:pPr eaLnBrk="1" hangingPunct="1"/>
            <a:r>
              <a:rPr lang="nn-NO" sz="2400" i="1" dirty="0" smtClean="0"/>
              <a:t>Kvotetype 37 Overførte </a:t>
            </a:r>
            <a:r>
              <a:rPr lang="nn-NO" sz="2400" i="1" dirty="0" err="1" smtClean="0"/>
              <a:t>feriedager</a:t>
            </a:r>
            <a:r>
              <a:rPr lang="nn-NO" sz="2400" i="1" dirty="0" smtClean="0"/>
              <a:t> </a:t>
            </a:r>
            <a:r>
              <a:rPr lang="nn-NO" sz="2400" i="1" dirty="0" err="1" smtClean="0"/>
              <a:t>fra</a:t>
            </a:r>
            <a:r>
              <a:rPr lang="nn-NO" sz="2400" i="1" dirty="0" smtClean="0"/>
              <a:t> </a:t>
            </a:r>
            <a:r>
              <a:rPr lang="nn-NO" sz="2400" i="1" dirty="0" err="1" smtClean="0"/>
              <a:t>tidl</a:t>
            </a:r>
            <a:r>
              <a:rPr lang="nn-NO" sz="2400" i="1" dirty="0" smtClean="0"/>
              <a:t>. statlig </a:t>
            </a:r>
            <a:r>
              <a:rPr lang="nn-NO" sz="2400" i="1" dirty="0" err="1" smtClean="0"/>
              <a:t>arb.gj</a:t>
            </a:r>
            <a:r>
              <a:rPr lang="nn-NO" sz="2400" dirty="0" smtClean="0"/>
              <a:t>.</a:t>
            </a:r>
          </a:p>
          <a:p>
            <a:pPr eaLnBrk="1" hangingPunct="1"/>
            <a:r>
              <a:rPr lang="nn-NO" sz="2400" dirty="0" smtClean="0"/>
              <a:t>I rubrikken </a:t>
            </a:r>
            <a:r>
              <a:rPr lang="nn-NO" sz="2400" i="1" dirty="0" smtClean="0"/>
              <a:t>Trekk</a:t>
            </a:r>
            <a:r>
              <a:rPr lang="nn-NO" sz="2400" dirty="0" smtClean="0"/>
              <a:t> er </a:t>
            </a:r>
            <a:r>
              <a:rPr lang="nn-NO" sz="2400" dirty="0" err="1" smtClean="0"/>
              <a:t>feriedager</a:t>
            </a:r>
            <a:r>
              <a:rPr lang="nn-NO" sz="2400" dirty="0" smtClean="0"/>
              <a:t> godkjent gjennom portal (avvikla eller fram i tid), vises </a:t>
            </a:r>
            <a:r>
              <a:rPr lang="nn-NO" sz="2400" dirty="0" err="1" smtClean="0"/>
              <a:t>antall</a:t>
            </a:r>
            <a:r>
              <a:rPr lang="nn-NO" sz="2400" dirty="0" smtClean="0"/>
              <a:t> </a:t>
            </a:r>
            <a:r>
              <a:rPr lang="nn-NO" sz="2400" dirty="0" err="1" smtClean="0"/>
              <a:t>dager</a:t>
            </a:r>
            <a:r>
              <a:rPr lang="nn-NO" sz="2400" dirty="0" smtClean="0"/>
              <a:t> brukt av kvote.</a:t>
            </a:r>
          </a:p>
          <a:p>
            <a:pPr eaLnBrk="1" hangingPunct="1"/>
            <a:r>
              <a:rPr lang="nn-NO" sz="2400" dirty="0" smtClean="0"/>
              <a:t>Ei ferieuke er  x </a:t>
            </a:r>
            <a:r>
              <a:rPr lang="nn-NO" sz="2400" dirty="0" err="1" smtClean="0"/>
              <a:t>antall</a:t>
            </a:r>
            <a:r>
              <a:rPr lang="nn-NO" sz="2400" dirty="0" smtClean="0"/>
              <a:t> </a:t>
            </a:r>
            <a:r>
              <a:rPr lang="nn-NO" sz="2400" dirty="0" err="1" smtClean="0"/>
              <a:t>dager</a:t>
            </a:r>
            <a:r>
              <a:rPr lang="nn-NO" sz="2400" dirty="0" smtClean="0"/>
              <a:t> per uke </a:t>
            </a:r>
            <a:r>
              <a:rPr lang="nn-NO" sz="2400" dirty="0" err="1" smtClean="0"/>
              <a:t>iflg</a:t>
            </a:r>
            <a:r>
              <a:rPr lang="nn-NO" sz="2400" dirty="0" smtClean="0"/>
              <a:t>. tidsplan i IT 7</a:t>
            </a:r>
          </a:p>
          <a:p>
            <a:pPr eaLnBrk="1" hangingPunct="1"/>
            <a:endParaRPr lang="nn-NO" sz="2400" dirty="0" smtClean="0"/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000" dirty="0" smtClean="0"/>
              <a:t>IT 2006 Fraværskvoter   100% st.</a:t>
            </a:r>
            <a:r>
              <a:rPr lang="nb-NO" sz="3200" dirty="0" smtClean="0"/>
              <a:t> o/60 år</a:t>
            </a:r>
            <a:endParaRPr lang="nb-NO" sz="4000" dirty="0" smtClean="0"/>
          </a:p>
        </p:txBody>
      </p:sp>
      <p:pic>
        <p:nvPicPr>
          <p:cNvPr id="16387" name="Picture 2" descr="M:\Ferieoppgjer 2011\Skjermdump_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41375" y="2038350"/>
            <a:ext cx="7461250" cy="4183063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000" dirty="0" smtClean="0"/>
              <a:t>IT 2006 Fraværskvoter  </a:t>
            </a:r>
            <a:r>
              <a:rPr lang="nb-NO" sz="3200" dirty="0" smtClean="0"/>
              <a:t> Deltidstilsatt</a:t>
            </a:r>
            <a:endParaRPr lang="nb-NO" sz="4000" dirty="0" smtClean="0"/>
          </a:p>
        </p:txBody>
      </p:sp>
      <p:pic>
        <p:nvPicPr>
          <p:cNvPr id="17411" name="Picture 2" descr="M:\Ferieoppgjer 2011\Skjermdump_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1038" y="2468563"/>
            <a:ext cx="7781925" cy="332422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IT 2001 Fravær</a:t>
            </a:r>
          </a:p>
        </p:txBody>
      </p:sp>
      <p:sp>
        <p:nvSpPr>
          <p:cNvPr id="18435" name="Plassholder for innhold 2"/>
          <p:cNvSpPr>
            <a:spLocks noGrp="1"/>
          </p:cNvSpPr>
          <p:nvPr>
            <p:ph idx="1"/>
          </p:nvPr>
        </p:nvSpPr>
        <p:spPr>
          <a:xfrm>
            <a:off x="457200" y="1935163"/>
            <a:ext cx="8363272" cy="4734197"/>
          </a:xfrm>
        </p:spPr>
        <p:txBody>
          <a:bodyPr/>
          <a:lstStyle/>
          <a:p>
            <a:pPr eaLnBrk="1" hangingPunct="1"/>
            <a:r>
              <a:rPr lang="nb-NO" sz="2800" b="1" dirty="0" smtClean="0"/>
              <a:t>Ferie med lønn (</a:t>
            </a:r>
            <a:r>
              <a:rPr lang="nb-NO" sz="2800" b="1" dirty="0" err="1" smtClean="0"/>
              <a:t>deltype</a:t>
            </a:r>
            <a:r>
              <a:rPr lang="nb-NO" sz="2800" b="1" dirty="0" smtClean="0"/>
              <a:t> 210): </a:t>
            </a:r>
            <a:r>
              <a:rPr lang="nb-NO" sz="2800" dirty="0" smtClean="0"/>
              <a:t>Ferien som blir godkjent i portal, blir overført til IT2001 og går som kvotetrekk på kvotetype 30 (31, 33 el. 37) i IT2006.</a:t>
            </a:r>
          </a:p>
          <a:p>
            <a:pPr eaLnBrk="1" hangingPunct="1"/>
            <a:r>
              <a:rPr lang="nb-NO" sz="2800" dirty="0" smtClean="0"/>
              <a:t>Trekket går i denne rekkefølge: </a:t>
            </a:r>
          </a:p>
          <a:p>
            <a:pPr eaLnBrk="1" hangingPunct="1">
              <a:buFont typeface="Wingdings 2" pitchFamily="18" charset="2"/>
              <a:buNone/>
            </a:pPr>
            <a:r>
              <a:rPr lang="nb-NO" sz="2800" dirty="0" smtClean="0"/>
              <a:t>     </a:t>
            </a:r>
            <a:r>
              <a:rPr lang="nb-NO" sz="2400" dirty="0" smtClean="0"/>
              <a:t>- 33/37   Overført ferie</a:t>
            </a:r>
          </a:p>
          <a:p>
            <a:pPr eaLnBrk="1" hangingPunct="1">
              <a:buFont typeface="Wingdings 2" pitchFamily="18" charset="2"/>
              <a:buNone/>
            </a:pPr>
            <a:r>
              <a:rPr lang="nb-NO" sz="2400" dirty="0" smtClean="0"/>
              <a:t>      - 31         Ekstra uke o/60 år</a:t>
            </a:r>
          </a:p>
          <a:p>
            <a:pPr eaLnBrk="1" hangingPunct="1">
              <a:buFont typeface="Wingdings 2" pitchFamily="18" charset="2"/>
              <a:buNone/>
            </a:pPr>
            <a:r>
              <a:rPr lang="nb-NO" sz="2400" dirty="0" smtClean="0"/>
              <a:t>      - 30        Ordinær ferie)</a:t>
            </a:r>
          </a:p>
          <a:p>
            <a:pPr eaLnBrk="1" hangingPunct="1"/>
            <a:r>
              <a:rPr lang="nb-NO" sz="2800" b="1" dirty="0" smtClean="0"/>
              <a:t>Ferie uten lønn – (</a:t>
            </a:r>
            <a:r>
              <a:rPr lang="nb-NO" sz="2800" b="1" dirty="0" err="1" smtClean="0"/>
              <a:t>deltype</a:t>
            </a:r>
            <a:r>
              <a:rPr lang="nb-NO" sz="2800" b="1" dirty="0" smtClean="0"/>
              <a:t> 220) </a:t>
            </a:r>
            <a:r>
              <a:rPr lang="nb-NO" sz="2800" dirty="0" smtClean="0"/>
              <a:t>bruker vi ved trekk av ferie utenom feriepengeoppgjøret i juni.</a:t>
            </a:r>
          </a:p>
          <a:p>
            <a:pPr eaLnBrk="1" hangingPunct="1"/>
            <a:r>
              <a:rPr lang="nb-NO" sz="2800" dirty="0" smtClean="0"/>
              <a:t>Kvote 40 i IT 2006 Ferie uten lønn</a:t>
            </a:r>
          </a:p>
          <a:p>
            <a:pPr eaLnBrk="1" hangingPunct="1"/>
            <a:r>
              <a:rPr lang="nb-NO" sz="2800" dirty="0" smtClean="0"/>
              <a:t>  </a:t>
            </a:r>
            <a:endParaRPr lang="nn-NO" sz="2800" dirty="0" smtClean="0"/>
          </a:p>
          <a:p>
            <a:pPr eaLnBrk="1" hangingPunct="1">
              <a:buFont typeface="Wingdings 2" pitchFamily="18" charset="2"/>
              <a:buNone/>
            </a:pPr>
            <a:endParaRPr lang="nb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smtClean="0"/>
              <a:t>  IT 2001  Fravær</a:t>
            </a:r>
          </a:p>
        </p:txBody>
      </p:sp>
      <p:sp>
        <p:nvSpPr>
          <p:cNvPr id="19459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mtClean="0"/>
              <a:t>Når ferien er godkjent  i portal ser IT 2001 slik ut:</a:t>
            </a:r>
          </a:p>
          <a:p>
            <a:pPr>
              <a:buFont typeface="Wingdings 2" pitchFamily="18" charset="2"/>
              <a:buNone/>
            </a:pPr>
            <a:endParaRPr lang="nb-NO" smtClean="0"/>
          </a:p>
        </p:txBody>
      </p:sp>
      <p:pic>
        <p:nvPicPr>
          <p:cNvPr id="19460" name="Picture 3" descr="M:\Ferieoppgjer 2011\Skjermdump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924175"/>
            <a:ext cx="7453312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4000" smtClean="0"/>
              <a:t>IT 15 Variable tillegg  -  </a:t>
            </a:r>
            <a:r>
              <a:rPr lang="nb-NO" sz="3200" smtClean="0"/>
              <a:t>Overføring stat</a:t>
            </a:r>
            <a:endParaRPr lang="nb-NO" sz="4000" smtClean="0"/>
          </a:p>
        </p:txBody>
      </p:sp>
      <p:sp>
        <p:nvSpPr>
          <p:cNvPr id="2048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nb-NO" dirty="0" smtClean="0"/>
          </a:p>
          <a:p>
            <a:pPr eaLnBrk="1" hangingPunct="1">
              <a:lnSpc>
                <a:spcPct val="90000"/>
              </a:lnSpc>
            </a:pPr>
            <a:r>
              <a:rPr lang="nb-NO" dirty="0" smtClean="0"/>
              <a:t>Overført ferie </a:t>
            </a:r>
            <a:r>
              <a:rPr lang="nb-NO" dirty="0" err="1" smtClean="0"/>
              <a:t>frå</a:t>
            </a:r>
            <a:r>
              <a:rPr lang="nb-NO" dirty="0" smtClean="0"/>
              <a:t> tidligere statlig arbeidsgiver skal være registrert i IT 15 på: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nb-NO" dirty="0" smtClean="0"/>
              <a:t>    </a:t>
            </a:r>
            <a:r>
              <a:rPr lang="nb-NO" dirty="0" err="1" smtClean="0"/>
              <a:t>lart</a:t>
            </a:r>
            <a:r>
              <a:rPr lang="nb-NO" dirty="0" smtClean="0"/>
              <a:t>. 9501 (</a:t>
            </a:r>
            <a:r>
              <a:rPr lang="nb-NO" dirty="0" err="1" smtClean="0"/>
              <a:t>overf</a:t>
            </a:r>
            <a:r>
              <a:rPr lang="nb-NO" dirty="0" smtClean="0"/>
              <a:t>. </a:t>
            </a:r>
            <a:r>
              <a:rPr lang="nb-NO" dirty="0" err="1" smtClean="0"/>
              <a:t>Ferp.gr.lag</a:t>
            </a:r>
            <a:r>
              <a:rPr lang="nb-NO" dirty="0" smtClean="0"/>
              <a:t> fastland)  og/eller 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nb-NO" dirty="0" smtClean="0"/>
              <a:t>    </a:t>
            </a:r>
            <a:r>
              <a:rPr lang="nb-NO" dirty="0" err="1" smtClean="0"/>
              <a:t>lart</a:t>
            </a:r>
            <a:r>
              <a:rPr lang="nb-NO" dirty="0" smtClean="0"/>
              <a:t>. 9510 (</a:t>
            </a:r>
            <a:r>
              <a:rPr lang="nb-NO" dirty="0" err="1" smtClean="0"/>
              <a:t>overf.ber</a:t>
            </a:r>
            <a:r>
              <a:rPr lang="nb-NO" dirty="0" smtClean="0"/>
              <a:t>. </a:t>
            </a:r>
            <a:r>
              <a:rPr lang="nb-NO" dirty="0" err="1" smtClean="0"/>
              <a:t>feriep</a:t>
            </a:r>
            <a:r>
              <a:rPr lang="nb-NO" dirty="0" smtClean="0"/>
              <a:t> i fjor). 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nb-NO" dirty="0" smtClean="0"/>
              <a:t>    Datosetting 01.01 i ferieåret </a:t>
            </a:r>
            <a:r>
              <a:rPr lang="nb-NO" dirty="0" err="1" smtClean="0"/>
              <a:t>evnt</a:t>
            </a:r>
            <a:r>
              <a:rPr lang="nb-NO" dirty="0" smtClean="0"/>
              <a:t>. </a:t>
            </a:r>
            <a:r>
              <a:rPr lang="nb-NO" dirty="0" err="1" smtClean="0"/>
              <a:t>beg.dato</a:t>
            </a:r>
            <a:r>
              <a:rPr lang="nb-NO" dirty="0" smtClean="0"/>
              <a:t> i ferieåret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nb-NO" dirty="0" smtClean="0"/>
              <a:t>	</a:t>
            </a:r>
          </a:p>
          <a:p>
            <a:pPr eaLnBrk="1" hangingPunct="1">
              <a:lnSpc>
                <a:spcPct val="90000"/>
              </a:lnSpc>
            </a:pPr>
            <a:r>
              <a:rPr lang="nb-NO" dirty="0" smtClean="0"/>
              <a:t>Vi må i tillegg huske å legge inn </a:t>
            </a:r>
            <a:r>
              <a:rPr lang="nb-NO" dirty="0" err="1" smtClean="0"/>
              <a:t>evnt</a:t>
            </a:r>
            <a:r>
              <a:rPr lang="nb-NO" dirty="0" smtClean="0"/>
              <a:t>. overførte feriedager i type 37 i IT 2006</a:t>
            </a:r>
          </a:p>
          <a:p>
            <a:pPr eaLnBrk="1" hangingPunct="1"/>
            <a:endParaRPr lang="nb-NO" dirty="0" smtClean="0"/>
          </a:p>
          <a:p>
            <a:pPr eaLnBrk="1" hangingPunct="1">
              <a:lnSpc>
                <a:spcPct val="90000"/>
              </a:lnSpc>
            </a:pPr>
            <a:endParaRPr lang="nb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tel 1"/>
          <p:cNvSpPr>
            <a:spLocks noGrp="1"/>
          </p:cNvSpPr>
          <p:nvPr>
            <p:ph type="title"/>
          </p:nvPr>
        </p:nvSpPr>
        <p:spPr>
          <a:xfrm>
            <a:off x="428625" y="500063"/>
            <a:ext cx="8229600" cy="1143000"/>
          </a:xfrm>
        </p:spPr>
        <p:txBody>
          <a:bodyPr/>
          <a:lstStyle/>
          <a:p>
            <a:pPr eaLnBrk="1" hangingPunct="1"/>
            <a:r>
              <a:rPr lang="nb-NO" sz="4000" dirty="0" smtClean="0"/>
              <a:t>Hva må </a:t>
            </a:r>
            <a:r>
              <a:rPr lang="nb-NO" sz="4000" dirty="0" err="1" smtClean="0"/>
              <a:t>gjørest</a:t>
            </a:r>
            <a:r>
              <a:rPr lang="nb-NO" sz="4000" dirty="0" smtClean="0"/>
              <a:t> til </a:t>
            </a:r>
            <a:r>
              <a:rPr lang="nb-NO" sz="4000" dirty="0" err="1" smtClean="0"/>
              <a:t>junilønn</a:t>
            </a:r>
            <a:r>
              <a:rPr lang="nb-NO" sz="4000" dirty="0" smtClean="0"/>
              <a:t>?</a:t>
            </a:r>
          </a:p>
        </p:txBody>
      </p:sp>
      <p:sp>
        <p:nvSpPr>
          <p:cNvPr id="21507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z="2400" dirty="0" smtClean="0"/>
              <a:t>Sjekke at alle månedslønte ligger inne med full ferie i kvotetype 30 (31)</a:t>
            </a:r>
          </a:p>
          <a:p>
            <a:pPr eaLnBrk="1" hangingPunct="1"/>
            <a:r>
              <a:rPr lang="nb-NO" sz="2400" dirty="0" smtClean="0"/>
              <a:t>Redusere til x antall dager i medhold av innsendte skjema om redusert ferie</a:t>
            </a:r>
          </a:p>
          <a:p>
            <a:pPr eaLnBrk="1" hangingPunct="1"/>
            <a:r>
              <a:rPr lang="nb-NO" sz="2400" dirty="0" smtClean="0"/>
              <a:t>Sjekke sikringsbestemmelsen (SPH </a:t>
            </a:r>
            <a:r>
              <a:rPr lang="nb-NO" sz="2400" dirty="0" err="1" smtClean="0"/>
              <a:t>komm</a:t>
            </a:r>
            <a:r>
              <a:rPr lang="nb-NO" sz="2400" dirty="0" smtClean="0"/>
              <a:t>. til §11.1)</a:t>
            </a:r>
          </a:p>
          <a:p>
            <a:pPr eaLnBrk="1" hangingPunct="1"/>
            <a:r>
              <a:rPr lang="nb-NO" sz="2400" dirty="0" smtClean="0"/>
              <a:t>Tilsette i permisjon u/lønn som får fullt ferietrekk</a:t>
            </a:r>
          </a:p>
          <a:p>
            <a:pPr eaLnBrk="1" hangingPunct="1"/>
            <a:r>
              <a:rPr lang="nb-NO" sz="2400" dirty="0" smtClean="0"/>
              <a:t>Ikke aktive personer som har </a:t>
            </a:r>
            <a:r>
              <a:rPr lang="nb-NO" sz="2400" dirty="0" err="1" smtClean="0"/>
              <a:t>feriep</a:t>
            </a:r>
            <a:r>
              <a:rPr lang="nb-NO" sz="2400" dirty="0" smtClean="0"/>
              <a:t>. </a:t>
            </a:r>
            <a:r>
              <a:rPr lang="nb-NO" sz="2400" dirty="0" err="1" smtClean="0"/>
              <a:t>tilgode</a:t>
            </a:r>
            <a:endParaRPr lang="nb-NO" sz="2400" dirty="0" smtClean="0"/>
          </a:p>
          <a:p>
            <a:pPr eaLnBrk="1" hangingPunct="1"/>
            <a:r>
              <a:rPr lang="nb-NO" sz="2400" dirty="0" smtClean="0"/>
              <a:t>Sjekke de som </a:t>
            </a:r>
            <a:r>
              <a:rPr lang="nb-NO" sz="2400" dirty="0" err="1" smtClean="0"/>
              <a:t>beg</a:t>
            </a:r>
            <a:r>
              <a:rPr lang="nb-NO" sz="2400" dirty="0" smtClean="0"/>
              <a:t>. eller slutter i juni om de skal ha ferietrekk. De som slutter 1-29.06 får ikke automatisk ferietrekk. Full </a:t>
            </a:r>
            <a:r>
              <a:rPr lang="nb-NO" sz="2400" dirty="0" err="1" smtClean="0"/>
              <a:t>mnd.lønn</a:t>
            </a:r>
            <a:r>
              <a:rPr lang="nb-NO" sz="2400" dirty="0" smtClean="0"/>
              <a:t> gir trekk.</a:t>
            </a:r>
            <a:endParaRPr lang="nn-NO" sz="2400" dirty="0" smtClean="0"/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tel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r>
              <a:rPr lang="nb-NO" sz="4000" dirty="0" smtClean="0"/>
              <a:t>Redusert ferie  - oppgjør juni</a:t>
            </a:r>
          </a:p>
        </p:txBody>
      </p:sp>
      <p:sp>
        <p:nvSpPr>
          <p:cNvPr id="22531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Når vi får skjema om redusert ferie, går vi inn i IT 2006 og endrer antall dager i kvotetype 30 (</a:t>
            </a:r>
            <a:r>
              <a:rPr lang="nb-NO" sz="2400" dirty="0" err="1" smtClean="0"/>
              <a:t>evnt</a:t>
            </a:r>
            <a:r>
              <a:rPr lang="nb-NO" sz="2400" dirty="0" smtClean="0"/>
              <a:t>. 31) Betalt ferie. Resten av ferien legger vi over til kvotetype 40 Ubetalt ferie. Dersom vedkommende søker mer ferie seinere, har han/hun kvoter på Ubetalt ferie og får automatisk trekk i lønn. En feriedag = en arbeidsdag fri</a:t>
            </a:r>
          </a:p>
        </p:txBody>
      </p:sp>
      <p:pic>
        <p:nvPicPr>
          <p:cNvPr id="22532" name="Picture 2" descr="M:\Ferieoppgjer 2011\Skjermdump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4508500"/>
            <a:ext cx="6569075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tel 1"/>
          <p:cNvSpPr>
            <a:spLocks noGrp="1"/>
          </p:cNvSpPr>
          <p:nvPr>
            <p:ph type="title"/>
          </p:nvPr>
        </p:nvSpPr>
        <p:spPr>
          <a:xfrm>
            <a:off x="500063" y="571500"/>
            <a:ext cx="8229600" cy="1143000"/>
          </a:xfrm>
        </p:spPr>
        <p:txBody>
          <a:bodyPr/>
          <a:lstStyle/>
          <a:p>
            <a:pPr eaLnBrk="1" hangingPunct="1"/>
            <a:r>
              <a:rPr lang="nb-NO" sz="4000" dirty="0" smtClean="0"/>
              <a:t>Ekstra ferieuke – maks 6G</a:t>
            </a:r>
          </a:p>
        </p:txBody>
      </p:sp>
      <p:sp>
        <p:nvSpPr>
          <p:cNvPr id="23555" name="Plassholder for innhold 2"/>
          <p:cNvSpPr>
            <a:spLocks noGrp="1"/>
          </p:cNvSpPr>
          <p:nvPr>
            <p:ph idx="1"/>
          </p:nvPr>
        </p:nvSpPr>
        <p:spPr>
          <a:xfrm>
            <a:off x="357188" y="2071688"/>
            <a:ext cx="8229600" cy="4389437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b-NO" dirty="0" smtClean="0"/>
              <a:t>Feriepenger for 6.ferieuke har et tak på 2,3% av 6G. Det betyr i år maks feriepenger på kr 12.429 (12775,49).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b-NO" dirty="0" smtClean="0"/>
              <a:t>De som ikke får feriepenger nok til å dekke ei hel ferieuke, kan velge å ta bare det antall dager som blir dekt av feriepengene.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b-NO" dirty="0" smtClean="0"/>
              <a:t>Slik står det i </a:t>
            </a:r>
            <a:r>
              <a:rPr lang="nb-NO" dirty="0" err="1" smtClean="0"/>
              <a:t>SPH’s</a:t>
            </a:r>
            <a:r>
              <a:rPr lang="nb-NO" dirty="0" smtClean="0"/>
              <a:t> </a:t>
            </a:r>
            <a:r>
              <a:rPr lang="nb-NO" dirty="0" err="1" smtClean="0"/>
              <a:t>komm</a:t>
            </a:r>
            <a:r>
              <a:rPr lang="nb-NO" dirty="0" smtClean="0"/>
              <a:t>. til § 10.3: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nb-NO" dirty="0" smtClean="0"/>
              <a:t>   Arbeidstakeren har i utgangspunktet også plikt til å avvikle ekstraferie etter ferieloven § 5 nr. 2. Imidlertid må lovens § 5 nr. 5 andre punktum forstås slik at arbeidstakeren kan motsette seg avvikling av deler av ekstraferien, der feriepengene ikke vil dekke lønnsbortfallet under hele denne ferien. 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nb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tel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1079500"/>
          </a:xfrm>
        </p:spPr>
        <p:txBody>
          <a:bodyPr/>
          <a:lstStyle/>
          <a:p>
            <a:pPr eaLnBrk="1" hangingPunct="1"/>
            <a:r>
              <a:rPr lang="nb-NO" sz="4000" dirty="0" smtClean="0"/>
              <a:t>Rapporten over redusert opptjening</a:t>
            </a:r>
          </a:p>
        </p:txBody>
      </p:sp>
      <p:sp>
        <p:nvSpPr>
          <p:cNvPr id="24579" name="Plassholder for innhold 2"/>
          <p:cNvSpPr>
            <a:spLocks noGrp="1"/>
          </p:cNvSpPr>
          <p:nvPr>
            <p:ph idx="1"/>
          </p:nvPr>
        </p:nvSpPr>
        <p:spPr>
          <a:xfrm>
            <a:off x="467544" y="2132856"/>
            <a:ext cx="8208912" cy="4725144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nb-NO" sz="2400" b="1" dirty="0" smtClean="0"/>
              <a:t>Hvorfor er ikke NN på lista over redusert opptjening?</a:t>
            </a:r>
          </a:p>
          <a:p>
            <a:pPr eaLnBrk="1" hangingPunct="1"/>
            <a:r>
              <a:rPr lang="nb-NO" sz="2400" dirty="0" smtClean="0"/>
              <a:t>Full opptjening fordi:</a:t>
            </a:r>
          </a:p>
          <a:p>
            <a:pPr eaLnBrk="1" hangingPunct="1">
              <a:buFont typeface="Wingdings 2" pitchFamily="18" charset="2"/>
              <a:buNone/>
            </a:pPr>
            <a:r>
              <a:rPr lang="nb-NO" sz="2400" dirty="0" smtClean="0"/>
              <a:t>  - 12% feriepenger er mer enn lønn for 5 uker </a:t>
            </a:r>
          </a:p>
          <a:p>
            <a:pPr eaLnBrk="1" hangingPunct="1">
              <a:buFont typeface="Wingdings 2" pitchFamily="18" charset="2"/>
              <a:buNone/>
            </a:pPr>
            <a:r>
              <a:rPr lang="nb-NO" sz="2400" dirty="0" smtClean="0"/>
              <a:t>  - Gått på timelønn tidligere/mye overtid/ekstra arbeid</a:t>
            </a:r>
          </a:p>
          <a:p>
            <a:pPr eaLnBrk="1" hangingPunct="1">
              <a:buFont typeface="Wingdings 2" pitchFamily="18" charset="2"/>
              <a:buNone/>
            </a:pPr>
            <a:r>
              <a:rPr lang="nb-NO" sz="2400" dirty="0" smtClean="0"/>
              <a:t>  - </a:t>
            </a:r>
            <a:r>
              <a:rPr lang="nb-NO" sz="2400" dirty="0" err="1" smtClean="0"/>
              <a:t>Overf</a:t>
            </a:r>
            <a:r>
              <a:rPr lang="nb-NO" sz="2400" dirty="0" smtClean="0"/>
              <a:t>.  feriepenger fra tidligere statlig arbeidsgiver</a:t>
            </a:r>
          </a:p>
          <a:p>
            <a:pPr eaLnBrk="1" hangingPunct="1"/>
            <a:r>
              <a:rPr lang="nb-NO" sz="2400" dirty="0" smtClean="0"/>
              <a:t>Engasjementet går ut eller sluttdato før 01.juni</a:t>
            </a:r>
          </a:p>
          <a:p>
            <a:pPr eaLnBrk="1" hangingPunct="1"/>
            <a:r>
              <a:rPr lang="nb-NO" sz="2400" dirty="0" smtClean="0"/>
              <a:t>Vedkommende var ikke aktiv i SAP da lista vart laget</a:t>
            </a:r>
          </a:p>
          <a:p>
            <a:pPr eaLnBrk="1" hangingPunct="1">
              <a:buFont typeface="Wingdings 2" pitchFamily="18" charset="2"/>
              <a:buNone/>
            </a:pPr>
            <a:r>
              <a:rPr lang="nb-NO" sz="2400" b="1" dirty="0" smtClean="0"/>
              <a:t>Hvorfor er NN (har fullt opptjeningsår) på denne lista?</a:t>
            </a:r>
          </a:p>
          <a:p>
            <a:pPr eaLnBrk="1" hangingPunct="1"/>
            <a:r>
              <a:rPr lang="nb-NO" sz="2400" dirty="0" smtClean="0"/>
              <a:t> Stort lønnsopprykk og kommer under sikringsbestemmelsen</a:t>
            </a:r>
          </a:p>
          <a:p>
            <a:pPr eaLnBrk="1" hangingPunct="1"/>
            <a:r>
              <a:rPr lang="nb-NO" sz="2400" dirty="0" smtClean="0"/>
              <a:t>Delvis permisjon og for stort ferietrekk (her ordner SL)</a:t>
            </a:r>
          </a:p>
          <a:p>
            <a:pPr eaLnBrk="1" hangingPunct="1">
              <a:buFont typeface="Wingdings 2" pitchFamily="18" charset="2"/>
              <a:buNone/>
            </a:pPr>
            <a:endParaRPr lang="nb-NO" sz="2400" b="1" dirty="0" smtClean="0"/>
          </a:p>
          <a:p>
            <a:pPr eaLnBrk="1" hangingPunct="1">
              <a:buFont typeface="Wingdings 2" pitchFamily="18" charset="2"/>
              <a:buNone/>
            </a:pPr>
            <a:r>
              <a:rPr lang="nb-NO" dirty="0" smtClean="0"/>
              <a:t>   </a:t>
            </a:r>
          </a:p>
          <a:p>
            <a:pPr eaLnBrk="1" hangingPunct="1">
              <a:buFont typeface="Wingdings 2" pitchFamily="18" charset="2"/>
              <a:buNone/>
            </a:pPr>
            <a:endParaRPr lang="nb-NO" dirty="0" smtClean="0"/>
          </a:p>
          <a:p>
            <a:pPr eaLnBrk="1" hangingPunct="1">
              <a:buFont typeface="Wingdings 2" pitchFamily="18" charset="2"/>
              <a:buNone/>
            </a:pPr>
            <a:endParaRPr lang="nb-NO" dirty="0" smtClean="0"/>
          </a:p>
          <a:p>
            <a:pPr eaLnBrk="1" hangingPunct="1">
              <a:buFont typeface="Wingdings 2" pitchFamily="18" charset="2"/>
              <a:buNone/>
            </a:pPr>
            <a:endParaRPr lang="nb-NO" dirty="0" smtClean="0"/>
          </a:p>
          <a:p>
            <a:pPr eaLnBrk="1" hangingPunct="1">
              <a:buFont typeface="Wingdings 2" pitchFamily="18" charset="2"/>
              <a:buNone/>
            </a:pPr>
            <a:endParaRPr lang="nb-NO" dirty="0" smtClean="0"/>
          </a:p>
          <a:p>
            <a:pPr eaLnBrk="1" hangingPunct="1">
              <a:buFont typeface="Wingdings 2" pitchFamily="18" charset="2"/>
              <a:buNone/>
            </a:pPr>
            <a:endParaRPr lang="nb-NO" dirty="0" smtClean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tel 1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pPr eaLnBrk="1" hangingPunct="1"/>
            <a:r>
              <a:rPr lang="nb-NO" smtClean="0"/>
              <a:t>Sikringsbestemmelsen</a:t>
            </a:r>
          </a:p>
        </p:txBody>
      </p:sp>
      <p:sp>
        <p:nvSpPr>
          <p:cNvPr id="24579" name="Plassholder for innhold 2"/>
          <p:cNvSpPr>
            <a:spLocks noGrp="1"/>
          </p:cNvSpPr>
          <p:nvPr>
            <p:ph idx="1"/>
          </p:nvPr>
        </p:nvSpPr>
        <p:spPr>
          <a:xfrm>
            <a:off x="428625" y="1916113"/>
            <a:ext cx="8229600" cy="4105275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b-NO" dirty="0" smtClean="0"/>
              <a:t>SPH’ </a:t>
            </a:r>
            <a:r>
              <a:rPr lang="nb-NO" dirty="0" err="1" smtClean="0"/>
              <a:t>komm</a:t>
            </a:r>
            <a:r>
              <a:rPr lang="nb-NO" dirty="0" smtClean="0"/>
              <a:t>. til § 11.1: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nb-NO" dirty="0" smtClean="0"/>
              <a:t>   Hvis vanlig lønn under 5,0 ukers ferie regnet etter de lønnstabellene som gjelder i juni utgjør mer enn de prosentberegnede feriepengene, skal man ha utbetalt vanlig lønn i juni og under avviklingen av feriefritiden. Dette forutsetter imidlertid full opptjening (arbeid i hele opptjeningsåret og samme stillingsprosent).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nb-NO" dirty="0" smtClean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nb-NO" dirty="0" smtClean="0"/>
              <a:t>	Beløpet (for å få feriepenger=trekk 5 uker) kommer fram på lønnsslippen på </a:t>
            </a:r>
            <a:r>
              <a:rPr lang="nb-NO" dirty="0" err="1" smtClean="0"/>
              <a:t>lart</a:t>
            </a:r>
            <a:r>
              <a:rPr lang="nb-NO" dirty="0" smtClean="0"/>
              <a:t>  OFP1 og tekst </a:t>
            </a:r>
            <a:r>
              <a:rPr lang="nb-NO" dirty="0" err="1" smtClean="0"/>
              <a:t>Diff</a:t>
            </a:r>
            <a:r>
              <a:rPr lang="nb-NO" dirty="0" smtClean="0"/>
              <a:t>. </a:t>
            </a:r>
            <a:r>
              <a:rPr lang="nb-NO" dirty="0" err="1" smtClean="0"/>
              <a:t>Lønn/feriel</a:t>
            </a:r>
            <a:r>
              <a:rPr lang="nb-NO" dirty="0" smtClean="0"/>
              <a:t>. 111.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nb-NO" dirty="0" smtClean="0"/>
              <a:t>	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nb-NO" dirty="0" smtClean="0"/>
              <a:t>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Permisjon uten lønn i juni</a:t>
            </a:r>
          </a:p>
        </p:txBody>
      </p:sp>
      <p:sp>
        <p:nvSpPr>
          <p:cNvPr id="26627" name="Plassholder for innhold 2"/>
          <p:cNvSpPr>
            <a:spLocks noGrp="1"/>
          </p:cNvSpPr>
          <p:nvPr>
            <p:ph idx="1"/>
          </p:nvPr>
        </p:nvSpPr>
        <p:spPr>
          <a:xfrm>
            <a:off x="457200" y="1935163"/>
            <a:ext cx="8147248" cy="473419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nn-NO" sz="2400" dirty="0" smtClean="0"/>
          </a:p>
          <a:p>
            <a:pPr eaLnBrk="1" hangingPunct="1">
              <a:lnSpc>
                <a:spcPct val="90000"/>
              </a:lnSpc>
            </a:pPr>
            <a:r>
              <a:rPr lang="nn-NO" sz="2400" dirty="0" err="1" smtClean="0"/>
              <a:t>Tilsatte</a:t>
            </a:r>
            <a:r>
              <a:rPr lang="nn-NO" sz="2400" dirty="0" smtClean="0"/>
              <a:t> med full permisjon </a:t>
            </a:r>
            <a:r>
              <a:rPr lang="nn-NO" sz="2400" dirty="0" err="1" smtClean="0"/>
              <a:t>uten</a:t>
            </a:r>
            <a:r>
              <a:rPr lang="nn-NO" sz="2400" dirty="0" smtClean="0"/>
              <a:t> lønn i juni  og som varer etter 01.09, skal </a:t>
            </a:r>
            <a:r>
              <a:rPr lang="nn-NO" sz="2400" dirty="0" err="1" smtClean="0"/>
              <a:t>ikke</a:t>
            </a:r>
            <a:r>
              <a:rPr lang="nn-NO" sz="2400" dirty="0" smtClean="0"/>
              <a:t> ha kvoter i IT 2006 med deltype 30 og 31 (betalt ferie), men med deltype.40 og 41 (ubetalt ferie)</a:t>
            </a:r>
          </a:p>
          <a:p>
            <a:pPr eaLnBrk="1" hangingPunct="1">
              <a:lnSpc>
                <a:spcPct val="90000"/>
              </a:lnSpc>
            </a:pPr>
            <a:r>
              <a:rPr lang="nn-NO" sz="2400" dirty="0" smtClean="0"/>
              <a:t>SL for lønn får egne lister, og vurderer dette i forhold til permisjonens lengde. </a:t>
            </a:r>
          </a:p>
          <a:p>
            <a:pPr eaLnBrk="1" hangingPunct="1">
              <a:lnSpc>
                <a:spcPct val="90000"/>
              </a:lnSpc>
            </a:pPr>
            <a:r>
              <a:rPr lang="nn-NO" sz="2400" dirty="0" smtClean="0"/>
              <a:t>Dersom de har avviklet noe av årets ferie før permisjonen </a:t>
            </a:r>
            <a:r>
              <a:rPr lang="nn-NO" sz="2400" dirty="0" err="1" smtClean="0"/>
              <a:t>startet</a:t>
            </a:r>
            <a:r>
              <a:rPr lang="nn-NO" sz="2400" dirty="0" smtClean="0"/>
              <a:t>, må deltype 30 være lik </a:t>
            </a:r>
            <a:r>
              <a:rPr lang="nn-NO" sz="2400" dirty="0" err="1" smtClean="0"/>
              <a:t>antall</a:t>
            </a:r>
            <a:r>
              <a:rPr lang="nn-NO" sz="2400" dirty="0" smtClean="0"/>
              <a:t> </a:t>
            </a:r>
            <a:r>
              <a:rPr lang="nn-NO" sz="2400" dirty="0" err="1" smtClean="0"/>
              <a:t>dager</a:t>
            </a:r>
            <a:r>
              <a:rPr lang="nn-NO" sz="2400" dirty="0" smtClean="0"/>
              <a:t> </a:t>
            </a:r>
            <a:r>
              <a:rPr lang="nn-NO" sz="2400" dirty="0" err="1" smtClean="0"/>
              <a:t>benyttet</a:t>
            </a:r>
            <a:r>
              <a:rPr lang="nn-NO" sz="2400" dirty="0" smtClean="0"/>
              <a:t>, og det </a:t>
            </a:r>
            <a:r>
              <a:rPr lang="nn-NO" sz="2400" dirty="0" err="1" smtClean="0"/>
              <a:t>trekkes</a:t>
            </a:r>
            <a:r>
              <a:rPr lang="nn-NO" sz="2400" dirty="0" smtClean="0"/>
              <a:t> for de </a:t>
            </a:r>
            <a:r>
              <a:rPr lang="nn-NO" sz="2400" dirty="0" err="1" smtClean="0"/>
              <a:t>dagene</a:t>
            </a:r>
            <a:r>
              <a:rPr lang="nn-NO" sz="2400" dirty="0" smtClean="0"/>
              <a:t> på juni lønn.  </a:t>
            </a:r>
          </a:p>
          <a:p>
            <a:pPr eaLnBrk="1" hangingPunct="1">
              <a:lnSpc>
                <a:spcPct val="90000"/>
              </a:lnSpc>
            </a:pPr>
            <a:r>
              <a:rPr lang="nn-NO" sz="2400" dirty="0" err="1" smtClean="0"/>
              <a:t>Arbeidstakere</a:t>
            </a:r>
            <a:r>
              <a:rPr lang="nn-NO" sz="2400" dirty="0" smtClean="0"/>
              <a:t> med delvis permisjon </a:t>
            </a:r>
            <a:r>
              <a:rPr lang="nn-NO" sz="2400" dirty="0" err="1" smtClean="0"/>
              <a:t>uten</a:t>
            </a:r>
            <a:r>
              <a:rPr lang="nn-NO" sz="2400" dirty="0" smtClean="0"/>
              <a:t> lønn i juni, får beregnet trekk i forhold til delvis permisjon.</a:t>
            </a:r>
          </a:p>
          <a:p>
            <a:pPr eaLnBrk="1" hangingPunct="1">
              <a:lnSpc>
                <a:spcPct val="90000"/>
              </a:lnSpc>
            </a:pPr>
            <a:r>
              <a:rPr lang="nn-NO" sz="2400" dirty="0" smtClean="0"/>
              <a:t>Foreldreperm. m/80% dekningsgrad blir trekt ferie etter 100% lønn og får 100% lønn når de </a:t>
            </a:r>
            <a:r>
              <a:rPr lang="nn-NO" sz="2400" dirty="0" err="1" smtClean="0"/>
              <a:t>avvikler</a:t>
            </a:r>
            <a:r>
              <a:rPr lang="nn-NO" sz="2400" dirty="0" smtClean="0"/>
              <a:t> ferie.</a:t>
            </a:r>
          </a:p>
          <a:p>
            <a:pPr eaLnBrk="1" hangingPunct="1">
              <a:lnSpc>
                <a:spcPct val="90000"/>
              </a:lnSpc>
            </a:pPr>
            <a:endParaRPr lang="nn-NO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n-NO" sz="4400" smtClean="0"/>
              <a:t>Sluttoppgjer v/ delvis slutt</a:t>
            </a:r>
          </a:p>
        </p:txBody>
      </p:sp>
      <p:sp>
        <p:nvSpPr>
          <p:cNvPr id="27651" name="Plassholder for innhold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191000"/>
          </a:xfrm>
        </p:spPr>
        <p:txBody>
          <a:bodyPr/>
          <a:lstStyle/>
          <a:p>
            <a:pPr eaLnBrk="1" hangingPunct="1"/>
            <a:r>
              <a:rPr lang="nn-NO" dirty="0" smtClean="0"/>
              <a:t>UiO tar bare delvis sluttoppgjør for de som går over til delvis AFP, delvis alderspensjon, eller delvis uføre </a:t>
            </a:r>
            <a:r>
              <a:rPr lang="nn-NO" dirty="0" err="1" smtClean="0"/>
              <a:t>hvor</a:t>
            </a:r>
            <a:r>
              <a:rPr lang="nn-NO" dirty="0" smtClean="0"/>
              <a:t> de </a:t>
            </a:r>
            <a:r>
              <a:rPr lang="nn-NO" dirty="0" err="1" smtClean="0"/>
              <a:t>sier</a:t>
            </a:r>
            <a:r>
              <a:rPr lang="nn-NO" dirty="0" smtClean="0"/>
              <a:t> opp en del av </a:t>
            </a:r>
            <a:r>
              <a:rPr lang="nn-NO" dirty="0" err="1" smtClean="0"/>
              <a:t>stillingen</a:t>
            </a:r>
            <a:r>
              <a:rPr lang="nn-NO" dirty="0" smtClean="0"/>
              <a:t> sin. </a:t>
            </a:r>
          </a:p>
          <a:p>
            <a:pPr eaLnBrk="1" hangingPunct="1"/>
            <a:r>
              <a:rPr lang="nn-NO" dirty="0" smtClean="0"/>
              <a:t>Feriekvotene må </a:t>
            </a:r>
            <a:r>
              <a:rPr lang="nn-NO" dirty="0" err="1" smtClean="0"/>
              <a:t>endres</a:t>
            </a:r>
            <a:r>
              <a:rPr lang="nn-NO" dirty="0" smtClean="0"/>
              <a:t> i </a:t>
            </a:r>
            <a:r>
              <a:rPr lang="nn-NO" dirty="0" err="1" smtClean="0"/>
              <a:t>mht</a:t>
            </a:r>
            <a:r>
              <a:rPr lang="nn-NO" dirty="0" smtClean="0"/>
              <a:t> ny arbeidsplan i IT7</a:t>
            </a:r>
          </a:p>
          <a:p>
            <a:pPr eaLnBrk="1" hangingPunct="1"/>
            <a:r>
              <a:rPr lang="nn-NO" dirty="0" smtClean="0"/>
              <a:t>For utbetaling av </a:t>
            </a:r>
            <a:r>
              <a:rPr lang="nn-NO" dirty="0" err="1" smtClean="0"/>
              <a:t>feriepenger</a:t>
            </a:r>
            <a:r>
              <a:rPr lang="nn-NO" dirty="0" smtClean="0"/>
              <a:t> ved delvis slutt, brukar vi OSLP i IT 15 (Variable tillegg+ prosent slutt).</a:t>
            </a:r>
          </a:p>
          <a:p>
            <a:pPr eaLnBrk="1" hangingPunct="1"/>
            <a:endParaRPr lang="nn-NO" dirty="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nn-NO" sz="2400" dirty="0" smtClean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tel 1"/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1143000"/>
          </a:xfrm>
        </p:spPr>
        <p:txBody>
          <a:bodyPr/>
          <a:lstStyle/>
          <a:p>
            <a:pPr eaLnBrk="1" hangingPunct="1"/>
            <a:r>
              <a:rPr lang="nb-NO" sz="4000" smtClean="0"/>
              <a:t>Viktig å vite når ein reknar feriepengar</a:t>
            </a:r>
          </a:p>
        </p:txBody>
      </p:sp>
      <p:sp>
        <p:nvSpPr>
          <p:cNvPr id="27651" name="Plassholder for innhold 2"/>
          <p:cNvSpPr>
            <a:spLocks noGrp="1"/>
          </p:cNvSpPr>
          <p:nvPr>
            <p:ph idx="1"/>
          </p:nvPr>
        </p:nvSpPr>
        <p:spPr>
          <a:xfrm>
            <a:off x="500063" y="1643063"/>
            <a:ext cx="8229600" cy="4389437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nn-NO" sz="2000" b="1" dirty="0" smtClean="0"/>
              <a:t>* </a:t>
            </a:r>
            <a:r>
              <a:rPr lang="nn-NO" sz="1200" b="1" dirty="0" smtClean="0"/>
              <a:t>Over 60 år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n-NO" sz="2000" b="1" dirty="0" err="1" smtClean="0"/>
              <a:t>Feriepenge-prosent</a:t>
            </a:r>
            <a:r>
              <a:rPr lang="nn-NO" sz="2000" b="1" dirty="0" smtClean="0"/>
              <a:t> :    12 %  (*14,3%)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n-NO" sz="2000" b="1" dirty="0" smtClean="0"/>
              <a:t>Feriepengegrunnlaget er arbeidsvederlag utbetalt i </a:t>
            </a:r>
            <a:r>
              <a:rPr lang="nn-NO" sz="2000" b="1" dirty="0" err="1" smtClean="0"/>
              <a:t>opptjeningsåret</a:t>
            </a:r>
            <a:r>
              <a:rPr lang="nn-NO" sz="2000" b="1" dirty="0" smtClean="0"/>
              <a:t> (FL § 10).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n-NO" sz="2000" b="1" dirty="0" err="1" smtClean="0"/>
              <a:t>Feriepenger</a:t>
            </a:r>
            <a:r>
              <a:rPr lang="nn-NO" sz="2000" b="1" dirty="0" smtClean="0"/>
              <a:t> utbetalt i oppteningsåret går </a:t>
            </a:r>
            <a:r>
              <a:rPr lang="nn-NO" sz="2000" b="1" dirty="0" err="1" smtClean="0"/>
              <a:t>ikke</a:t>
            </a:r>
            <a:r>
              <a:rPr lang="nn-NO" sz="2000" b="1" dirty="0" smtClean="0"/>
              <a:t> inn i feriepengegrunnlaget.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n-NO" sz="2000" b="1" dirty="0" smtClean="0"/>
              <a:t>Trekk i lønn for 1 dag (daglønn):               </a:t>
            </a:r>
            <a:r>
              <a:rPr lang="nn-NO" sz="2000" b="1" u="sng" dirty="0" smtClean="0"/>
              <a:t> Årslønn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nn-NO" sz="2000" b="1" dirty="0" smtClean="0"/>
              <a:t>                                                                </a:t>
            </a:r>
            <a:r>
              <a:rPr lang="nn-NO" sz="2000" b="1" dirty="0" err="1" smtClean="0"/>
              <a:t>arb.dgr</a:t>
            </a:r>
            <a:r>
              <a:rPr lang="nn-NO" sz="2000" b="1" dirty="0" smtClean="0"/>
              <a:t>. </a:t>
            </a:r>
            <a:r>
              <a:rPr lang="nn-NO" sz="2000" b="1" dirty="0" err="1" smtClean="0"/>
              <a:t>pr</a:t>
            </a:r>
            <a:r>
              <a:rPr lang="nn-NO" sz="2000" b="1" dirty="0" smtClean="0"/>
              <a:t> uke x 52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nn-NO" sz="20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n-NO" sz="2000" b="1" dirty="0" smtClean="0"/>
              <a:t>Trekk for full ferie 5 (*6) </a:t>
            </a:r>
            <a:r>
              <a:rPr lang="nn-NO" sz="2000" b="1" dirty="0" err="1" smtClean="0"/>
              <a:t>uker</a:t>
            </a:r>
            <a:r>
              <a:rPr lang="nn-NO" sz="2000" b="1" dirty="0" smtClean="0"/>
              <a:t>:  Daglønn x arb.dgr.pr uke x 5 (*6)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nn-NO" sz="20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n-NO" sz="2000" b="1" dirty="0" err="1" smtClean="0"/>
              <a:t>Feriedager</a:t>
            </a:r>
            <a:r>
              <a:rPr lang="nn-NO" sz="2000" b="1" dirty="0" smtClean="0"/>
              <a:t> med lønn: Opptente </a:t>
            </a:r>
            <a:r>
              <a:rPr lang="nn-NO" sz="2000" b="1" dirty="0" err="1" smtClean="0"/>
              <a:t>feriepenger</a:t>
            </a:r>
            <a:r>
              <a:rPr lang="nn-NO" sz="2000" b="1" dirty="0" smtClean="0"/>
              <a:t> dividert med daglønn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nb-NO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tel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1215008"/>
          </a:xfrm>
        </p:spPr>
        <p:txBody>
          <a:bodyPr/>
          <a:lstStyle/>
          <a:p>
            <a:r>
              <a:rPr lang="nb-NO" dirty="0" smtClean="0"/>
              <a:t>Frister og ansvar</a:t>
            </a:r>
            <a:endParaRPr lang="nb-NO" sz="4000" dirty="0" smtClean="0"/>
          </a:p>
        </p:txBody>
      </p:sp>
      <p:sp>
        <p:nvSpPr>
          <p:cNvPr id="29699" name="Plassholder for innhold 2"/>
          <p:cNvSpPr>
            <a:spLocks noGrp="1"/>
          </p:cNvSpPr>
          <p:nvPr>
            <p:ph idx="1"/>
          </p:nvPr>
        </p:nvSpPr>
        <p:spPr>
          <a:xfrm>
            <a:off x="467544" y="1628800"/>
            <a:ext cx="8064896" cy="6696744"/>
          </a:xfrm>
        </p:spPr>
        <p:txBody>
          <a:bodyPr/>
          <a:lstStyle/>
          <a:p>
            <a:r>
              <a:rPr lang="nb-NO" sz="2000" dirty="0" smtClean="0"/>
              <a:t>Det sendes mail til arbeidstaker innen 15.04 med egen liste til personalkonsulentene.</a:t>
            </a:r>
          </a:p>
          <a:p>
            <a:r>
              <a:rPr lang="nb-NO" sz="2000" dirty="0" smtClean="0"/>
              <a:t>Søknadsfrist for levering til leder/kontorsjef bør være innen fredag 06.05.(Fakultet bestemmer egen frist.)</a:t>
            </a:r>
          </a:p>
          <a:p>
            <a:r>
              <a:rPr lang="nb-NO" sz="2000" dirty="0" smtClean="0"/>
              <a:t>Frist for innleggelse av skjema i </a:t>
            </a:r>
            <a:r>
              <a:rPr lang="nb-NO" sz="2000" dirty="0" err="1" smtClean="0"/>
              <a:t>ePhorte</a:t>
            </a:r>
            <a:r>
              <a:rPr lang="nb-NO" sz="2000" dirty="0" smtClean="0"/>
              <a:t> er </a:t>
            </a:r>
            <a:r>
              <a:rPr lang="nb-NO" sz="2000" u="sng" dirty="0" smtClean="0"/>
              <a:t>fredag 13.05.    </a:t>
            </a:r>
          </a:p>
          <a:p>
            <a:r>
              <a:rPr lang="nb-NO" sz="2000" dirty="0" smtClean="0"/>
              <a:t>Skjema som mottas etter frist, kan vi ikke love blir behandlet, men vi forsøker å få mest mulig med.  </a:t>
            </a:r>
          </a:p>
          <a:p>
            <a:r>
              <a:rPr lang="nb-NO" sz="2000" dirty="0" smtClean="0"/>
              <a:t>Korrigering av skjema kan ikke leveres seinere for å reduserte antall dager etter det første skjema er levert.</a:t>
            </a:r>
          </a:p>
          <a:p>
            <a:r>
              <a:rPr lang="nb-NO" sz="2000" dirty="0" smtClean="0"/>
              <a:t>Personalkonsulentene følger opp at de mottar svar fra de som er på listene. Alle som er registret inn i SAP  pr 28.03,  vil få mail hvis feriepenger ikke dekker 5 uker ferie.</a:t>
            </a:r>
          </a:p>
          <a:p>
            <a:r>
              <a:rPr lang="nb-NO" sz="2000" dirty="0" smtClean="0"/>
              <a:t>Feriegrunnlag som er mottatt fra annen statlig etat, etter 28.03, vil få mail, men sjekk feriegrunnlag på lønnslipp hvis de mener det er feil.</a:t>
            </a:r>
          </a:p>
          <a:p>
            <a:endParaRPr lang="nb-NO" dirty="0" smtClean="0"/>
          </a:p>
          <a:p>
            <a:endParaRPr lang="nb-NO" dirty="0" smtClean="0"/>
          </a:p>
          <a:p>
            <a:pPr>
              <a:buFont typeface="Wingdings 2" pitchFamily="18" charset="2"/>
              <a:buNone/>
            </a:pPr>
            <a:endParaRPr lang="nb-NO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b-NO" sz="3200" dirty="0" smtClean="0">
                <a:latin typeface="Algerian" pitchFamily="82" charset="0"/>
              </a:rPr>
              <a:t>Lykke til med </a:t>
            </a:r>
            <a:r>
              <a:rPr lang="nb-NO" sz="3200" smtClean="0">
                <a:latin typeface="Algerian" pitchFamily="82" charset="0"/>
              </a:rPr>
              <a:t>ferieoppgjøret 2017! </a:t>
            </a:r>
            <a:endParaRPr lang="nb-NO" sz="3200" dirty="0" smtClean="0">
              <a:latin typeface="Algerian" pitchFamily="82" charset="0"/>
            </a:endParaRPr>
          </a:p>
        </p:txBody>
      </p:sp>
      <p:pic>
        <p:nvPicPr>
          <p:cNvPr id="30723" name="Plassholder for innhold 3" descr="Sulistoppen_fra_Koppertopp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8888" y="2349500"/>
            <a:ext cx="6254750" cy="39211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yt">
  <a:themeElements>
    <a:clrScheme name="Fly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y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y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y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y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2472</TotalTime>
  <Words>1560</Words>
  <Application>Microsoft Office PowerPoint</Application>
  <PresentationFormat>Skjermfremvisning (4:3)</PresentationFormat>
  <Paragraphs>150</Paragraphs>
  <Slides>26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27" baseType="lpstr">
      <vt:lpstr>Flyt</vt:lpstr>
      <vt:lpstr>Feriepengeoppgjøret 2017</vt:lpstr>
      <vt:lpstr>Regelverket om ferie</vt:lpstr>
      <vt:lpstr>Hjemmel for feriefritid og feriepenger</vt:lpstr>
      <vt:lpstr>Ferie -  en rett</vt:lpstr>
      <vt:lpstr>Ferie -  ei plikt</vt:lpstr>
      <vt:lpstr>Feriepengeoppgjer i juni</vt:lpstr>
      <vt:lpstr>Sentrale infotyper ved ferieoppgjør</vt:lpstr>
      <vt:lpstr>IT 08 Grunnlønn + IT 509 og IT14</vt:lpstr>
      <vt:lpstr>IT 07  Planlagt arbeidstid   -   portal</vt:lpstr>
      <vt:lpstr>IT 07 Planlagt arbeidstid</vt:lpstr>
      <vt:lpstr>IT 2006  Fraværskvoter  - ferie</vt:lpstr>
      <vt:lpstr>IT 2006 Fraværskvoter   100% st. o/60 år</vt:lpstr>
      <vt:lpstr>IT 2006 Fraværskvoter   Deltidstilsatt</vt:lpstr>
      <vt:lpstr>IT 2001 Fravær</vt:lpstr>
      <vt:lpstr>  IT 2001  Fravær</vt:lpstr>
      <vt:lpstr>IT 15 Variable tillegg  -  Overføring stat</vt:lpstr>
      <vt:lpstr>Hva må gjørest til junilønn?</vt:lpstr>
      <vt:lpstr>Redusert ferie  - oppgjør juni</vt:lpstr>
      <vt:lpstr>Ekstra ferieuke – maks 6G</vt:lpstr>
      <vt:lpstr>Rapporten over redusert opptjening</vt:lpstr>
      <vt:lpstr>Sikringsbestemmelsen</vt:lpstr>
      <vt:lpstr>Permisjon uten lønn i juni</vt:lpstr>
      <vt:lpstr>Sluttoppgjer v/ delvis slutt</vt:lpstr>
      <vt:lpstr>Viktig å vite når ein reknar feriepengar</vt:lpstr>
      <vt:lpstr>Frister og ansvar</vt:lpstr>
      <vt:lpstr>Lykke til med ferieoppgjøret 2017! 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</dc:title>
  <dc:creator>harsheim</dc:creator>
  <cp:lastModifiedBy>Linda Valdø-Schwarz</cp:lastModifiedBy>
  <cp:revision>260</cp:revision>
  <cp:lastPrinted>2017-03-07T15:22:07Z</cp:lastPrinted>
  <dcterms:created xsi:type="dcterms:W3CDTF">2009-04-22T19:47:50Z</dcterms:created>
  <dcterms:modified xsi:type="dcterms:W3CDTF">2017-04-24T07:07:28Z</dcterms:modified>
</cp:coreProperties>
</file>