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99" r:id="rId3"/>
    <p:sldId id="326" r:id="rId4"/>
    <p:sldId id="314" r:id="rId5"/>
    <p:sldId id="318" r:id="rId6"/>
    <p:sldId id="323" r:id="rId7"/>
    <p:sldId id="320" r:id="rId8"/>
    <p:sldId id="324" r:id="rId9"/>
    <p:sldId id="321" r:id="rId10"/>
    <p:sldId id="325" r:id="rId11"/>
    <p:sldId id="322" r:id="rId12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7" autoAdjust="0"/>
    <p:restoredTop sz="86421" autoAdjust="0"/>
  </p:normalViewPr>
  <p:slideViewPr>
    <p:cSldViewPr>
      <p:cViewPr varScale="1">
        <p:scale>
          <a:sx n="100" d="100"/>
          <a:sy n="100" d="100"/>
        </p:scale>
        <p:origin x="828" y="9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nb-NO"/>
              <a:t>IT-kostnader</a:t>
            </a:r>
            <a:r>
              <a:rPr lang="nb-NO" baseline="0"/>
              <a:t> fordelt på avdeling</a:t>
            </a:r>
            <a:endParaRPr lang="nb-NO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548884514435697"/>
          <c:y val="0.21786089238845149"/>
          <c:w val="0.85840004374453194"/>
          <c:h val="0.64325021872265964"/>
        </c:manualLayout>
      </c:layout>
      <c:bar3DChart>
        <c:barDir val="bar"/>
        <c:grouping val="percentStacked"/>
        <c:varyColors val="0"/>
        <c:ser>
          <c:idx val="0"/>
          <c:order val="0"/>
          <c:tx>
            <c:strRef>
              <c:f>Sheet1!$Q$14</c:f>
              <c:strCache>
                <c:ptCount val="1"/>
                <c:pt idx="0">
                  <c:v>IT sentralt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Sheet1!$R$13:$X$13</c:f>
              <c:strCache>
                <c:ptCount val="6"/>
                <c:pt idx="0">
                  <c:v>UiO</c:v>
                </c:pt>
                <c:pt idx="1">
                  <c:v>NTNU</c:v>
                </c:pt>
                <c:pt idx="2">
                  <c:v>UiB</c:v>
                </c:pt>
                <c:pt idx="3">
                  <c:v>UiS</c:v>
                </c:pt>
                <c:pt idx="4">
                  <c:v>UiT</c:v>
                </c:pt>
                <c:pt idx="5">
                  <c:v>HiOA</c:v>
                </c:pt>
              </c:strCache>
            </c:strRef>
          </c:cat>
          <c:val>
            <c:numRef>
              <c:f>Sheet1!$R$14:$X$14</c:f>
              <c:numCache>
                <c:formatCode>0%</c:formatCode>
                <c:ptCount val="7"/>
                <c:pt idx="0">
                  <c:v>0.39448624243675817</c:v>
                </c:pt>
                <c:pt idx="1">
                  <c:v>0.38370857033085892</c:v>
                </c:pt>
                <c:pt idx="2">
                  <c:v>0.57220532781472333</c:v>
                </c:pt>
                <c:pt idx="3">
                  <c:v>0.61281834283884551</c:v>
                </c:pt>
                <c:pt idx="4">
                  <c:v>0.60690182646555013</c:v>
                </c:pt>
                <c:pt idx="5">
                  <c:v>0.80771945723535188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AC0-4499-90C3-0CFC26953D6A}"/>
            </c:ext>
          </c:extLst>
        </c:ser>
        <c:ser>
          <c:idx val="1"/>
          <c:order val="1"/>
          <c:tx>
            <c:strRef>
              <c:f>Sheet1!$Q$15</c:f>
              <c:strCache>
                <c:ptCount val="1"/>
                <c:pt idx="0">
                  <c:v>Sentraladministrasjon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Sheet1!$R$13:$X$13</c:f>
              <c:strCache>
                <c:ptCount val="6"/>
                <c:pt idx="0">
                  <c:v>UiO</c:v>
                </c:pt>
                <c:pt idx="1">
                  <c:v>NTNU</c:v>
                </c:pt>
                <c:pt idx="2">
                  <c:v>UiB</c:v>
                </c:pt>
                <c:pt idx="3">
                  <c:v>UiS</c:v>
                </c:pt>
                <c:pt idx="4">
                  <c:v>UiT</c:v>
                </c:pt>
                <c:pt idx="5">
                  <c:v>HiOA</c:v>
                </c:pt>
              </c:strCache>
            </c:strRef>
          </c:cat>
          <c:val>
            <c:numRef>
              <c:f>Sheet1!$R$15:$X$15</c:f>
              <c:numCache>
                <c:formatCode>0%</c:formatCode>
                <c:ptCount val="7"/>
                <c:pt idx="0">
                  <c:v>0.20217613362277476</c:v>
                </c:pt>
                <c:pt idx="1">
                  <c:v>0.21768324774004463</c:v>
                </c:pt>
                <c:pt idx="2">
                  <c:v>0.19547527017236907</c:v>
                </c:pt>
                <c:pt idx="3">
                  <c:v>0.19981945373067442</c:v>
                </c:pt>
                <c:pt idx="4">
                  <c:v>0.2010347636934586</c:v>
                </c:pt>
                <c:pt idx="5">
                  <c:v>7.6363431496353884E-2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AC0-4499-90C3-0CFC26953D6A}"/>
            </c:ext>
          </c:extLst>
        </c:ser>
        <c:ser>
          <c:idx val="2"/>
          <c:order val="2"/>
          <c:tx>
            <c:strRef>
              <c:f>Sheet1!$Q$16</c:f>
              <c:strCache>
                <c:ptCount val="1"/>
                <c:pt idx="0">
                  <c:v>Fakulteter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Sheet1!$R$13:$X$13</c:f>
              <c:strCache>
                <c:ptCount val="6"/>
                <c:pt idx="0">
                  <c:v>UiO</c:v>
                </c:pt>
                <c:pt idx="1">
                  <c:v>NTNU</c:v>
                </c:pt>
                <c:pt idx="2">
                  <c:v>UiB</c:v>
                </c:pt>
                <c:pt idx="3">
                  <c:v>UiS</c:v>
                </c:pt>
                <c:pt idx="4">
                  <c:v>UiT</c:v>
                </c:pt>
                <c:pt idx="5">
                  <c:v>HiOA</c:v>
                </c:pt>
              </c:strCache>
            </c:strRef>
          </c:cat>
          <c:val>
            <c:numRef>
              <c:f>Sheet1!$R$16:$X$16</c:f>
              <c:numCache>
                <c:formatCode>0%</c:formatCode>
                <c:ptCount val="7"/>
                <c:pt idx="0">
                  <c:v>0.40333762394046718</c:v>
                </c:pt>
                <c:pt idx="1">
                  <c:v>0.39860818192909653</c:v>
                </c:pt>
                <c:pt idx="2">
                  <c:v>0.23028677081184468</c:v>
                </c:pt>
                <c:pt idx="3">
                  <c:v>0.18736220343048005</c:v>
                </c:pt>
                <c:pt idx="4">
                  <c:v>0.19206340984099121</c:v>
                </c:pt>
                <c:pt idx="5">
                  <c:v>0.12259706222357897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AC0-4499-90C3-0CFC26953D6A}"/>
            </c:ext>
          </c:extLst>
        </c:ser>
        <c:ser>
          <c:idx val="3"/>
          <c:order val="3"/>
          <c:tx>
            <c:strRef>
              <c:f>Sheet1!$Q$17</c:f>
              <c:strCache>
                <c:ptCount val="1"/>
                <c:pt idx="0">
                  <c:v>Uspesifisert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Sheet1!$R$13:$X$13</c:f>
              <c:strCache>
                <c:ptCount val="6"/>
                <c:pt idx="0">
                  <c:v>UiO</c:v>
                </c:pt>
                <c:pt idx="1">
                  <c:v>NTNU</c:v>
                </c:pt>
                <c:pt idx="2">
                  <c:v>UiB</c:v>
                </c:pt>
                <c:pt idx="3">
                  <c:v>UiS</c:v>
                </c:pt>
                <c:pt idx="4">
                  <c:v>UiT</c:v>
                </c:pt>
                <c:pt idx="5">
                  <c:v>HiOA</c:v>
                </c:pt>
              </c:strCache>
            </c:strRef>
          </c:cat>
          <c:val>
            <c:numRef>
              <c:f>Sheet1!$R$17:$X$17</c:f>
              <c:numCache>
                <c:formatCode>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2.0326312010628209E-3</c:v>
                </c:pt>
                <c:pt idx="3">
                  <c:v>0</c:v>
                </c:pt>
                <c:pt idx="4">
                  <c:v>0</c:v>
                </c:pt>
                <c:pt idx="5">
                  <c:v>-6.6799509552847424E-3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AC0-4499-90C3-0CFC26953D6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513328256"/>
        <c:axId val="513327864"/>
        <c:axId val="0"/>
      </c:bar3DChart>
      <c:catAx>
        <c:axId val="51332825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13327864"/>
        <c:crosses val="autoZero"/>
        <c:auto val="1"/>
        <c:lblAlgn val="ctr"/>
        <c:lblOffset val="100"/>
        <c:noMultiLvlLbl val="0"/>
      </c:catAx>
      <c:valAx>
        <c:axId val="51332786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51332825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4.4444444444444446E-2"/>
          <c:y val="0.87025481189851273"/>
          <c:w val="0.87813057742782141"/>
          <c:h val="8.3717191601049873E-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A90F70F-F073-5E45-93D9-D311F88BF605}" type="datetime1">
              <a:rPr lang="nb-NO"/>
              <a:pPr>
                <a:defRPr/>
              </a:pPr>
              <a:t>16.04.2018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C069810-1276-FE4C-9C13-496BA63787E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52508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CB4F33-0A36-4A46-968A-02FC27E432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7068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5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FA038E-C9EB-0345-89B9-944ACAB8E93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636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Hele</a:t>
            </a:r>
            <a:r>
              <a:rPr lang="nb-NO" baseline="0" dirty="0" smtClean="0"/>
              <a:t> prosessen,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279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Diskutere, noen dilemmaer, gå</a:t>
            </a:r>
            <a:r>
              <a:rPr lang="nb-NO" baseline="0" dirty="0" smtClean="0"/>
              <a:t> først løs på delprosjekter, så konsekvenser for organisering lokal – sentral,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22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2E124-581F-5C46-A44F-4620125B4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A39E4-BABD-9A42-969D-B4518A7A3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A7560-D567-954F-82D9-BB1E4970C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EC2BD-4BA6-B24A-A2C4-893A6966CF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975BE-194E-0D4B-8A8D-7A3924C9C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95648-21E9-4045-A53E-31B6D20C9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72F49-CC1A-6D40-AD19-21EFC6D2BB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3D237-50B1-A542-816F-BE831EA1D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2DFC7-E4AE-DA4A-A28F-D90A23F0E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F2305-88D2-2F4A-9F64-C9284E824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45701889-BFCA-DD44-9982-59E386C3FC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16.</a:t>
            </a:r>
            <a:r>
              <a:rPr lang="nb-NO" baseline="0" dirty="0" smtClean="0"/>
              <a:t> a</a:t>
            </a:r>
            <a:r>
              <a:rPr lang="nb-NO" dirty="0" smtClean="0"/>
              <a:t>pril</a:t>
            </a:r>
            <a:r>
              <a:rPr lang="nb-NO" baseline="0" dirty="0" smtClean="0"/>
              <a:t> </a:t>
            </a:r>
            <a:r>
              <a:rPr lang="nb-NO" dirty="0" smtClean="0"/>
              <a:t>2018</a:t>
            </a: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nb-NO" dirty="0"/>
          </a:p>
          <a:p>
            <a:pPr eaLnBrk="1" hangingPunct="1"/>
            <a:r>
              <a:rPr lang="nb-NO" b="1" dirty="0" smtClean="0"/>
              <a:t>IT drift</a:t>
            </a:r>
          </a:p>
          <a:p>
            <a:pPr eaLnBrk="1" hangingPunct="1"/>
            <a:r>
              <a:rPr lang="nb-NO" b="1" dirty="0" smtClean="0"/>
              <a:t>Programstyringsgruppe </a:t>
            </a:r>
            <a:endParaRPr lang="nb-NO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94021308-9012-4800-99BF-C62A5E866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28" y="476672"/>
            <a:ext cx="7696200" cy="1143000"/>
          </a:xfrm>
        </p:spPr>
        <p:txBody>
          <a:bodyPr/>
          <a:lstStyle/>
          <a:p>
            <a:r>
              <a:rPr lang="nb-NO" dirty="0" smtClean="0"/>
              <a:t>Bakgrunn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C0AB0B3B-4201-4751-8144-F79D0BB04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101" y="1412776"/>
            <a:ext cx="7696200" cy="4114800"/>
          </a:xfrm>
        </p:spPr>
        <p:txBody>
          <a:bodyPr/>
          <a:lstStyle/>
          <a:p>
            <a:pPr lvl="0"/>
            <a:r>
              <a:rPr lang="nb-NO" sz="2400" baseline="0" dirty="0" smtClean="0"/>
              <a:t>Organisering IT infrastruktur og fellestjenester</a:t>
            </a:r>
          </a:p>
          <a:p>
            <a:pPr lvl="1"/>
            <a:r>
              <a:rPr lang="nb-NO" sz="2000" baseline="0" dirty="0" smtClean="0"/>
              <a:t>IT-ledernettverket, prioriteringsorgan</a:t>
            </a:r>
          </a:p>
          <a:p>
            <a:pPr lvl="1"/>
            <a:r>
              <a:rPr lang="nb-NO" sz="2000" baseline="0" dirty="0" smtClean="0"/>
              <a:t>Lokal og sentral IT</a:t>
            </a:r>
          </a:p>
          <a:p>
            <a:pPr lvl="1"/>
            <a:r>
              <a:rPr lang="nb-NO" sz="2000" baseline="0" dirty="0" smtClean="0"/>
              <a:t>IT-leder fakultetene (Ikke MN og MED)</a:t>
            </a:r>
          </a:p>
          <a:p>
            <a:pPr lvl="0"/>
            <a:r>
              <a:rPr lang="nb-NO" sz="2400" baseline="0" dirty="0" smtClean="0"/>
              <a:t>Seminarer direktørnettverket</a:t>
            </a:r>
          </a:p>
          <a:p>
            <a:pPr lvl="1"/>
            <a:r>
              <a:rPr lang="nb-NO" sz="2000" baseline="0" dirty="0" smtClean="0"/>
              <a:t>IT drift mulighet for effektivisering og </a:t>
            </a:r>
            <a:r>
              <a:rPr lang="nb-NO" sz="2000" baseline="0" smtClean="0"/>
              <a:t>bedre </a:t>
            </a:r>
            <a:r>
              <a:rPr lang="nb-NO" sz="2000" baseline="0" smtClean="0"/>
              <a:t>kvalitet</a:t>
            </a:r>
            <a:endParaRPr lang="nb-NO" sz="2000" baseline="0" dirty="0" smtClean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12F483F5-D332-4863-9785-F5C6E1B48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xmlns="" id="{109D5E76-4F92-463C-A91A-B059BE409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52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Styrevedtak IT drift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b="0" i="0" u="none" strike="noStrik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 er bred enighet om at det er nødvendig å gjennomgå IT-driften ved UiO med tanke på forbedring og effektivisering. Overordnet mål er å standardisere og effektivisere IT-driften. Eksempler på foreslåtte områder er innkjøp av utstyr, organisering av brukerstøtte for studenter og ansatte, klientdrift og nettverksdrift. </a:t>
            </a:r>
          </a:p>
          <a:p>
            <a:r>
              <a:rPr lang="nb-NO" sz="1800" b="0" i="0" u="none" strike="noStrik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Arbeidet må ses i sammenheng med Masterplan for IT (se D-sak 3). I organiseringen av IT-driftsprosjektet og prioritering av delprosjekter må koblingen mellom prosjektet og masterplanarbeidet ivaretas. </a:t>
            </a:r>
          </a:p>
          <a:p>
            <a:r>
              <a:rPr lang="nb-NO" sz="1800" b="0" i="0" u="none" strike="noStrik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Utviklingen av nye tjenester må ta hensyn til brukernes opplevelse av tjenestene (studenter, vitenskapelig ansatte og teknisk/administrativt ansatte). Dette innebærer at enhetene involveres i å definere, prioritere og sette mål for delprosjektene, og at brukerne involveres både i utforming og gjennomføring. </a:t>
            </a:r>
            <a:endParaRPr lang="nb-NO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962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696200" cy="502568"/>
          </a:xfrm>
        </p:spPr>
        <p:txBody>
          <a:bodyPr/>
          <a:lstStyle/>
          <a:p>
            <a:r>
              <a:rPr lang="nb-NO" dirty="0"/>
              <a:t>IT-kostnader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899592" y="1279964"/>
          <a:ext cx="6552728" cy="1659061"/>
        </p:xfrm>
        <a:graphic>
          <a:graphicData uri="http://schemas.openxmlformats.org/drawingml/2006/table">
            <a:tbl>
              <a:tblPr/>
              <a:tblGrid>
                <a:gridCol w="2187619">
                  <a:extLst>
                    <a:ext uri="{9D8B030D-6E8A-4147-A177-3AD203B41FA5}">
                      <a16:colId xmlns="" xmlns:a16="http://schemas.microsoft.com/office/drawing/2014/main" val="2877437958"/>
                    </a:ext>
                  </a:extLst>
                </a:gridCol>
                <a:gridCol w="840612">
                  <a:extLst>
                    <a:ext uri="{9D8B030D-6E8A-4147-A177-3AD203B41FA5}">
                      <a16:colId xmlns="" xmlns:a16="http://schemas.microsoft.com/office/drawing/2014/main" val="642094287"/>
                    </a:ext>
                  </a:extLst>
                </a:gridCol>
                <a:gridCol w="678567">
                  <a:extLst>
                    <a:ext uri="{9D8B030D-6E8A-4147-A177-3AD203B41FA5}">
                      <a16:colId xmlns="" xmlns:a16="http://schemas.microsoft.com/office/drawing/2014/main" val="3649181060"/>
                    </a:ext>
                  </a:extLst>
                </a:gridCol>
                <a:gridCol w="678567">
                  <a:extLst>
                    <a:ext uri="{9D8B030D-6E8A-4147-A177-3AD203B41FA5}">
                      <a16:colId xmlns="" xmlns:a16="http://schemas.microsoft.com/office/drawing/2014/main" val="2034612738"/>
                    </a:ext>
                  </a:extLst>
                </a:gridCol>
                <a:gridCol w="648184">
                  <a:extLst>
                    <a:ext uri="{9D8B030D-6E8A-4147-A177-3AD203B41FA5}">
                      <a16:colId xmlns="" xmlns:a16="http://schemas.microsoft.com/office/drawing/2014/main" val="2785759361"/>
                    </a:ext>
                  </a:extLst>
                </a:gridCol>
                <a:gridCol w="678567">
                  <a:extLst>
                    <a:ext uri="{9D8B030D-6E8A-4147-A177-3AD203B41FA5}">
                      <a16:colId xmlns="" xmlns:a16="http://schemas.microsoft.com/office/drawing/2014/main" val="1577070389"/>
                    </a:ext>
                  </a:extLst>
                </a:gridCol>
                <a:gridCol w="840612">
                  <a:extLst>
                    <a:ext uri="{9D8B030D-6E8A-4147-A177-3AD203B41FA5}">
                      <a16:colId xmlns="" xmlns:a16="http://schemas.microsoft.com/office/drawing/2014/main" val="1070085707"/>
                    </a:ext>
                  </a:extLst>
                </a:gridCol>
              </a:tblGrid>
              <a:tr h="182686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IT-kostnader (tall i tusen)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NTNU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1" i="0" u="none" strike="noStrike">
                          <a:solidFill>
                            <a:srgbClr val="4F6228"/>
                          </a:solidFill>
                          <a:effectLst/>
                          <a:latin typeface="Arial" panose="020B0604020202020204" pitchFamily="34" charset="0"/>
                        </a:rPr>
                        <a:t>UiB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1" i="0" u="none" strike="noStrike">
                          <a:solidFill>
                            <a:srgbClr val="C0504D"/>
                          </a:solidFill>
                          <a:effectLst/>
                          <a:latin typeface="Arial" panose="020B0604020202020204" pitchFamily="34" charset="0"/>
                        </a:rPr>
                        <a:t>UiS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HiOA</a:t>
                      </a:r>
                      <a:endParaRPr lang="nb-NO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745903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IT sentralt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169 843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216 241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4F6228"/>
                          </a:solidFill>
                          <a:effectLst/>
                          <a:latin typeface="Arial" panose="020B0604020202020204" pitchFamily="34" charset="0"/>
                        </a:rPr>
                        <a:t>150 319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C0504D"/>
                          </a:solidFill>
                          <a:effectLst/>
                          <a:latin typeface="Arial" panose="020B0604020202020204" pitchFamily="34" charset="0"/>
                        </a:rPr>
                        <a:t>69 156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142 193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75 304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407460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Sentraladministrasjon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87 045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122 677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4F6228"/>
                          </a:solidFill>
                          <a:effectLst/>
                          <a:latin typeface="Arial" panose="020B0604020202020204" pitchFamily="34" charset="0"/>
                        </a:rPr>
                        <a:t>51 352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C0504D"/>
                          </a:solidFill>
                          <a:effectLst/>
                          <a:latin typeface="Arial" panose="020B0604020202020204" pitchFamily="34" charset="0"/>
                        </a:rPr>
                        <a:t>22 550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47 101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7 119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531341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Fakulteter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173 654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224 638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4F6228"/>
                          </a:solidFill>
                          <a:effectLst/>
                          <a:latin typeface="Arial" panose="020B0604020202020204" pitchFamily="34" charset="0"/>
                        </a:rPr>
                        <a:t>60 497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C0504D"/>
                          </a:solidFill>
                          <a:effectLst/>
                          <a:latin typeface="Arial" panose="020B0604020202020204" pitchFamily="34" charset="0"/>
                        </a:rPr>
                        <a:t>21 144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44 999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11 430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816808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Uspesifisert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4F6228"/>
                          </a:solidFill>
                          <a:effectLst/>
                          <a:latin typeface="Arial" panose="020B0604020202020204" pitchFamily="34" charset="0"/>
                        </a:rPr>
                        <a:t>534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C0504D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963886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Totale IT-kostnader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430 542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563 555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1" i="0" u="none" strike="noStrike">
                          <a:solidFill>
                            <a:srgbClr val="4F6228"/>
                          </a:solidFill>
                          <a:effectLst/>
                          <a:latin typeface="Arial" panose="020B0604020202020204" pitchFamily="34" charset="0"/>
                        </a:rPr>
                        <a:t>262 701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1" i="0" u="none" strike="noStrike">
                          <a:solidFill>
                            <a:srgbClr val="C0504D"/>
                          </a:solidFill>
                          <a:effectLst/>
                          <a:latin typeface="Arial" panose="020B0604020202020204" pitchFamily="34" charset="0"/>
                        </a:rPr>
                        <a:t>112 850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1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234 293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93 230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27976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Andel IT av totalbudsjett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5,4 %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6,7 %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4F6228"/>
                          </a:solidFill>
                          <a:effectLst/>
                          <a:latin typeface="Arial" panose="020B0604020202020204" pitchFamily="34" charset="0"/>
                        </a:rPr>
                        <a:t>6,1 %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C0504D"/>
                          </a:solidFill>
                          <a:effectLst/>
                          <a:latin typeface="Arial" panose="020B0604020202020204" pitchFamily="34" charset="0"/>
                        </a:rPr>
                        <a:t>7,0 %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6,4 %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3,7 %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65368128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Inntekter fra IT-tjenester til andre org.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62 829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13 532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4F6228"/>
                          </a:solidFill>
                          <a:effectLst/>
                          <a:latin typeface="Arial" panose="020B0604020202020204" pitchFamily="34" charset="0"/>
                        </a:rPr>
                        <a:t>19 885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C0504D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</a:rPr>
                        <a:t>14 797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84276497"/>
                  </a:ext>
                </a:extLst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755576" y="3140968"/>
          <a:ext cx="6696744" cy="3562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78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IT-ansatte per fakultet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95536" y="2060848"/>
          <a:ext cx="8136901" cy="3096338"/>
        </p:xfrm>
        <a:graphic>
          <a:graphicData uri="http://schemas.openxmlformats.org/drawingml/2006/table">
            <a:tbl>
              <a:tblPr/>
              <a:tblGrid>
                <a:gridCol w="1593301">
                  <a:extLst>
                    <a:ext uri="{9D8B030D-6E8A-4147-A177-3AD203B41FA5}">
                      <a16:colId xmlns="" xmlns:a16="http://schemas.microsoft.com/office/drawing/2014/main" val="803760114"/>
                    </a:ext>
                  </a:extLst>
                </a:gridCol>
                <a:gridCol w="545300">
                  <a:extLst>
                    <a:ext uri="{9D8B030D-6E8A-4147-A177-3AD203B41FA5}">
                      <a16:colId xmlns="" xmlns:a16="http://schemas.microsoft.com/office/drawing/2014/main" val="2105220693"/>
                    </a:ext>
                  </a:extLst>
                </a:gridCol>
                <a:gridCol w="545300">
                  <a:extLst>
                    <a:ext uri="{9D8B030D-6E8A-4147-A177-3AD203B41FA5}">
                      <a16:colId xmlns="" xmlns:a16="http://schemas.microsoft.com/office/drawing/2014/main" val="2207582491"/>
                    </a:ext>
                  </a:extLst>
                </a:gridCol>
                <a:gridCol w="545300">
                  <a:extLst>
                    <a:ext uri="{9D8B030D-6E8A-4147-A177-3AD203B41FA5}">
                      <a16:colId xmlns="" xmlns:a16="http://schemas.microsoft.com/office/drawing/2014/main" val="1397858540"/>
                    </a:ext>
                  </a:extLst>
                </a:gridCol>
                <a:gridCol w="545300">
                  <a:extLst>
                    <a:ext uri="{9D8B030D-6E8A-4147-A177-3AD203B41FA5}">
                      <a16:colId xmlns="" xmlns:a16="http://schemas.microsoft.com/office/drawing/2014/main" val="1517339218"/>
                    </a:ext>
                  </a:extLst>
                </a:gridCol>
                <a:gridCol w="545300">
                  <a:extLst>
                    <a:ext uri="{9D8B030D-6E8A-4147-A177-3AD203B41FA5}">
                      <a16:colId xmlns="" xmlns:a16="http://schemas.microsoft.com/office/drawing/2014/main" val="733151800"/>
                    </a:ext>
                  </a:extLst>
                </a:gridCol>
                <a:gridCol w="545300">
                  <a:extLst>
                    <a:ext uri="{9D8B030D-6E8A-4147-A177-3AD203B41FA5}">
                      <a16:colId xmlns="" xmlns:a16="http://schemas.microsoft.com/office/drawing/2014/main" val="179984401"/>
                    </a:ext>
                  </a:extLst>
                </a:gridCol>
                <a:gridCol w="545300">
                  <a:extLst>
                    <a:ext uri="{9D8B030D-6E8A-4147-A177-3AD203B41FA5}">
                      <a16:colId xmlns="" xmlns:a16="http://schemas.microsoft.com/office/drawing/2014/main" val="1873197595"/>
                    </a:ext>
                  </a:extLst>
                </a:gridCol>
                <a:gridCol w="545300">
                  <a:extLst>
                    <a:ext uri="{9D8B030D-6E8A-4147-A177-3AD203B41FA5}">
                      <a16:colId xmlns="" xmlns:a16="http://schemas.microsoft.com/office/drawing/2014/main" val="313392213"/>
                    </a:ext>
                  </a:extLst>
                </a:gridCol>
                <a:gridCol w="545300">
                  <a:extLst>
                    <a:ext uri="{9D8B030D-6E8A-4147-A177-3AD203B41FA5}">
                      <a16:colId xmlns="" xmlns:a16="http://schemas.microsoft.com/office/drawing/2014/main" val="3427647231"/>
                    </a:ext>
                  </a:extLst>
                </a:gridCol>
                <a:gridCol w="545300">
                  <a:extLst>
                    <a:ext uri="{9D8B030D-6E8A-4147-A177-3AD203B41FA5}">
                      <a16:colId xmlns="" xmlns:a16="http://schemas.microsoft.com/office/drawing/2014/main" val="529182770"/>
                    </a:ext>
                  </a:extLst>
                </a:gridCol>
                <a:gridCol w="545300">
                  <a:extLst>
                    <a:ext uri="{9D8B030D-6E8A-4147-A177-3AD203B41FA5}">
                      <a16:colId xmlns="" xmlns:a16="http://schemas.microsoft.com/office/drawing/2014/main" val="3607046450"/>
                    </a:ext>
                  </a:extLst>
                </a:gridCol>
                <a:gridCol w="545300">
                  <a:extLst>
                    <a:ext uri="{9D8B030D-6E8A-4147-A177-3AD203B41FA5}">
                      <a16:colId xmlns="" xmlns:a16="http://schemas.microsoft.com/office/drawing/2014/main" val="4012664097"/>
                    </a:ext>
                  </a:extLst>
                </a:gridCol>
              </a:tblGrid>
              <a:tr h="190396"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Årsverkallokering Lokal IT 2016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33435669"/>
                  </a:ext>
                </a:extLst>
              </a:tr>
              <a:tr h="223534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Kategorier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HF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Jus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MN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MedFak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OD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SV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TF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UV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KHM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NHM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UB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5267161"/>
                  </a:ext>
                </a:extLst>
              </a:tr>
              <a:tr h="2235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Infrastruktur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39958633"/>
                  </a:ext>
                </a:extLst>
              </a:tr>
              <a:tr h="2235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Infrastruktur HPC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6138724"/>
                  </a:ext>
                </a:extLst>
              </a:tr>
              <a:tr h="2235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Arbeidsstasjoner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18,7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07362870"/>
                  </a:ext>
                </a:extLst>
              </a:tr>
              <a:tr h="2235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Print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573267"/>
                  </a:ext>
                </a:extLst>
              </a:tr>
              <a:tr h="2235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Brukerstøtte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10,7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8,7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77239118"/>
                  </a:ext>
                </a:extLst>
              </a:tr>
              <a:tr h="2235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Lokalnett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98371623"/>
                  </a:ext>
                </a:extLst>
              </a:tr>
              <a:tr h="2235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Trådløst nettverk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71845324"/>
                  </a:ext>
                </a:extLst>
              </a:tr>
              <a:tr h="2235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Led./adm/info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5784867"/>
                  </a:ext>
                </a:extLst>
              </a:tr>
              <a:tr h="2235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Administrative systemer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27983115"/>
                  </a:ext>
                </a:extLst>
              </a:tr>
              <a:tr h="2235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13,4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15826307"/>
                  </a:ext>
                </a:extLst>
              </a:tr>
              <a:tr h="2235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Annet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16,3</a:t>
                      </a:r>
                    </a:p>
                  </a:txBody>
                  <a:tcPr marL="8062" marR="8062" marT="8062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1471685"/>
                  </a:ext>
                </a:extLst>
              </a:tr>
              <a:tr h="223534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Totalt</a:t>
                      </a:r>
                    </a:p>
                  </a:txBody>
                  <a:tcPr marL="8062" marR="8062" marT="80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</a:t>
                      </a:r>
                    </a:p>
                  </a:txBody>
                  <a:tcPr marL="8062" marR="8062" marT="80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</a:t>
                      </a:r>
                    </a:p>
                  </a:txBody>
                  <a:tcPr marL="8062" marR="8062" marT="80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39,5</a:t>
                      </a:r>
                    </a:p>
                  </a:txBody>
                  <a:tcPr marL="8062" marR="8062" marT="80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26,9</a:t>
                      </a:r>
                    </a:p>
                  </a:txBody>
                  <a:tcPr marL="8062" marR="8062" marT="80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</a:t>
                      </a:r>
                    </a:p>
                  </a:txBody>
                  <a:tcPr marL="8062" marR="8062" marT="80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17,2</a:t>
                      </a:r>
                    </a:p>
                  </a:txBody>
                  <a:tcPr marL="8062" marR="8062" marT="80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</a:t>
                      </a:r>
                    </a:p>
                  </a:txBody>
                  <a:tcPr marL="8062" marR="8062" marT="80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</a:t>
                      </a:r>
                    </a:p>
                  </a:txBody>
                  <a:tcPr marL="8062" marR="8062" marT="80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</a:t>
                      </a:r>
                    </a:p>
                  </a:txBody>
                  <a:tcPr marL="8062" marR="8062" marT="80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8062" marR="8062" marT="80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</a:t>
                      </a:r>
                    </a:p>
                  </a:txBody>
                  <a:tcPr marL="8062" marR="8062" marT="80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140,9</a:t>
                      </a:r>
                    </a:p>
                  </a:txBody>
                  <a:tcPr marL="8062" marR="8062" marT="80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09144344"/>
                  </a:ext>
                </a:extLst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C975BE-194E-0D4B-8A8D-7A3924C9CA2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565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Prosjektet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C975BE-194E-0D4B-8A8D-7A3924C9CA2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nb-NO" dirty="0" smtClean="0"/>
              <a:t>Hovedprosjekt</a:t>
            </a:r>
          </a:p>
          <a:p>
            <a:pPr lvl="1"/>
            <a:r>
              <a:rPr lang="nb-NO" dirty="0" smtClean="0"/>
              <a:t>Organisering og samhandling</a:t>
            </a:r>
            <a:r>
              <a:rPr lang="nb-NO" baseline="0" dirty="0" smtClean="0"/>
              <a:t> lokal og sentral IT</a:t>
            </a:r>
          </a:p>
          <a:p>
            <a:pPr lvl="1"/>
            <a:r>
              <a:rPr lang="nb-NO" baseline="0" dirty="0" smtClean="0"/>
              <a:t>Gevinstrealisering?</a:t>
            </a:r>
            <a:endParaRPr lang="nb-NO" baseline="0" dirty="0" smtClean="0"/>
          </a:p>
          <a:p>
            <a:r>
              <a:rPr lang="nb-NO" baseline="0" dirty="0" smtClean="0"/>
              <a:t>Delprosjekter enkelttjenester</a:t>
            </a:r>
          </a:p>
          <a:p>
            <a:pPr lvl="0"/>
            <a:r>
              <a:rPr lang="nb-NO" dirty="0" smtClean="0"/>
              <a:t>Fokus på hele prosessen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5879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Mulige delprosjekter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Klientdrift</a:t>
            </a:r>
          </a:p>
          <a:p>
            <a:pPr lvl="1"/>
            <a:r>
              <a:rPr lang="nb-NO" sz="2000" dirty="0" smtClean="0"/>
              <a:t>Fra bestilling, installasjon,</a:t>
            </a:r>
            <a:r>
              <a:rPr lang="nb-NO" sz="2000" baseline="0" dirty="0" smtClean="0"/>
              <a:t> drift, brukerstøtte til nedleggelse</a:t>
            </a:r>
          </a:p>
          <a:p>
            <a:pPr lvl="0"/>
            <a:r>
              <a:rPr lang="nb-NO" sz="2400" baseline="0" dirty="0" smtClean="0"/>
              <a:t>Utskrift</a:t>
            </a:r>
          </a:p>
          <a:p>
            <a:pPr lvl="0"/>
            <a:r>
              <a:rPr lang="nb-NO" sz="2400" baseline="0" dirty="0" smtClean="0"/>
              <a:t>Klient-</a:t>
            </a:r>
            <a:r>
              <a:rPr lang="nb-NO" sz="2400" baseline="0" dirty="0" err="1" smtClean="0"/>
              <a:t>software</a:t>
            </a:r>
            <a:endParaRPr lang="nb-NO" sz="2400" baseline="0" dirty="0" smtClean="0"/>
          </a:p>
          <a:p>
            <a:pPr lvl="0"/>
            <a:r>
              <a:rPr lang="nb-NO" sz="2400" baseline="0" dirty="0" smtClean="0"/>
              <a:t>Nettverk</a:t>
            </a:r>
          </a:p>
          <a:p>
            <a:pPr lvl="0"/>
            <a:r>
              <a:rPr lang="nb-NO" sz="2400" baseline="0" dirty="0" smtClean="0"/>
              <a:t>AV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0-linje, 1-linje</a:t>
            </a:r>
            <a:r>
              <a:rPr lang="nb-NO" sz="28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</a:t>
            </a:r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2-linje</a:t>
            </a:r>
            <a:r>
              <a:rPr lang="nb-NO" sz="28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organisering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US" sz="2800" dirty="0" smtClean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547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Delprosjekt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Beskrive</a:t>
            </a:r>
            <a:r>
              <a:rPr lang="nb-NO" baseline="0" dirty="0" smtClean="0"/>
              <a:t> dagens prosess</a:t>
            </a:r>
          </a:p>
          <a:p>
            <a:pPr lvl="1"/>
            <a:r>
              <a:rPr lang="nb-NO" dirty="0" smtClean="0"/>
              <a:t>Kostnader</a:t>
            </a:r>
            <a:r>
              <a:rPr lang="nb-NO" baseline="0" dirty="0" smtClean="0"/>
              <a:t>, inkludert ÅV lokalt og sentralt</a:t>
            </a:r>
          </a:p>
          <a:p>
            <a:pPr lvl="0"/>
            <a:r>
              <a:rPr lang="nb-NO" dirty="0" smtClean="0"/>
              <a:t>Beskrive alternativer med kostnader</a:t>
            </a:r>
          </a:p>
          <a:p>
            <a:pPr lvl="1"/>
            <a:r>
              <a:rPr lang="nb-NO" dirty="0" smtClean="0"/>
              <a:t>Dagens</a:t>
            </a:r>
            <a:r>
              <a:rPr lang="nb-NO" baseline="0" dirty="0" smtClean="0"/>
              <a:t> løsning</a:t>
            </a:r>
          </a:p>
          <a:p>
            <a:pPr lvl="1"/>
            <a:r>
              <a:rPr lang="nb-NO" baseline="0" dirty="0" smtClean="0"/>
              <a:t>Alternativer</a:t>
            </a:r>
          </a:p>
          <a:p>
            <a:pPr lvl="0"/>
            <a:r>
              <a:rPr lang="nb-NO" dirty="0" smtClean="0"/>
              <a:t>Beslutning </a:t>
            </a:r>
          </a:p>
          <a:p>
            <a:pPr lvl="0"/>
            <a:r>
              <a:rPr lang="nb-NO" dirty="0" smtClean="0"/>
              <a:t>Implementering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883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Avgrensinger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 smtClean="0"/>
              <a:t>IT i utdanning og IT i forskning – Masterplan</a:t>
            </a:r>
            <a:r>
              <a:rPr lang="nb-NO" baseline="0" dirty="0" smtClean="0"/>
              <a:t> for IT</a:t>
            </a:r>
          </a:p>
          <a:p>
            <a:pPr lvl="0"/>
            <a:r>
              <a:rPr lang="nb-NO" baseline="0" dirty="0" smtClean="0"/>
              <a:t>Administrativ IT – SKAIT og BOTT:HR og økonomi og BOTT:SA</a:t>
            </a:r>
          </a:p>
          <a:p>
            <a:pPr lvl="0"/>
            <a:r>
              <a:rPr lang="nb-NO" baseline="0" dirty="0" smtClean="0"/>
              <a:t>Tjenester </a:t>
            </a:r>
            <a:r>
              <a:rPr lang="nb-NO" baseline="0" dirty="0" smtClean="0"/>
              <a:t>kun USIT </a:t>
            </a:r>
            <a:r>
              <a:rPr lang="nb-NO" baseline="0" dirty="0" smtClean="0"/>
              <a:t>leverer</a:t>
            </a:r>
          </a:p>
          <a:p>
            <a:pPr lvl="1"/>
            <a:r>
              <a:rPr lang="nb-NO" baseline="0" dirty="0" smtClean="0"/>
              <a:t>Eks e-post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728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Alternative</a:t>
            </a:r>
            <a:r>
              <a:rPr lang="nb-NO" baseline="0" dirty="0" smtClean="0"/>
              <a:t> gjennomføring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Pilotere noen delprosjekter?</a:t>
            </a:r>
          </a:p>
          <a:p>
            <a:r>
              <a:rPr lang="nb-NO" dirty="0" smtClean="0"/>
              <a:t>Forhold mellom delprosjekter og hovedprosjekt?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53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Videre arbeid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Neste møtet:</a:t>
            </a:r>
          </a:p>
          <a:p>
            <a:pPr lvl="1"/>
            <a:r>
              <a:rPr lang="nb-NO" dirty="0" smtClean="0"/>
              <a:t>Prosjektmandat</a:t>
            </a:r>
          </a:p>
          <a:p>
            <a:pPr lvl="1"/>
            <a:r>
              <a:rPr lang="nb-NO" dirty="0" smtClean="0"/>
              <a:t>Forslag til styringsgruppe</a:t>
            </a:r>
          </a:p>
          <a:p>
            <a:pPr lvl="1"/>
            <a:r>
              <a:rPr lang="nb-NO" dirty="0" smtClean="0"/>
              <a:t>Forslag til prosjektleder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16. april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07726"/>
      </p:ext>
    </p:extLst>
  </p:cSld>
  <p:clrMapOvr>
    <a:masterClrMapping/>
  </p:clrMapOvr>
</p:sld>
</file>

<file path=ppt/theme/theme1.xml><?xml version="1.0" encoding="utf-8"?>
<a:theme xmlns:a="http://schemas.openxmlformats.org/drawingml/2006/main" name="uio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uio-10</Template>
  <TotalTime>27418</TotalTime>
  <Words>638</Words>
  <Application>Microsoft Office PowerPoint</Application>
  <PresentationFormat>On-screen Show (4:3)</PresentationFormat>
  <Paragraphs>305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ヒラギノ角ゴ Pro W3</vt:lpstr>
      <vt:lpstr>uio-10</vt:lpstr>
      <vt:lpstr>16. april 2018</vt:lpstr>
      <vt:lpstr>Bakgrunn</vt:lpstr>
      <vt:lpstr>Styrevedtak IT drift</vt:lpstr>
      <vt:lpstr>IT-kostnader </vt:lpstr>
      <vt:lpstr>IT-ansatte per fakultet</vt:lpstr>
      <vt:lpstr>Prosjektet</vt:lpstr>
      <vt:lpstr>Mulige delprosjekter</vt:lpstr>
      <vt:lpstr>Delprosjekt</vt:lpstr>
      <vt:lpstr>Avgrensinger </vt:lpstr>
      <vt:lpstr>Alternative gjennomføring</vt:lpstr>
      <vt:lpstr>Videre arbeid</vt:lpstr>
    </vt:vector>
  </TitlesOfParts>
  <Company>Universitetet i Oslo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IT-direktøren</dc:title>
  <dc:creator>Lill Rasmussen Mardal</dc:creator>
  <cp:lastModifiedBy>Lars Oftedal</cp:lastModifiedBy>
  <cp:revision>97</cp:revision>
  <cp:lastPrinted>2017-11-08T06:54:23Z</cp:lastPrinted>
  <dcterms:created xsi:type="dcterms:W3CDTF">2017-02-28T08:50:29Z</dcterms:created>
  <dcterms:modified xsi:type="dcterms:W3CDTF">2018-04-16T09:08:27Z</dcterms:modified>
</cp:coreProperties>
</file>