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64" r:id="rId4"/>
    <p:sldId id="261" r:id="rId5"/>
    <p:sldId id="263" r:id="rId6"/>
    <p:sldId id="257" r:id="rId7"/>
    <p:sldId id="265" r:id="rId8"/>
    <p:sldId id="266" r:id="rId9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>
      <p:cViewPr varScale="1">
        <p:scale>
          <a:sx n="127" d="100"/>
          <a:sy n="127" d="100"/>
        </p:scale>
        <p:origin x="144" y="21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25.05.2018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9241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591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11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71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30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46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5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BOTT Økonomi og HR</a:t>
            </a:r>
            <a:br>
              <a:rPr lang="nb-NO" dirty="0"/>
            </a:b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836712"/>
            <a:ext cx="6549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b="1" dirty="0" smtClean="0"/>
              <a:t>Hovedkonklusjon</a:t>
            </a:r>
            <a:endParaRPr lang="nb-NO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620908"/>
            <a:ext cx="87129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Anbudsregler og kontraktmessige forhold gjør at systemene må byttes.</a:t>
            </a:r>
            <a:br>
              <a:rPr lang="nb-NO" sz="2000" dirty="0" smtClean="0"/>
            </a:b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Det er 2 alternativer:</a:t>
            </a:r>
          </a:p>
          <a:p>
            <a:pPr marL="800100" lvl="1" indent="-342900">
              <a:buFont typeface="+mj-lt"/>
              <a:buAutoNum type="alphaLcParenR"/>
            </a:pPr>
            <a:r>
              <a:rPr lang="nb-NO" sz="2000" dirty="0" smtClean="0"/>
              <a:t>Kjøpe tjenester fra DFØ</a:t>
            </a:r>
          </a:p>
          <a:p>
            <a:pPr marL="800100" lvl="1" indent="-342900">
              <a:buFont typeface="+mj-lt"/>
              <a:buAutoNum type="alphaLcParenR"/>
            </a:pPr>
            <a:r>
              <a:rPr lang="nb-NO" sz="2000" dirty="0" smtClean="0"/>
              <a:t>Gå ut i markedet</a:t>
            </a:r>
            <a:endParaRPr lang="nb-NO" sz="2000" dirty="0"/>
          </a:p>
          <a:p>
            <a:pPr lvl="1"/>
            <a:r>
              <a:rPr lang="nb-NO" sz="2000" dirty="0" smtClean="0"/>
              <a:t>Alternativet med DFØ har lavest pris og risiko. Det er en velutprøvd løsning som brukes av mange statlige kunder.</a:t>
            </a:r>
            <a:br>
              <a:rPr lang="nb-NO" sz="2000" dirty="0" smtClean="0"/>
            </a:b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Det er ikke skiftet i seg selv som gir effektivisering og gevinstmuligheter, men skiftet til en teknologisk plattform som muliggjør standardisering og utvikling.</a:t>
            </a:r>
          </a:p>
        </p:txBody>
      </p:sp>
    </p:spTree>
    <p:extLst>
      <p:ext uri="{BB962C8B-B14F-4D97-AF65-F5344CB8AC3E}">
        <p14:creationId xmlns:p14="http://schemas.microsoft.com/office/powerpoint/2010/main" val="326246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1060" y="620688"/>
            <a:ext cx="7696200" cy="1143000"/>
          </a:xfrm>
        </p:spPr>
        <p:txBody>
          <a:bodyPr/>
          <a:lstStyle/>
          <a:p>
            <a:r>
              <a:rPr lang="nb-NO" dirty="0"/>
              <a:t>Anbefaling av samarbeid med </a:t>
            </a:r>
            <a:r>
              <a:rPr lang="nb-NO" dirty="0" smtClean="0"/>
              <a:t>DFØ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69168" y="1700808"/>
            <a:ext cx="8579296" cy="475252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Rammene for et strategisk samarbeid med DFØ er definert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err="1"/>
              <a:t>DFØs</a:t>
            </a:r>
            <a:r>
              <a:rPr lang="nb-NO" sz="2000" dirty="0"/>
              <a:t> veikart dekker </a:t>
            </a:r>
            <a:r>
              <a:rPr lang="nb-NO" sz="2000" dirty="0" err="1"/>
              <a:t>BOTTs</a:t>
            </a:r>
            <a:r>
              <a:rPr lang="nb-NO" sz="2000" dirty="0"/>
              <a:t> behov for utvikling fremover mot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Omfanget av tjenester som må utvikles er kartlagt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dirty="0"/>
              <a:t>Prosjektøkonomi og budsjettarbeid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dirty="0"/>
              <a:t>Selvbetjeningsløsning på lønnsområdet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dirty="0" smtClean="0"/>
              <a:t>Ny integrasjonsløsning</a:t>
            </a: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Samlet sett oppnås et løft for BOTT-institusjonene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Kostnadene for utvikling og implementering er spesifisert og garantert. </a:t>
            </a:r>
            <a:br>
              <a:rPr lang="nb-NO" sz="2000" dirty="0"/>
            </a:br>
            <a:r>
              <a:rPr lang="nb-NO" sz="2000" dirty="0"/>
              <a:t>Disse er i det lavere segmentet sammenlignet med en </a:t>
            </a:r>
            <a:r>
              <a:rPr lang="nb-NO" sz="2000" dirty="0" smtClean="0"/>
              <a:t>markedsløsning</a:t>
            </a:r>
            <a:r>
              <a:rPr lang="nb-NO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Potensiale for en kostnadsdeling med andre statlige kunder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Høsten 2018 starter en </a:t>
            </a:r>
            <a:r>
              <a:rPr lang="nb-NO" sz="2000" dirty="0" smtClean="0"/>
              <a:t>«opptaksprosess» </a:t>
            </a:r>
            <a:r>
              <a:rPr lang="nb-NO" sz="2000" dirty="0"/>
              <a:t>med DFØ. Opptaksprosessen </a:t>
            </a:r>
            <a:r>
              <a:rPr lang="nb-NO" sz="2000" dirty="0" smtClean="0"/>
              <a:t>begynner </a:t>
            </a:r>
            <a:r>
              <a:rPr lang="nb-NO" sz="2000" dirty="0"/>
              <a:t>med planlegging og ytterligere detaljering av tjenesteleveransene</a:t>
            </a:r>
            <a:r>
              <a:rPr lang="nb-NO" sz="2000" dirty="0" smtClean="0"/>
              <a:t>.</a:t>
            </a: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4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1851" y="786213"/>
            <a:ext cx="650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Samlede eksterne kostnader (skal betales til DFØ)</a:t>
            </a:r>
            <a:endParaRPr lang="nb-NO" sz="24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942748"/>
              </p:ext>
            </p:extLst>
          </p:nvPr>
        </p:nvGraphicFramePr>
        <p:xfrm>
          <a:off x="179512" y="1709160"/>
          <a:ext cx="8568952" cy="2015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4028">
                  <a:extLst>
                    <a:ext uri="{9D8B030D-6E8A-4147-A177-3AD203B41FA5}">
                      <a16:colId xmlns:a16="http://schemas.microsoft.com/office/drawing/2014/main" val="3959694055"/>
                    </a:ext>
                  </a:extLst>
                </a:gridCol>
                <a:gridCol w="1322731">
                  <a:extLst>
                    <a:ext uri="{9D8B030D-6E8A-4147-A177-3AD203B41FA5}">
                      <a16:colId xmlns:a16="http://schemas.microsoft.com/office/drawing/2014/main" val="685224000"/>
                    </a:ext>
                  </a:extLst>
                </a:gridCol>
                <a:gridCol w="1188433">
                  <a:extLst>
                    <a:ext uri="{9D8B030D-6E8A-4147-A177-3AD203B41FA5}">
                      <a16:colId xmlns:a16="http://schemas.microsoft.com/office/drawing/2014/main" val="3149050313"/>
                    </a:ext>
                  </a:extLst>
                </a:gridCol>
                <a:gridCol w="1291455">
                  <a:extLst>
                    <a:ext uri="{9D8B030D-6E8A-4147-A177-3AD203B41FA5}">
                      <a16:colId xmlns:a16="http://schemas.microsoft.com/office/drawing/2014/main" val="4028075455"/>
                    </a:ext>
                  </a:extLst>
                </a:gridCol>
                <a:gridCol w="1282257">
                  <a:extLst>
                    <a:ext uri="{9D8B030D-6E8A-4147-A177-3AD203B41FA5}">
                      <a16:colId xmlns:a16="http://schemas.microsoft.com/office/drawing/2014/main" val="874468065"/>
                    </a:ext>
                  </a:extLst>
                </a:gridCol>
                <a:gridCol w="1560048">
                  <a:extLst>
                    <a:ext uri="{9D8B030D-6E8A-4147-A177-3AD203B41FA5}">
                      <a16:colId xmlns:a16="http://schemas.microsoft.com/office/drawing/2014/main" val="1593392231"/>
                    </a:ext>
                  </a:extLst>
                </a:gridCol>
              </a:tblGrid>
              <a:tr h="413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Kostnadselement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UiB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UiO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NTNU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UiT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Total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710806"/>
                  </a:ext>
                </a:extLst>
              </a:tr>
              <a:tr h="748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Sum drift </a:t>
                      </a:r>
                      <a:br>
                        <a:rPr lang="nb-NO" sz="1600" dirty="0">
                          <a:effectLst/>
                        </a:rPr>
                      </a:br>
                      <a:r>
                        <a:rPr lang="nb-NO" sz="1600" dirty="0">
                          <a:effectLst/>
                        </a:rPr>
                        <a:t>(årlig kostnad)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17 mill kr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26 </a:t>
                      </a:r>
                      <a:r>
                        <a:rPr lang="nb-NO" sz="1600" dirty="0" err="1">
                          <a:effectLst/>
                        </a:rPr>
                        <a:t>mill</a:t>
                      </a:r>
                      <a:r>
                        <a:rPr lang="nb-NO" sz="1600" dirty="0">
                          <a:effectLst/>
                        </a:rPr>
                        <a:t> kr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32 </a:t>
                      </a:r>
                      <a:r>
                        <a:rPr lang="nb-NO" sz="1600" dirty="0" err="1">
                          <a:effectLst/>
                        </a:rPr>
                        <a:t>mill</a:t>
                      </a:r>
                      <a:r>
                        <a:rPr lang="nb-NO" sz="1600" dirty="0">
                          <a:effectLst/>
                        </a:rPr>
                        <a:t> kr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16 </a:t>
                      </a:r>
                      <a:r>
                        <a:rPr lang="nb-NO" sz="1600" dirty="0" err="1">
                          <a:effectLst/>
                        </a:rPr>
                        <a:t>mill</a:t>
                      </a:r>
                      <a:r>
                        <a:rPr lang="nb-NO" sz="1600" dirty="0">
                          <a:effectLst/>
                        </a:rPr>
                        <a:t> kr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91 </a:t>
                      </a:r>
                      <a:r>
                        <a:rPr lang="nb-NO" sz="1600" dirty="0" err="1">
                          <a:effectLst/>
                        </a:rPr>
                        <a:t>mill</a:t>
                      </a:r>
                      <a:r>
                        <a:rPr lang="nb-NO" sz="1600" dirty="0">
                          <a:effectLst/>
                        </a:rPr>
                        <a:t> kr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1248974"/>
                  </a:ext>
                </a:extLst>
              </a:tr>
              <a:tr h="8529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Sum investering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(engangskostnad)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29 mill kr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41 mill kr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54 mill kr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28 mill kr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152 </a:t>
                      </a:r>
                      <a:r>
                        <a:rPr lang="nb-NO" sz="1600" dirty="0" err="1">
                          <a:effectLst/>
                        </a:rPr>
                        <a:t>mill</a:t>
                      </a:r>
                      <a:r>
                        <a:rPr lang="nb-NO" sz="1600" dirty="0">
                          <a:effectLst/>
                        </a:rPr>
                        <a:t> kr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030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74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4938" y="948583"/>
            <a:ext cx="738356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Forslag til vedtak</a:t>
            </a:r>
          </a:p>
          <a:p>
            <a:endParaRPr lang="nb-NO" dirty="0"/>
          </a:p>
          <a:p>
            <a:r>
              <a:rPr lang="nb-NO" sz="2000" dirty="0"/>
              <a:t>Universitetsstyret gir sin tilslutning til at det inngås et samarbeid med DFØ om </a:t>
            </a:r>
            <a:r>
              <a:rPr lang="nb-NO" sz="2000" dirty="0" smtClean="0"/>
              <a:t>tjenesteleveranser </a:t>
            </a:r>
            <a:r>
              <a:rPr lang="nb-NO" sz="2000" dirty="0"/>
              <a:t>innenfor økonomiområdet inkludert lønn.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Første steg i samarbeidet er planlegging av opptaksprosess og fastsetting av </a:t>
            </a:r>
            <a:r>
              <a:rPr lang="nb-NO" sz="2000" dirty="0" smtClean="0"/>
              <a:t>endelig pris.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 smtClean="0"/>
              <a:t>Hvis </a:t>
            </a:r>
            <a:r>
              <a:rPr lang="nb-NO" sz="2000" dirty="0"/>
              <a:t>prisfastsetting viser vesentlige avvik ber styret om å få saken tilbake til </a:t>
            </a:r>
            <a:r>
              <a:rPr lang="nb-NO" sz="2000" dirty="0" smtClean="0"/>
              <a:t>ny vurdering.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0" dirty="0" smtClean="0"/>
              <a:t>Saken </a:t>
            </a:r>
            <a:r>
              <a:rPr lang="nb-NO" sz="2000" dirty="0"/>
              <a:t>vil bli fulgt opp overfor styret i de </a:t>
            </a:r>
            <a:r>
              <a:rPr lang="nb-NO" sz="2000" dirty="0" smtClean="0"/>
              <a:t>årlige budsjettbehandlingene knyttet</a:t>
            </a:r>
            <a:r>
              <a:rPr lang="nb-NO" sz="2000" dirty="0"/>
              <a:t> </a:t>
            </a:r>
            <a:r>
              <a:rPr lang="nb-NO" sz="2000" dirty="0" smtClean="0"/>
              <a:t>til </a:t>
            </a:r>
            <a:r>
              <a:rPr lang="nb-NO" sz="2000" dirty="0"/>
              <a:t>investeringskostnader og lokale kostnader</a:t>
            </a:r>
            <a:r>
              <a:rPr lang="nb-NO" sz="2000" dirty="0" smtClean="0"/>
              <a:t>.</a:t>
            </a:r>
          </a:p>
          <a:p>
            <a:pPr lvl="0"/>
            <a:endParaRPr lang="nb-NO" sz="2000" dirty="0"/>
          </a:p>
          <a:p>
            <a:r>
              <a:rPr lang="nb-NO" sz="2000" dirty="0"/>
              <a:t>Vedtaket forutsetter at det gjøres tilsvarende vedtak ved alle institusjonene.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2044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838200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Betydning for ansatte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981200"/>
            <a:ext cx="8291264" cy="4114800"/>
          </a:xfrm>
        </p:spPr>
        <p:txBody>
          <a:bodyPr/>
          <a:lstStyle/>
          <a:p>
            <a:pPr eaLnBrk="1" hangingPunct="1"/>
            <a:r>
              <a:rPr lang="nb-NO" sz="2400" dirty="0" smtClean="0"/>
              <a:t>DFØ en tjenesteleverandør, vil levere tjenester som vi i dag dekker selv.</a:t>
            </a:r>
          </a:p>
          <a:p>
            <a:pPr eaLnBrk="1" hangingPunct="1"/>
            <a:r>
              <a:rPr lang="nb-NO" sz="2400" dirty="0" smtClean="0"/>
              <a:t>Får særskilt betydning for ansatte i:</a:t>
            </a:r>
          </a:p>
          <a:p>
            <a:pPr lvl="1"/>
            <a:r>
              <a:rPr lang="nb-NO" sz="2000" dirty="0" smtClean="0"/>
              <a:t>Avdeling for administrativ støtte</a:t>
            </a:r>
          </a:p>
          <a:p>
            <a:pPr lvl="1"/>
            <a:r>
              <a:rPr lang="nb-NO" sz="2000" dirty="0" smtClean="0"/>
              <a:t>USIT</a:t>
            </a:r>
          </a:p>
          <a:p>
            <a:pPr eaLnBrk="1" hangingPunct="1"/>
            <a:r>
              <a:rPr lang="nb-NO" sz="2400" dirty="0" smtClean="0"/>
              <a:t>Fagbrukere: Ytterligere digital støtte til arbeidsprosesser.</a:t>
            </a:r>
          </a:p>
          <a:p>
            <a:pPr eaLnBrk="1" hangingPunct="1"/>
            <a:r>
              <a:rPr lang="nb-NO" sz="2400" dirty="0" smtClean="0"/>
              <a:t>Alle ansatte: Mer brukervennlige tjenester, innhente data en gang, også på mobile plattformer.</a:t>
            </a:r>
          </a:p>
          <a:p>
            <a:pPr eaLnBrk="1" hangingPunct="1"/>
            <a:endParaRPr lang="nb-NO" sz="2400" dirty="0"/>
          </a:p>
          <a:p>
            <a:pPr eaLnBrk="1" hangingPunct="1"/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Mottaksprosjekt ved UiO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Ved UiO etableres et eget program for administrativ forbedring og digitalisering.</a:t>
            </a:r>
          </a:p>
          <a:p>
            <a:r>
              <a:rPr lang="nb-NO" dirty="0"/>
              <a:t>Det lokale mottaksprosjektet for BOTT HR og økonomi vil sortere inn under dette programmet, og starte opp i høst. </a:t>
            </a:r>
            <a:endParaRPr lang="nb-NO" dirty="0" smtClean="0"/>
          </a:p>
          <a:p>
            <a:r>
              <a:rPr lang="nb-NO" dirty="0" smtClean="0"/>
              <a:t>Mandat(er) drøftes før sommeren</a:t>
            </a:r>
          </a:p>
          <a:p>
            <a:r>
              <a:rPr lang="nb-NO" dirty="0" smtClean="0"/>
              <a:t>Nye </a:t>
            </a:r>
            <a:r>
              <a:rPr lang="nb-NO" dirty="0"/>
              <a:t>løsninger/tjenester er forventet klare for produksjon i 2021/ 2022.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IDF møte</a:t>
            </a:r>
            <a:r>
              <a:rPr lang="nb-NO" smtClean="0"/>
              <a:t>: drøfting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1981200"/>
            <a:ext cx="8435280" cy="4114800"/>
          </a:xfrm>
        </p:spPr>
        <p:txBody>
          <a:bodyPr/>
          <a:lstStyle/>
          <a:p>
            <a:r>
              <a:rPr lang="nb-NO" sz="2000" dirty="0" smtClean="0"/>
              <a:t>Akademikerne: Tjenesteorganet </a:t>
            </a:r>
            <a:r>
              <a:rPr lang="nb-NO" sz="2000" dirty="0"/>
              <a:t>har i sitt mandat å fatte beslutninger på vegne av sektoren og spurte om det er mulig for Tjenesteorganet å velge en annen løsning for </a:t>
            </a:r>
            <a:r>
              <a:rPr lang="nb-NO" sz="2000" dirty="0" smtClean="0"/>
              <a:t>sektoren?</a:t>
            </a:r>
          </a:p>
          <a:p>
            <a:r>
              <a:rPr lang="nb-NO" sz="2000" dirty="0" smtClean="0"/>
              <a:t> Parat </a:t>
            </a:r>
            <a:r>
              <a:rPr lang="nb-NO" sz="2000" dirty="0"/>
              <a:t>og NTL etterspurte en garanti for at ingen vil bli sagt opp, da det i styresaken ser ut som arbeidsgiver vil tilrettelegge for at ansatte får andre arbeidsoppgaver</a:t>
            </a:r>
            <a:r>
              <a:rPr lang="nb-NO" sz="2000" dirty="0" smtClean="0"/>
              <a:t>.</a:t>
            </a:r>
          </a:p>
          <a:p>
            <a:r>
              <a:rPr lang="nb-NO" sz="2000" dirty="0" smtClean="0"/>
              <a:t>Parat: Hvordan i vareta historiske data</a:t>
            </a:r>
          </a:p>
          <a:p>
            <a:r>
              <a:rPr lang="nb-NO" sz="2000" dirty="0" smtClean="0"/>
              <a:t>NTL: tidligere inn, oppgavene burde forbli ved UiO, hva blir billigere og bedre kvalitet?</a:t>
            </a:r>
          </a:p>
          <a:p>
            <a:r>
              <a:rPr lang="nb-NO" sz="2000" dirty="0" smtClean="0"/>
              <a:t>Omstillingsavtale vurdert?</a:t>
            </a:r>
          </a:p>
          <a:p>
            <a:r>
              <a:rPr lang="nb-NO" sz="2000" dirty="0" smtClean="0"/>
              <a:t>NTL: Hvordan i vare ta ansatt?</a:t>
            </a: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9225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uio-2</Template>
  <TotalTime>262</TotalTime>
  <Words>425</Words>
  <Application>Microsoft Office PowerPoint</Application>
  <PresentationFormat>Skjermfremvisning (4:3)</PresentationFormat>
  <Paragraphs>77</Paragraphs>
  <Slides>8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ヒラギノ角ゴ Pro W3</vt:lpstr>
      <vt:lpstr>Blank Presentation</vt:lpstr>
      <vt:lpstr>BOTT Økonomi og HR </vt:lpstr>
      <vt:lpstr>PowerPoint-presentasjon</vt:lpstr>
      <vt:lpstr>Anbefaling av samarbeid med DFØ</vt:lpstr>
      <vt:lpstr>PowerPoint-presentasjon</vt:lpstr>
      <vt:lpstr>PowerPoint-presentasjon</vt:lpstr>
      <vt:lpstr>Betydning for ansatte</vt:lpstr>
      <vt:lpstr>Mottaksprosjekt ved UiO</vt:lpstr>
      <vt:lpstr>IDF møte: drøfting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BOTT Økonomi og HR</dc:title>
  <dc:subject/>
  <dc:creator>Johannes Falk Paulsen</dc:creator>
  <cp:keywords/>
  <dc:description/>
  <cp:lastModifiedBy>Johannes Falk Paulsen</cp:lastModifiedBy>
  <cp:revision>10</cp:revision>
  <cp:lastPrinted>2018-05-16T06:36:30Z</cp:lastPrinted>
  <dcterms:created xsi:type="dcterms:W3CDTF">2018-05-15T10:49:56Z</dcterms:created>
  <dcterms:modified xsi:type="dcterms:W3CDTF">2018-05-25T09:16:49Z</dcterms:modified>
  <cp:category/>
</cp:coreProperties>
</file>