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72213" autoAdjust="0"/>
  </p:normalViewPr>
  <p:slideViewPr>
    <p:cSldViewPr>
      <p:cViewPr varScale="1">
        <p:scale>
          <a:sx n="113" d="100"/>
          <a:sy n="113" d="100"/>
        </p:scale>
        <p:origin x="1530" y="10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CA26FB2-06C0-4E1A-8652-67F803A5B0B2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6291333-8B08-4C36-952B-74E3CD8D48E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70561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FF8E781-6431-4349-9DFB-1502890C915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09527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9D7F12C4-CEFF-46FA-ADD2-07F554F48637}" type="slidenum">
              <a:rPr lang="en-US" altLang="nb-NO" sz="1200" smtClean="0"/>
              <a:pPr>
                <a:spcBef>
                  <a:spcPct val="0"/>
                </a:spcBef>
              </a:pPr>
              <a:t>3</a:t>
            </a:fld>
            <a:endParaRPr lang="en-US" altLang="nb-NO" sz="1200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dirty="0" smtClean="0"/>
          </a:p>
          <a:p>
            <a:pPr eaLnBrk="1" hangingPunct="1"/>
            <a:endParaRPr lang="nb-NO" altLang="nb-NO" dirty="0" smtClean="0"/>
          </a:p>
          <a:p>
            <a:pPr eaLnBrk="1" hangingPunct="1"/>
            <a:r>
              <a:rPr lang="nb-NO" altLang="nb-NO" dirty="0" smtClean="0"/>
              <a:t>Rask prosess fra SKAIT-tildelingen til ferdig anbudsprosess. Anbudsprosessen er nå ferdig og evaluering er sendt til tilbyderne. </a:t>
            </a:r>
            <a:endParaRPr lang="nb-NO" altLang="nb-NO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altLang="nb-NO" dirty="0" smtClean="0"/>
              <a:t>Vi kommer til å være organisert i prosjektrom (mest sannsynlig rommet innenfor driftssenteret her på USIT)</a:t>
            </a:r>
          </a:p>
          <a:p>
            <a:endParaRPr lang="nb-NO" dirty="0" smtClean="0"/>
          </a:p>
          <a:p>
            <a:r>
              <a:rPr lang="nb-NO" dirty="0" smtClean="0"/>
              <a:t>Prosesskodingsteam på tvers av  fagavdelinger og</a:t>
            </a:r>
            <a:r>
              <a:rPr lang="nb-NO" baseline="0" dirty="0" smtClean="0"/>
              <a:t> USIT – 2 fra </a:t>
            </a:r>
            <a:r>
              <a:rPr lang="nb-NO" baseline="0" dirty="0" err="1" smtClean="0"/>
              <a:t>usit</a:t>
            </a:r>
            <a:r>
              <a:rPr lang="nb-NO" baseline="0" dirty="0" smtClean="0"/>
              <a:t> og 2 fra hver av de </a:t>
            </a:r>
            <a:r>
              <a:rPr lang="nb-NO" baseline="0" smtClean="0"/>
              <a:t>tre fagavdelingene.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09969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4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CF92-FCC2-4FBB-9F8C-8ED429043180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5ACD5-0D42-42F7-B111-2AEA8F2C36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916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50365-4E4D-4100-BCA3-55140E883697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16B1-5B0A-4BA8-8794-3D037D734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866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41EAC-7996-42D5-9087-B971990E891A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70C7C-F512-42E6-8D6D-37AF1A34489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451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6DFD3-5BD6-4FCE-9ED6-13FEA292E7AC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7D392-29E3-4CFE-AAF3-CCFF333B8D9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228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B94B8-B9C8-4F1B-89ED-7C5D1D7619BF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4946C-0E64-4CCE-ACA9-014E45EFAC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30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3646F-E7A5-4583-9973-DF4B29E28F19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EC78-B924-4ED5-87EC-7C85B98860F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02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1C27-5D1A-4AB4-B3F3-86F92E529483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B3B4-F556-4108-A2D4-15BB0371DD5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220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91A82-8320-4BDC-8540-FB67DCED79BA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DAC4C-845E-4338-8CA4-94A3E81CFC1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221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E606A28-8D8C-4530-A8FA-718CEBE1EB13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6C22D38-D347-4E0B-8AE2-2CF1C622780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Digitaliserings og </a:t>
            </a:r>
            <a:r>
              <a:rPr lang="nb-NO" altLang="nb-NO" smtClean="0"/>
              <a:t>forbedringsprogrammet </a:t>
            </a:r>
            <a:endParaRPr lang="nb-NO" altLang="nb-NO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Status RPA </a:t>
            </a:r>
            <a:r>
              <a:rPr lang="nb-NO" altLang="nb-NO" dirty="0" smtClean="0"/>
              <a:t>– 31. august 2018 </a:t>
            </a:r>
            <a:endParaRPr lang="nb-NO" altLang="nb-NO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7BABD7-E623-4BEF-AC3D-3EC8E55368E2}" type="datetime1">
              <a:rPr lang="nb-NO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30.08.2018</a:t>
            </a:fld>
            <a:endParaRPr lang="nb-NO" altLang="nb-NO" sz="700" smtClean="0">
              <a:solidFill>
                <a:schemeClr val="bg2"/>
              </a:solidFill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E0ECD1-F7F2-4D87-846C-06850EED7CA3}" type="slidenum">
              <a:rPr lang="en-US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nb-NO" sz="700" smtClean="0">
              <a:solidFill>
                <a:schemeClr val="bg2"/>
              </a:solidFill>
            </a:endParaRP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337220"/>
            <a:ext cx="8496944" cy="5256584"/>
          </a:xfrm>
        </p:spPr>
        <p:txBody>
          <a:bodyPr/>
          <a:lstStyle/>
          <a:p>
            <a:pPr marL="0" indent="0">
              <a:buNone/>
            </a:pPr>
            <a:r>
              <a:rPr lang="nb-NO" altLang="nb-NO" dirty="0"/>
              <a:t>Teknisk </a:t>
            </a:r>
            <a:r>
              <a:rPr lang="nb-NO" altLang="nb-NO" dirty="0" smtClean="0"/>
              <a:t>plattform</a:t>
            </a:r>
            <a:endParaRPr lang="nb-NO" altLang="nb-NO" dirty="0"/>
          </a:p>
          <a:p>
            <a:r>
              <a:rPr lang="nb-NO" altLang="nb-NO" dirty="0" smtClean="0"/>
              <a:t>Foran </a:t>
            </a:r>
            <a:r>
              <a:rPr lang="nb-NO" altLang="nb-NO" dirty="0" smtClean="0"/>
              <a:t>tidsplanen </a:t>
            </a:r>
            <a:r>
              <a:rPr lang="nb-NO" altLang="nb-NO" dirty="0" smtClean="0"/>
              <a:t>- godt </a:t>
            </a:r>
            <a:r>
              <a:rPr lang="nb-NO" altLang="nb-NO" dirty="0" smtClean="0"/>
              <a:t>samarbeide og rask anskaffelsesprosess  </a:t>
            </a:r>
          </a:p>
          <a:p>
            <a:r>
              <a:rPr lang="nb-NO" altLang="nb-NO" dirty="0" smtClean="0"/>
              <a:t>Klagefrist </a:t>
            </a:r>
            <a:r>
              <a:rPr lang="nb-NO" altLang="nb-NO" dirty="0"/>
              <a:t>frem til 7. </a:t>
            </a:r>
            <a:r>
              <a:rPr lang="nb-NO" altLang="nb-NO" dirty="0" smtClean="0"/>
              <a:t>september</a:t>
            </a:r>
            <a:r>
              <a:rPr lang="nb-NO" altLang="nb-NO" dirty="0"/>
              <a:t> </a:t>
            </a:r>
            <a:r>
              <a:rPr lang="nb-NO" altLang="nb-NO" dirty="0" smtClean="0"/>
              <a:t>2018</a:t>
            </a:r>
          </a:p>
          <a:p>
            <a:endParaRPr lang="nb-NO" altLang="nb-NO" dirty="0" smtClean="0"/>
          </a:p>
          <a:p>
            <a:pPr marL="0" indent="0">
              <a:buNone/>
            </a:pPr>
            <a:r>
              <a:rPr lang="nb-NO" altLang="nb-NO" dirty="0" smtClean="0"/>
              <a:t>Valg </a:t>
            </a:r>
            <a:r>
              <a:rPr lang="nb-NO" altLang="nb-NO" dirty="0"/>
              <a:t>av prosesser for </a:t>
            </a:r>
            <a:r>
              <a:rPr lang="nb-NO" altLang="nb-NO" dirty="0" smtClean="0"/>
              <a:t>«</a:t>
            </a:r>
            <a:r>
              <a:rPr lang="nb-NO" altLang="nb-NO" dirty="0" err="1" smtClean="0"/>
              <a:t>Proof</a:t>
            </a:r>
            <a:r>
              <a:rPr lang="nb-NO" altLang="nb-NO" dirty="0" smtClean="0"/>
              <a:t> </a:t>
            </a:r>
            <a:r>
              <a:rPr lang="nb-NO" altLang="nb-NO" dirty="0" err="1"/>
              <a:t>Of</a:t>
            </a:r>
            <a:r>
              <a:rPr lang="nb-NO" altLang="nb-NO" dirty="0"/>
              <a:t> </a:t>
            </a:r>
            <a:r>
              <a:rPr lang="nb-NO" altLang="nb-NO" dirty="0" err="1" smtClean="0"/>
              <a:t>Concept</a:t>
            </a:r>
            <a:r>
              <a:rPr lang="nb-NO" altLang="nb-NO" dirty="0" smtClean="0"/>
              <a:t>» (</a:t>
            </a:r>
            <a:r>
              <a:rPr lang="nb-NO" altLang="nb-NO" dirty="0" err="1" smtClean="0"/>
              <a:t>PoC</a:t>
            </a:r>
            <a:r>
              <a:rPr lang="nb-NO" altLang="nb-NO" dirty="0" smtClean="0"/>
              <a:t>)</a:t>
            </a:r>
            <a:endParaRPr lang="nb-NO" altLang="nb-NO" dirty="0"/>
          </a:p>
          <a:p>
            <a:r>
              <a:rPr lang="nb-NO" altLang="nb-NO" sz="2000" dirty="0" smtClean="0"/>
              <a:t>Samarbeid mellom ADS, AF, UB </a:t>
            </a:r>
            <a:r>
              <a:rPr lang="nb-NO" altLang="nb-NO" sz="2000" dirty="0"/>
              <a:t>og USIT </a:t>
            </a:r>
            <a:r>
              <a:rPr lang="nb-NO" altLang="nb-NO" sz="2000" dirty="0" smtClean="0"/>
              <a:t/>
            </a:r>
            <a:br>
              <a:rPr lang="nb-NO" altLang="nb-NO" sz="2000" dirty="0" smtClean="0"/>
            </a:br>
            <a:r>
              <a:rPr lang="nb-NO" altLang="nb-NO" sz="2000" dirty="0" smtClean="0"/>
              <a:t>(deler av Systemgruppeforum) </a:t>
            </a:r>
            <a:r>
              <a:rPr lang="nb-NO" altLang="nb-NO" sz="2000" dirty="0" smtClean="0"/>
              <a:t>– egen gruppe for å finne </a:t>
            </a:r>
            <a:r>
              <a:rPr lang="nb-NO" altLang="nb-NO" sz="2000" dirty="0" smtClean="0"/>
              <a:t>gode kandidatprosesser </a:t>
            </a:r>
            <a:r>
              <a:rPr lang="nb-NO" altLang="nb-NO" sz="2000" dirty="0"/>
              <a:t>for robotisering </a:t>
            </a:r>
            <a:endParaRPr lang="nb-NO" altLang="nb-NO" sz="2000" dirty="0" smtClean="0"/>
          </a:p>
          <a:p>
            <a:r>
              <a:rPr lang="nb-NO" altLang="nb-NO" sz="2000" dirty="0" smtClean="0"/>
              <a:t>Gruppen har valgt </a:t>
            </a:r>
            <a:r>
              <a:rPr lang="nb-NO" altLang="nb-NO" sz="2000" dirty="0"/>
              <a:t>ut to prosesser </a:t>
            </a:r>
            <a:r>
              <a:rPr lang="nb-NO" altLang="nb-NO" sz="2000" dirty="0" smtClean="0"/>
              <a:t>til </a:t>
            </a:r>
            <a:r>
              <a:rPr lang="nb-NO" altLang="nb-NO" sz="2000" dirty="0" err="1" smtClean="0"/>
              <a:t>PoC</a:t>
            </a:r>
            <a:r>
              <a:rPr lang="nb-NO" altLang="nb-NO" sz="2000" dirty="0" smtClean="0"/>
              <a:t>, disse </a:t>
            </a:r>
            <a:r>
              <a:rPr lang="nb-NO" altLang="nb-NO" sz="2000" dirty="0"/>
              <a:t>er:</a:t>
            </a:r>
          </a:p>
          <a:p>
            <a:pPr marL="774700" lvl="1" indent="-457200">
              <a:buFont typeface="+mj-lt"/>
              <a:buAutoNum type="arabicPeriod"/>
            </a:pPr>
            <a:r>
              <a:rPr lang="nb-NO" altLang="nb-NO" dirty="0" smtClean="0"/>
              <a:t>Digital </a:t>
            </a:r>
            <a:r>
              <a:rPr lang="nb-NO" altLang="nb-NO" dirty="0"/>
              <a:t>sykmelding - varsle </a:t>
            </a:r>
            <a:r>
              <a:rPr lang="nb-NO" altLang="nb-NO" dirty="0" smtClean="0"/>
              <a:t>leder</a:t>
            </a:r>
          </a:p>
          <a:p>
            <a:pPr marL="774700" lvl="1" indent="-457200">
              <a:buFont typeface="+mj-lt"/>
              <a:buAutoNum type="arabicPeriod"/>
            </a:pPr>
            <a:r>
              <a:rPr lang="nb-NO" altLang="nb-NO" dirty="0" smtClean="0"/>
              <a:t>Nettskjemasvar </a:t>
            </a:r>
            <a:r>
              <a:rPr lang="nb-NO" altLang="nb-NO" dirty="0"/>
              <a:t>arkivert i </a:t>
            </a:r>
            <a:r>
              <a:rPr lang="nb-NO" altLang="nb-NO" dirty="0" err="1" smtClean="0"/>
              <a:t>Ephorte</a:t>
            </a:r>
            <a:endParaRPr lang="nb-NO" altLang="nb-NO" dirty="0"/>
          </a:p>
          <a:p>
            <a:r>
              <a:rPr lang="nb-NO" altLang="nb-NO" sz="2000" dirty="0" smtClean="0"/>
              <a:t>Begge prosessene har effekt ut i organisasjonen, involverer mange saksbehandlere og forskjellige IT-systemer</a:t>
            </a:r>
            <a:endParaRPr lang="nb-NO" altLang="nb-NO" sz="2000" dirty="0"/>
          </a:p>
          <a:p>
            <a:endParaRPr lang="nb-NO" altLang="nb-NO" dirty="0"/>
          </a:p>
          <a:p>
            <a:endParaRPr lang="nb-NO" altLang="nb-NO" dirty="0"/>
          </a:p>
          <a:p>
            <a:pPr eaLnBrk="1" hangingPunct="1"/>
            <a:endParaRPr lang="nb-NO" altLang="nb-NO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9552" y="337220"/>
            <a:ext cx="8156401" cy="504056"/>
          </a:xfrm>
        </p:spPr>
        <p:txBody>
          <a:bodyPr/>
          <a:lstStyle/>
          <a:p>
            <a:r>
              <a:rPr lang="nb-NO" dirty="0" smtClean="0"/>
              <a:t>Veien videre</a:t>
            </a: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95536" y="841276"/>
            <a:ext cx="8291264" cy="4238724"/>
          </a:xfrm>
        </p:spPr>
        <p:txBody>
          <a:bodyPr/>
          <a:lstStyle/>
          <a:p>
            <a:r>
              <a:rPr lang="nb-NO" altLang="nb-NO" dirty="0" err="1" smtClean="0"/>
              <a:t>PoC</a:t>
            </a:r>
            <a:r>
              <a:rPr lang="nb-NO" altLang="nb-NO" dirty="0" smtClean="0"/>
              <a:t>-prosjektperiode </a:t>
            </a:r>
            <a:r>
              <a:rPr lang="nb-NO" altLang="nb-NO" dirty="0"/>
              <a:t>frem til ca. 1. </a:t>
            </a:r>
            <a:r>
              <a:rPr lang="nb-NO" altLang="nb-NO" dirty="0" smtClean="0"/>
              <a:t>november</a:t>
            </a:r>
          </a:p>
          <a:p>
            <a:pPr lvl="1"/>
            <a:r>
              <a:rPr lang="nb-NO" altLang="nb-NO" dirty="0" smtClean="0"/>
              <a:t>Oppsett av systemet </a:t>
            </a:r>
          </a:p>
          <a:p>
            <a:pPr lvl="1"/>
            <a:r>
              <a:rPr lang="nb-NO" altLang="nb-NO" dirty="0" smtClean="0"/>
              <a:t>To </a:t>
            </a:r>
            <a:r>
              <a:rPr lang="nb-NO" altLang="nb-NO" dirty="0"/>
              <a:t>prosesskandidatene skal </a:t>
            </a:r>
            <a:r>
              <a:rPr lang="nb-NO" altLang="nb-NO" dirty="0" smtClean="0"/>
              <a:t>implementeres</a:t>
            </a:r>
          </a:p>
          <a:p>
            <a:pPr lvl="1"/>
            <a:r>
              <a:rPr lang="nb-NO" altLang="nb-NO" dirty="0" smtClean="0"/>
              <a:t>Personell </a:t>
            </a:r>
            <a:r>
              <a:rPr lang="nb-NO" altLang="nb-NO" dirty="0"/>
              <a:t>fra USIT og fagavdelingene som eier prosessene kommer til å være involvert i koding av </a:t>
            </a:r>
            <a:r>
              <a:rPr lang="nb-NO" altLang="nb-NO" dirty="0" smtClean="0"/>
              <a:t>prosessene </a:t>
            </a:r>
            <a:endParaRPr lang="nb-NO" altLang="nb-NO" dirty="0"/>
          </a:p>
          <a:p>
            <a:r>
              <a:rPr lang="nb-NO" altLang="nb-NO" dirty="0" smtClean="0"/>
              <a:t>Opplæring i prosesskoding fra leverandørens konsulenter</a:t>
            </a:r>
          </a:p>
          <a:p>
            <a:r>
              <a:rPr lang="nb-NO" altLang="nb-NO" dirty="0" smtClean="0"/>
              <a:t>Målet er å </a:t>
            </a:r>
            <a:r>
              <a:rPr lang="nb-NO" altLang="nb-NO" dirty="0" smtClean="0">
                <a:solidFill>
                  <a:srgbClr val="FF0000"/>
                </a:solidFill>
              </a:rPr>
              <a:t>bygge prosesskodingskompetanse</a:t>
            </a:r>
            <a:r>
              <a:rPr lang="nb-NO" altLang="nb-NO" dirty="0" smtClean="0"/>
              <a:t> i de ulike fagavdelingene og på USIT</a:t>
            </a:r>
            <a:br>
              <a:rPr lang="nb-NO" altLang="nb-NO" dirty="0" smtClean="0"/>
            </a:br>
            <a:endParaRPr lang="nb-NO" altLang="nb-NO" dirty="0"/>
          </a:p>
          <a:p>
            <a:r>
              <a:rPr lang="nb-NO" altLang="nb-NO" dirty="0"/>
              <a:t>Etter 1. </a:t>
            </a:r>
            <a:r>
              <a:rPr lang="nb-NO" altLang="nb-NO" dirty="0" smtClean="0"/>
              <a:t>november: </a:t>
            </a:r>
          </a:p>
          <a:p>
            <a:pPr lvl="1"/>
            <a:r>
              <a:rPr lang="nb-NO" altLang="nb-NO" dirty="0" smtClean="0"/>
              <a:t>Videre prosjektperiode - hvor vi skal bygge mer intern kompetanse og jobber videre med innmeldte og nye prosesskandidater</a:t>
            </a:r>
            <a:endParaRPr lang="nb-NO" altLang="nb-NO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5808176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12. UiO-norsk-symboler-med-rod-bakgrunn (1)</Template>
  <TotalTime>30</TotalTime>
  <Words>163</Words>
  <Application>Microsoft Office PowerPoint</Application>
  <PresentationFormat>On-screen Show (16:10)</PresentationFormat>
  <Paragraphs>34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ヒラギノ角ゴ Pro W3</vt:lpstr>
      <vt:lpstr>UIONorsk16-10</vt:lpstr>
      <vt:lpstr>Digitaliserings og forbedringsprogrammet </vt:lpstr>
      <vt:lpstr>PowerPoint Presentation</vt:lpstr>
      <vt:lpstr>Veien videre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Elisabeth Smokvina</dc:creator>
  <cp:lastModifiedBy>Elisabeth Smokvina</cp:lastModifiedBy>
  <cp:revision>5</cp:revision>
  <dcterms:created xsi:type="dcterms:W3CDTF">2018-08-30T10:31:59Z</dcterms:created>
  <dcterms:modified xsi:type="dcterms:W3CDTF">2018-08-30T12:19:28Z</dcterms:modified>
</cp:coreProperties>
</file>