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4"/>
  </p:sldMasterIdLst>
  <p:notesMasterIdLst>
    <p:notesMasterId r:id="rId8"/>
  </p:notesMasterIdLst>
  <p:sldIdLst>
    <p:sldId id="559" r:id="rId5"/>
    <p:sldId id="562" r:id="rId6"/>
    <p:sldId id="563" r:id="rId7"/>
  </p:sldIdLst>
  <p:sldSz cx="9144000" cy="6858000" type="screen4x3"/>
  <p:notesSz cx="6794500" cy="99314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re Indreråk" initials="TI" lastIdx="1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600"/>
    <a:srgbClr val="57D4D3"/>
    <a:srgbClr val="BBAC76"/>
    <a:srgbClr val="0D3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F6D0BA-BFD6-408F-B944-857E2F6960D5}" v="6" dt="2018-03-14T09:44:25.5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iddels stil 2 - aks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097" autoAdjust="0"/>
  </p:normalViewPr>
  <p:slideViewPr>
    <p:cSldViewPr snapToGrid="0">
      <p:cViewPr varScale="1">
        <p:scale>
          <a:sx n="70" d="100"/>
          <a:sy n="70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ute Munkeby" userId="10033FFFA7F4CBA7@LIVE.COM" providerId="AD" clId="Web-{80F6D0BA-BFD6-408F-B944-857E2F6960D5}"/>
    <pc:docChg chg="modSld">
      <pc:chgData name="Gaute Munkeby" userId="10033FFFA7F4CBA7@LIVE.COM" providerId="AD" clId="Web-{80F6D0BA-BFD6-408F-B944-857E2F6960D5}" dt="2018-03-14T09:44:30.716" v="48"/>
      <pc:docMkLst>
        <pc:docMk/>
      </pc:docMkLst>
      <pc:sldChg chg="modSp">
        <pc:chgData name="Gaute Munkeby" userId="10033FFFA7F4CBA7@LIVE.COM" providerId="AD" clId="Web-{80F6D0BA-BFD6-408F-B944-857E2F6960D5}" dt="2018-03-14T09:44:29.778" v="46"/>
        <pc:sldMkLst>
          <pc:docMk/>
          <pc:sldMk cId="745644336" sldId="537"/>
        </pc:sldMkLst>
        <pc:spChg chg="mod">
          <ac:chgData name="Gaute Munkeby" userId="10033FFFA7F4CBA7@LIVE.COM" providerId="AD" clId="Web-{80F6D0BA-BFD6-408F-B944-857E2F6960D5}" dt="2018-03-14T09:44:29.778" v="46"/>
          <ac:spMkLst>
            <pc:docMk/>
            <pc:sldMk cId="745644336" sldId="537"/>
            <ac:spMk id="3" creationId="{00000000-0000-0000-0000-000000000000}"/>
          </ac:spMkLst>
        </pc:spChg>
        <pc:graphicFrameChg chg="mod modGraphic">
          <ac:chgData name="Gaute Munkeby" userId="10033FFFA7F4CBA7@LIVE.COM" providerId="AD" clId="Web-{80F6D0BA-BFD6-408F-B944-857E2F6960D5}" dt="2018-03-14T09:44:10.059" v="39"/>
          <ac:graphicFrameMkLst>
            <pc:docMk/>
            <pc:sldMk cId="745644336" sldId="537"/>
            <ac:graphicFrameMk id="2" creationId="{00000000-0000-0000-0000-000000000000}"/>
          </ac:graphicFrameMkLst>
        </pc:graphicFrameChg>
      </pc:sldChg>
    </pc:docChg>
  </pc:docChgLst>
  <pc:docChgLst>
    <pc:chgData name="Gaute Munkeby" userId="10033FFFA7F4CBA7@LIVE.COM" providerId="AD" clId="Web-{C7D9060C-0653-4060-B562-5171FC6968B2}"/>
    <pc:docChg chg="modSld">
      <pc:chgData name="Gaute Munkeby" userId="10033FFFA7F4CBA7@LIVE.COM" providerId="AD" clId="Web-{C7D9060C-0653-4060-B562-5171FC6968B2}" dt="2018-03-19T09:08:56.398" v="75"/>
      <pc:docMkLst>
        <pc:docMk/>
      </pc:docMkLst>
      <pc:sldChg chg="modSp">
        <pc:chgData name="Gaute Munkeby" userId="10033FFFA7F4CBA7@LIVE.COM" providerId="AD" clId="Web-{C7D9060C-0653-4060-B562-5171FC6968B2}" dt="2018-03-19T09:08:56.398" v="75"/>
        <pc:sldMkLst>
          <pc:docMk/>
          <pc:sldMk cId="745644336" sldId="537"/>
        </pc:sldMkLst>
        <pc:graphicFrameChg chg="mod modGraphic">
          <ac:chgData name="Gaute Munkeby" userId="10033FFFA7F4CBA7@LIVE.COM" providerId="AD" clId="Web-{C7D9060C-0653-4060-B562-5171FC6968B2}" dt="2018-03-19T09:08:56.398" v="75"/>
          <ac:graphicFrameMkLst>
            <pc:docMk/>
            <pc:sldMk cId="745644336" sldId="537"/>
            <ac:graphicFrameMk id="2" creationId="{00000000-0000-0000-0000-000000000000}"/>
          </ac:graphicFrameMkLst>
        </pc:graphicFrameChg>
      </pc:sldChg>
    </pc:docChg>
  </pc:docChgLst>
  <pc:docChgLst>
    <pc:chgData name="Guest User" userId="URN:SPO:ANON#FA18FC35ADEE84517BCF25B0B31F45686ABC10A1E41A438259BE5AA3B851133C" providerId="AD" clId="Web-{55451964-7DAE-47C8-99C7-722381324EE6}"/>
    <pc:docChg chg="modSld">
      <pc:chgData name="Guest User" userId="URN:SPO:ANON#FA18FC35ADEE84517BCF25B0B31F45686ABC10A1E41A438259BE5AA3B851133C" providerId="AD" clId="Web-{55451964-7DAE-47C8-99C7-722381324EE6}" dt="2018-03-14T08:58:04.149" v="93"/>
      <pc:docMkLst>
        <pc:docMk/>
      </pc:docMkLst>
      <pc:sldChg chg="modSp">
        <pc:chgData name="Guest User" userId="URN:SPO:ANON#FA18FC35ADEE84517BCF25B0B31F45686ABC10A1E41A438259BE5AA3B851133C" providerId="AD" clId="Web-{55451964-7DAE-47C8-99C7-722381324EE6}" dt="2018-03-14T08:58:04.149" v="93"/>
        <pc:sldMkLst>
          <pc:docMk/>
          <pc:sldMk cId="745644336" sldId="537"/>
        </pc:sldMkLst>
        <pc:graphicFrameChg chg="mod modGraphic">
          <ac:chgData name="Guest User" userId="URN:SPO:ANON#FA18FC35ADEE84517BCF25B0B31F45686ABC10A1E41A438259BE5AA3B851133C" providerId="AD" clId="Web-{55451964-7DAE-47C8-99C7-722381324EE6}" dt="2018-03-14T08:58:04.149" v="93"/>
          <ac:graphicFrameMkLst>
            <pc:docMk/>
            <pc:sldMk cId="745644336" sldId="537"/>
            <ac:graphicFrameMk id="2" creationId="{00000000-0000-0000-0000-000000000000}"/>
          </ac:graphicFrameMkLst>
        </pc:graphicFrameChg>
      </pc:sldChg>
    </pc:docChg>
  </pc:docChgLst>
  <pc:docChgLst>
    <pc:chgData name="Gaute Munkeby" userId="10033FFFA7F4CBA7@LIVE.COM" providerId="AD" clId="Web-{8B39DC86-A32B-4BE2-A2E9-DDFB0C1832A8}"/>
    <pc:docChg chg="modSld">
      <pc:chgData name="Gaute Munkeby" userId="10033FFFA7F4CBA7@LIVE.COM" providerId="AD" clId="Web-{8B39DC86-A32B-4BE2-A2E9-DDFB0C1832A8}" dt="2018-03-19T12:37:28.465" v="45"/>
      <pc:docMkLst>
        <pc:docMk/>
      </pc:docMkLst>
      <pc:sldChg chg="modSp">
        <pc:chgData name="Gaute Munkeby" userId="10033FFFA7F4CBA7@LIVE.COM" providerId="AD" clId="Web-{8B39DC86-A32B-4BE2-A2E9-DDFB0C1832A8}" dt="2018-03-19T12:37:28.465" v="45"/>
        <pc:sldMkLst>
          <pc:docMk/>
          <pc:sldMk cId="745644336" sldId="537"/>
        </pc:sldMkLst>
        <pc:graphicFrameChg chg="mod modGraphic">
          <ac:chgData name="Gaute Munkeby" userId="10033FFFA7F4CBA7@LIVE.COM" providerId="AD" clId="Web-{8B39DC86-A32B-4BE2-A2E9-DDFB0C1832A8}" dt="2018-03-19T12:37:28.465" v="45"/>
          <ac:graphicFrameMkLst>
            <pc:docMk/>
            <pc:sldMk cId="745644336" sldId="537"/>
            <ac:graphicFrameMk id="2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5553" tIns="47777" rIns="95553" bIns="47777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lIns="95553" tIns="47777" rIns="95553" bIns="47777" rtlCol="0"/>
          <a:lstStyle>
            <a:lvl1pPr algn="r">
              <a:defRPr sz="1200"/>
            </a:lvl1pPr>
          </a:lstStyle>
          <a:p>
            <a:fld id="{830D6C9F-D52C-4C35-B7B1-0AD4395D034A}" type="datetimeFigureOut">
              <a:rPr lang="nb-NO" smtClean="0"/>
              <a:t>31.08.2018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3" tIns="47777" rIns="95553" bIns="47777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7416"/>
            <a:ext cx="5435600" cy="4469130"/>
          </a:xfrm>
          <a:prstGeom prst="rect">
            <a:avLst/>
          </a:prstGeom>
        </p:spPr>
        <p:txBody>
          <a:bodyPr vert="horz" lIns="95553" tIns="47777" rIns="95553" bIns="47777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5553" tIns="47777" rIns="95553" bIns="47777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5553" tIns="47777" rIns="95553" bIns="47777" rtlCol="0" anchor="b"/>
          <a:lstStyle>
            <a:lvl1pPr algn="r">
              <a:defRPr sz="1200"/>
            </a:lvl1pPr>
          </a:lstStyle>
          <a:p>
            <a:fld id="{B4FCC5B0-6DFD-4DC5-B600-5980E70357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3498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193" indent="-171193">
              <a:buFontTx/>
              <a:buChar char="-"/>
            </a:pPr>
            <a:r>
              <a:rPr lang="nb-NO" dirty="0" smtClean="0"/>
              <a:t>Felles prosesser</a:t>
            </a:r>
            <a:r>
              <a:rPr lang="nb-NO" baseline="0" dirty="0" smtClean="0"/>
              <a:t> på rutinenivå</a:t>
            </a:r>
          </a:p>
          <a:p>
            <a:pPr marL="171193" indent="-171193">
              <a:buFontTx/>
              <a:buChar char="-"/>
            </a:pPr>
            <a:r>
              <a:rPr lang="nb-NO" baseline="0" dirty="0" smtClean="0"/>
              <a:t>Standardisering. Vil også innebære utvikling.</a:t>
            </a:r>
          </a:p>
          <a:p>
            <a:pPr marL="171193" indent="-171193">
              <a:buFontTx/>
              <a:buChar char="-"/>
            </a:pPr>
            <a:r>
              <a:rPr lang="nb-NO" baseline="0" dirty="0" smtClean="0"/>
              <a:t>Fremstå som én kunde – </a:t>
            </a:r>
            <a:r>
              <a:rPr lang="nb-NO" baseline="0" dirty="0" err="1" smtClean="0"/>
              <a:t>dvs</a:t>
            </a:r>
            <a:r>
              <a:rPr lang="nb-NO" baseline="0" dirty="0" smtClean="0"/>
              <a:t> samme tjenesteleveranse fra DFØ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6514">
              <a:defRPr/>
            </a:pPr>
            <a:fld id="{BD26FFFE-F22A-4A42-9F0C-DFC2F8593C11}" type="slidenum">
              <a:rPr lang="nb-NO">
                <a:solidFill>
                  <a:prstClr val="black"/>
                </a:solidFill>
                <a:latin typeface="Calibri"/>
              </a:rPr>
              <a:pPr defTabSz="456514">
                <a:defRPr/>
              </a:pPr>
              <a:t>1</a:t>
            </a:fld>
            <a:endParaRPr lang="nb-N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7023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6514">
              <a:defRPr/>
            </a:pPr>
            <a:fld id="{B4FCC5B0-6DFD-4DC5-B600-5980E7035726}" type="slidenum">
              <a:rPr lang="nb-NO">
                <a:solidFill>
                  <a:prstClr val="black"/>
                </a:solidFill>
                <a:latin typeface="Calibri"/>
              </a:rPr>
              <a:pPr defTabSz="456514">
                <a:defRPr/>
              </a:pPr>
              <a:t>2</a:t>
            </a:fld>
            <a:endParaRPr lang="nb-N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6023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CC5B0-6DFD-4DC5-B600-5980E703572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8661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8315" y="2677415"/>
            <a:ext cx="7772400" cy="901094"/>
          </a:xfrm>
        </p:spPr>
        <p:txBody>
          <a:bodyPr anchor="t" anchorCtr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368315" y="3645154"/>
            <a:ext cx="7772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9137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800" y="3073400"/>
            <a:ext cx="647700" cy="6985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800" y="3073400"/>
            <a:ext cx="647700" cy="698500"/>
          </a:xfrm>
          <a:prstGeom prst="rect">
            <a:avLst/>
          </a:prstGeom>
        </p:spPr>
      </p:pic>
      <p:sp>
        <p:nvSpPr>
          <p:cNvPr id="14" name="Plassholder for lysbildenummer 5"/>
          <p:cNvSpPr txBox="1">
            <a:spLocks/>
          </p:cNvSpPr>
          <p:nvPr userDrawn="1"/>
        </p:nvSpPr>
        <p:spPr>
          <a:xfrm>
            <a:off x="8474800" y="6421247"/>
            <a:ext cx="342081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mtClean="0">
                <a:solidFill>
                  <a:prstClr val="black"/>
                </a:solidFill>
                <a:latin typeface="Arial"/>
                <a:cs typeface="Arial"/>
              </a:rPr>
              <a:pPr algn="ctr"/>
              <a:t>‹#›</a:t>
            </a:fld>
            <a:endParaRPr lang="nb-NO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695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67793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545827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645226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800822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8179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068761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57298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78054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732363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4" name="Bilde 3" descr="sirkler.jpg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3703" y="511250"/>
            <a:ext cx="1151994" cy="114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2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Vinkel 54"/>
          <p:cNvCxnSpPr>
            <a:stCxn id="2" idx="3"/>
          </p:cNvCxnSpPr>
          <p:nvPr/>
        </p:nvCxnSpPr>
        <p:spPr>
          <a:xfrm flipV="1">
            <a:off x="3320009" y="2459742"/>
            <a:ext cx="5150751" cy="420507"/>
          </a:xfrm>
          <a:prstGeom prst="bentConnector3">
            <a:avLst>
              <a:gd name="adj1" fmla="val 9200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0" name="Rett linje 29"/>
          <p:cNvCxnSpPr/>
          <p:nvPr/>
        </p:nvCxnSpPr>
        <p:spPr>
          <a:xfrm>
            <a:off x="4286701" y="4364370"/>
            <a:ext cx="738683" cy="3816"/>
          </a:xfrm>
          <a:prstGeom prst="line">
            <a:avLst/>
          </a:prstGeom>
          <a:ln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Rett linje 57"/>
          <p:cNvCxnSpPr>
            <a:stCxn id="36" idx="2"/>
            <a:endCxn id="42" idx="0"/>
          </p:cNvCxnSpPr>
          <p:nvPr/>
        </p:nvCxnSpPr>
        <p:spPr>
          <a:xfrm>
            <a:off x="8050339" y="2479755"/>
            <a:ext cx="6745" cy="1644661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3" name="Vinkel 32"/>
          <p:cNvCxnSpPr>
            <a:stCxn id="2" idx="0"/>
          </p:cNvCxnSpPr>
          <p:nvPr/>
        </p:nvCxnSpPr>
        <p:spPr>
          <a:xfrm rot="5400000" flipH="1" flipV="1">
            <a:off x="3660136" y="874388"/>
            <a:ext cx="465935" cy="3033271"/>
          </a:xfrm>
          <a:prstGeom prst="bentConnector2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Rett linje 27"/>
          <p:cNvCxnSpPr/>
          <p:nvPr/>
        </p:nvCxnSpPr>
        <p:spPr>
          <a:xfrm flipH="1">
            <a:off x="5906694" y="2499605"/>
            <a:ext cx="1" cy="2173324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Gruppe 18"/>
          <p:cNvGrpSpPr/>
          <p:nvPr/>
        </p:nvGrpSpPr>
        <p:grpSpPr>
          <a:xfrm>
            <a:off x="5303779" y="1896690"/>
            <a:ext cx="1205831" cy="602915"/>
            <a:chOff x="369" y="445232"/>
            <a:chExt cx="1607775" cy="8038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" name="Rektangel 19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TekstSylinder 20"/>
            <p:cNvSpPr txBox="1"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431" tIns="21431" rIns="21431" bIns="21431" numCol="1" spcCol="1270" anchor="ctr" anchorCtr="0">
              <a:noAutofit/>
            </a:bodyPr>
            <a:lstStyle/>
            <a:p>
              <a:pPr marL="0" marR="0" lvl="0" indent="0" algn="ctr" defTabSz="1500188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UDIR-BOTT</a:t>
              </a:r>
            </a:p>
          </p:txBody>
        </p:sp>
      </p:grpSp>
      <p:grpSp>
        <p:nvGrpSpPr>
          <p:cNvPr id="22" name="Gruppe 21"/>
          <p:cNvGrpSpPr/>
          <p:nvPr/>
        </p:nvGrpSpPr>
        <p:grpSpPr>
          <a:xfrm>
            <a:off x="5052454" y="3826774"/>
            <a:ext cx="1205831" cy="602915"/>
            <a:chOff x="369" y="445232"/>
            <a:chExt cx="1607775" cy="8038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Rektangel 22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TekstSylinder 23"/>
            <p:cNvSpPr txBox="1"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431" tIns="21431" rIns="21431" bIns="21431" numCol="1" spcCol="1270" anchor="ctr" anchorCtr="0">
              <a:noAutofit/>
            </a:bodyPr>
            <a:lstStyle/>
            <a:p>
              <a:pPr marL="0" marR="0" lvl="0" indent="0" algn="ctr" defTabSz="1500188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Mottaks-prosjekt</a:t>
              </a:r>
            </a:p>
          </p:txBody>
        </p:sp>
      </p:grpSp>
      <p:grpSp>
        <p:nvGrpSpPr>
          <p:cNvPr id="43" name="Gruppe 42"/>
          <p:cNvGrpSpPr/>
          <p:nvPr/>
        </p:nvGrpSpPr>
        <p:grpSpPr>
          <a:xfrm>
            <a:off x="5166754" y="3941074"/>
            <a:ext cx="1205831" cy="602915"/>
            <a:chOff x="369" y="445232"/>
            <a:chExt cx="1607775" cy="8038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4" name="Rektangel 43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TekstSylinder 44"/>
            <p:cNvSpPr txBox="1"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431" tIns="21431" rIns="21431" bIns="21431" numCol="1" spcCol="1270" anchor="ctr" anchorCtr="0">
              <a:noAutofit/>
            </a:bodyPr>
            <a:lstStyle/>
            <a:p>
              <a:pPr marL="0" marR="0" lvl="0" indent="0" algn="ctr" defTabSz="1500188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Mottaks-prosjekt</a:t>
              </a:r>
            </a:p>
          </p:txBody>
        </p:sp>
      </p:grpSp>
      <p:grpSp>
        <p:nvGrpSpPr>
          <p:cNvPr id="46" name="Gruppe 45"/>
          <p:cNvGrpSpPr/>
          <p:nvPr/>
        </p:nvGrpSpPr>
        <p:grpSpPr>
          <a:xfrm>
            <a:off x="5281054" y="4062913"/>
            <a:ext cx="1205831" cy="602915"/>
            <a:chOff x="369" y="445232"/>
            <a:chExt cx="1607775" cy="8038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7" name="Rektangel 46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TekstSylinder 47"/>
            <p:cNvSpPr txBox="1"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431" tIns="21431" rIns="21431" bIns="21431" numCol="1" spcCol="1270" anchor="ctr" anchorCtr="0">
              <a:noAutofit/>
            </a:bodyPr>
            <a:lstStyle/>
            <a:p>
              <a:pPr marL="0" marR="0" lvl="0" indent="0" algn="ctr" defTabSz="1500188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Mottaks-prosjekt</a:t>
              </a:r>
            </a:p>
          </p:txBody>
        </p:sp>
      </p:grpSp>
      <p:grpSp>
        <p:nvGrpSpPr>
          <p:cNvPr id="49" name="Gruppe 48"/>
          <p:cNvGrpSpPr/>
          <p:nvPr/>
        </p:nvGrpSpPr>
        <p:grpSpPr>
          <a:xfrm>
            <a:off x="5395354" y="4169674"/>
            <a:ext cx="1205831" cy="602915"/>
            <a:chOff x="369" y="445232"/>
            <a:chExt cx="1607775" cy="8038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0" name="Rektangel 49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TekstSylinder 50"/>
            <p:cNvSpPr txBox="1"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431" tIns="21431" rIns="21431" bIns="21431" numCol="1" spcCol="1270" anchor="ctr" anchorCtr="0">
              <a:noAutofit/>
            </a:bodyPr>
            <a:lstStyle/>
            <a:p>
              <a:pPr marL="0" marR="0" lvl="0" indent="0" algn="ctr" defTabSz="1500188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Mottaks-prosjekt</a:t>
              </a:r>
            </a:p>
          </p:txBody>
        </p:sp>
      </p:grpSp>
      <p:grpSp>
        <p:nvGrpSpPr>
          <p:cNvPr id="35" name="Gruppe 34"/>
          <p:cNvGrpSpPr/>
          <p:nvPr/>
        </p:nvGrpSpPr>
        <p:grpSpPr>
          <a:xfrm>
            <a:off x="7447423" y="1876840"/>
            <a:ext cx="1205831" cy="602915"/>
            <a:chOff x="369" y="445232"/>
            <a:chExt cx="1607775" cy="8038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Rektangel 35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</p:sp>
        <p:sp>
          <p:nvSpPr>
            <p:cNvPr id="37" name="TekstSylinder 36"/>
            <p:cNvSpPr txBox="1"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21431" tIns="21431" rIns="21431" bIns="21431" numCol="1" spcCol="1270" anchor="ctr" anchorCtr="0">
              <a:noAutofit/>
            </a:bodyPr>
            <a:lstStyle/>
            <a:p>
              <a:pPr marL="0" marR="0" lvl="0" indent="0" algn="ctr" defTabSz="1500188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DFØ       ledelse</a:t>
              </a:r>
            </a:p>
          </p:txBody>
        </p:sp>
      </p:grpSp>
      <p:cxnSp>
        <p:nvCxnSpPr>
          <p:cNvPr id="39" name="Rett linje 38"/>
          <p:cNvCxnSpPr/>
          <p:nvPr/>
        </p:nvCxnSpPr>
        <p:spPr>
          <a:xfrm flipV="1">
            <a:off x="6512084" y="2178297"/>
            <a:ext cx="920267" cy="3823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41" name="Gruppe 40"/>
          <p:cNvGrpSpPr/>
          <p:nvPr/>
        </p:nvGrpSpPr>
        <p:grpSpPr>
          <a:xfrm>
            <a:off x="7454168" y="4124416"/>
            <a:ext cx="1205831" cy="786557"/>
            <a:chOff x="369" y="445232"/>
            <a:chExt cx="1607775" cy="8038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Rektangel 41"/>
            <p:cNvSpPr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</p:sp>
        <p:sp>
          <p:nvSpPr>
            <p:cNvPr id="52" name="TekstSylinder 51"/>
            <p:cNvSpPr txBox="1"/>
            <p:nvPr/>
          </p:nvSpPr>
          <p:spPr>
            <a:xfrm>
              <a:off x="369" y="445232"/>
              <a:ext cx="1607775" cy="803887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21431" tIns="21431" rIns="21431" bIns="21431" numCol="1" spcCol="1270" anchor="ctr" anchorCtr="0">
              <a:noAutofit/>
            </a:bodyPr>
            <a:lstStyle/>
            <a:p>
              <a:pPr marL="0" marR="0" lvl="0" indent="0" algn="ctr" defTabSz="1500188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DFØ forvaltning/ drift</a:t>
              </a:r>
            </a:p>
          </p:txBody>
        </p:sp>
      </p:grpSp>
      <p:cxnSp>
        <p:nvCxnSpPr>
          <p:cNvPr id="56" name="Rett linje 55"/>
          <p:cNvCxnSpPr>
            <a:endCxn id="52" idx="1"/>
          </p:cNvCxnSpPr>
          <p:nvPr/>
        </p:nvCxnSpPr>
        <p:spPr>
          <a:xfrm>
            <a:off x="6857499" y="4517694"/>
            <a:ext cx="596669" cy="0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3" name="Tittel 5"/>
          <p:cNvSpPr>
            <a:spLocks noGrp="1"/>
          </p:cNvSpPr>
          <p:nvPr>
            <p:ph type="title"/>
          </p:nvPr>
        </p:nvSpPr>
        <p:spPr>
          <a:xfrm>
            <a:off x="477128" y="548207"/>
            <a:ext cx="6926001" cy="994172"/>
          </a:xfrm>
        </p:spPr>
        <p:txBody>
          <a:bodyPr>
            <a:normAutofit/>
          </a:bodyPr>
          <a:lstStyle/>
          <a:p>
            <a:r>
              <a:rPr lang="nb-NO" sz="2700" b="1" dirty="0"/>
              <a:t>Samhandling i gjennomføringsfasen</a:t>
            </a:r>
          </a:p>
        </p:txBody>
      </p:sp>
      <p:sp>
        <p:nvSpPr>
          <p:cNvPr id="73" name="TekstSylinder 68"/>
          <p:cNvSpPr txBox="1"/>
          <p:nvPr/>
        </p:nvSpPr>
        <p:spPr>
          <a:xfrm>
            <a:off x="6306490" y="1654745"/>
            <a:ext cx="137076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Strategisk partnerskap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Veikart</a:t>
            </a:r>
            <a:endParaRPr kumimoji="0" lang="nb-NO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393539" y="4869404"/>
            <a:ext cx="2109392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Kartlegging, analyse, konfigurasjon/utvikling, håndtering teknisk, integrasjoner og masterdata, test, standardisering av prosesser</a:t>
            </a:r>
            <a:endParaRPr kumimoji="0" lang="nb-NO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ktangel 69"/>
          <p:cNvSpPr/>
          <p:nvPr/>
        </p:nvSpPr>
        <p:spPr>
          <a:xfrm>
            <a:off x="2502931" y="4877569"/>
            <a:ext cx="189576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Innføringen av nye løsninger / tjenester </a:t>
            </a:r>
            <a:r>
              <a:rPr kumimoji="0" lang="mr-IN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Mangal" panose="02040503050203030202" pitchFamily="18" charset="0"/>
              </a:rPr>
              <a:t>–</a:t>
            </a:r>
            <a:r>
              <a:rPr kumimoji="0" lang="nb-NO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oppfølging av de de lokale mottaksprosjektene, gevinstarbeid</a:t>
            </a:r>
            <a:endParaRPr kumimoji="0" lang="nb-NO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vrundet rektangel 1"/>
          <p:cNvSpPr/>
          <p:nvPr/>
        </p:nvSpPr>
        <p:spPr>
          <a:xfrm>
            <a:off x="1432926" y="2623990"/>
            <a:ext cx="1887083" cy="512518"/>
          </a:xfrm>
          <a:prstGeom prst="round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>
                <a:solidFill>
                  <a:prstClr val="white"/>
                </a:solidFill>
                <a:latin typeface="Calibri" panose="020F0502020204030204"/>
              </a:rPr>
              <a:t>Ekstern s</a:t>
            </a:r>
            <a:r>
              <a:rPr kumimoji="0" lang="nb-NO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tyringsgruppe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Avrundet rektangel 53"/>
          <p:cNvSpPr/>
          <p:nvPr/>
        </p:nvSpPr>
        <p:spPr>
          <a:xfrm>
            <a:off x="1466271" y="3248874"/>
            <a:ext cx="1887083" cy="417662"/>
          </a:xfrm>
          <a:prstGeom prst="round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Prosjektledelse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Avrundet rektangel 56"/>
          <p:cNvSpPr/>
          <p:nvPr/>
        </p:nvSpPr>
        <p:spPr>
          <a:xfrm>
            <a:off x="477128" y="4102359"/>
            <a:ext cx="1887083" cy="693212"/>
          </a:xfrm>
          <a:prstGeom prst="round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Prosjekt standardisering og utvikling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(nasjonalt)</a:t>
            </a:r>
          </a:p>
        </p:txBody>
      </p:sp>
      <p:sp>
        <p:nvSpPr>
          <p:cNvPr id="59" name="Avrundet rektangel 58"/>
          <p:cNvSpPr/>
          <p:nvPr/>
        </p:nvSpPr>
        <p:spPr>
          <a:xfrm>
            <a:off x="2467034" y="4087219"/>
            <a:ext cx="1887083" cy="693212"/>
          </a:xfrm>
          <a:prstGeom prst="round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Prosjekt innføring og OU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(nasjonalt)</a:t>
            </a:r>
          </a:p>
        </p:txBody>
      </p:sp>
      <p:cxnSp>
        <p:nvCxnSpPr>
          <p:cNvPr id="8" name="Vinkel 7"/>
          <p:cNvCxnSpPr>
            <a:stCxn id="54" idx="2"/>
            <a:endCxn id="57" idx="0"/>
          </p:cNvCxnSpPr>
          <p:nvPr/>
        </p:nvCxnSpPr>
        <p:spPr>
          <a:xfrm rot="5400000">
            <a:off x="1697331" y="3389876"/>
            <a:ext cx="435823" cy="989143"/>
          </a:xfrm>
          <a:prstGeom prst="bentConnector3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Vinkel 9"/>
          <p:cNvCxnSpPr>
            <a:stCxn id="54" idx="2"/>
            <a:endCxn id="59" idx="0"/>
          </p:cNvCxnSpPr>
          <p:nvPr/>
        </p:nvCxnSpPr>
        <p:spPr>
          <a:xfrm rot="16200000" flipH="1">
            <a:off x="2699853" y="3376495"/>
            <a:ext cx="420683" cy="1000763"/>
          </a:xfrm>
          <a:prstGeom prst="bentConnector3">
            <a:avLst>
              <a:gd name="adj1" fmla="val 5000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uppe 59">
            <a:extLst>
              <a:ext uri="{FF2B5EF4-FFF2-40B4-BE49-F238E27FC236}">
                <a16:creationId xmlns:a16="http://schemas.microsoft.com/office/drawing/2014/main" id="{ED19111F-57C1-244F-9EFF-049C9028945F}"/>
              </a:ext>
            </a:extLst>
          </p:cNvPr>
          <p:cNvGrpSpPr/>
          <p:nvPr/>
        </p:nvGrpSpPr>
        <p:grpSpPr>
          <a:xfrm>
            <a:off x="5720261" y="6010713"/>
            <a:ext cx="2871143" cy="585120"/>
            <a:chOff x="693004" y="199938"/>
            <a:chExt cx="6373532" cy="1242574"/>
          </a:xfrm>
        </p:grpSpPr>
        <p:pic>
          <p:nvPicPr>
            <p:cNvPr id="61" name="Bilde 60" descr="ny_logo.jpg">
              <a:extLst>
                <a:ext uri="{FF2B5EF4-FFF2-40B4-BE49-F238E27FC236}">
                  <a16:creationId xmlns:a16="http://schemas.microsoft.com/office/drawing/2014/main" id="{D58939DA-C1E3-5645-B974-2DE41F982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73393" y="528953"/>
              <a:ext cx="2361199" cy="671681"/>
            </a:xfrm>
            <a:prstGeom prst="rect">
              <a:avLst/>
            </a:prstGeom>
          </p:spPr>
        </p:pic>
        <p:pic>
          <p:nvPicPr>
            <p:cNvPr id="62" name="Bilde 61">
              <a:extLst>
                <a:ext uri="{FF2B5EF4-FFF2-40B4-BE49-F238E27FC236}">
                  <a16:creationId xmlns:a16="http://schemas.microsoft.com/office/drawing/2014/main" id="{1B2DE2A8-5F6A-3144-B982-16740807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004" y="199938"/>
              <a:ext cx="1272458" cy="1242574"/>
            </a:xfrm>
            <a:prstGeom prst="rect">
              <a:avLst/>
            </a:prstGeom>
          </p:spPr>
        </p:pic>
        <p:pic>
          <p:nvPicPr>
            <p:cNvPr id="63" name="Bilde 62">
              <a:extLst>
                <a:ext uri="{FF2B5EF4-FFF2-40B4-BE49-F238E27FC236}">
                  <a16:creationId xmlns:a16="http://schemas.microsoft.com/office/drawing/2014/main" id="{AEED3D9E-6156-714E-86BF-78B8F8BC4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43369" y="255602"/>
              <a:ext cx="1124534" cy="1155030"/>
            </a:xfrm>
            <a:prstGeom prst="rect">
              <a:avLst/>
            </a:prstGeom>
          </p:spPr>
        </p:pic>
        <p:pic>
          <p:nvPicPr>
            <p:cNvPr id="64" name="Bilde 63">
              <a:extLst>
                <a:ext uri="{FF2B5EF4-FFF2-40B4-BE49-F238E27FC236}">
                  <a16:creationId xmlns:a16="http://schemas.microsoft.com/office/drawing/2014/main" id="{8A392672-8E97-F849-9DA6-F9D58CB44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42586" y="233092"/>
              <a:ext cx="1123950" cy="1123950"/>
            </a:xfrm>
            <a:prstGeom prst="rect">
              <a:avLst/>
            </a:prstGeom>
          </p:spPr>
        </p:pic>
      </p:grpSp>
      <p:sp>
        <p:nvSpPr>
          <p:cNvPr id="65" name="Rektangel 64"/>
          <p:cNvSpPr/>
          <p:nvPr/>
        </p:nvSpPr>
        <p:spPr>
          <a:xfrm>
            <a:off x="4961737" y="4867849"/>
            <a:ext cx="1895762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50" i="1" dirty="0">
                <a:solidFill>
                  <a:prstClr val="black"/>
                </a:solidFill>
                <a:latin typeface="Calibri" panose="020F0502020204030204"/>
              </a:rPr>
              <a:t>Tilrettelegging og innføring i egen BOTT, herunder gevinstarbeid</a:t>
            </a:r>
            <a:endParaRPr kumimoji="0" lang="nb-NO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59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kstSylinder 117"/>
          <p:cNvSpPr txBox="1"/>
          <p:nvPr/>
        </p:nvSpPr>
        <p:spPr>
          <a:xfrm>
            <a:off x="5498567" y="2163994"/>
            <a:ext cx="23274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0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 smtClean="0">
                <a:solidFill>
                  <a:prstClr val="black"/>
                </a:solidFill>
                <a:latin typeface="Calibri" panose="020F0502020204030204"/>
              </a:rPr>
              <a:t>                                              </a:t>
            </a:r>
            <a:r>
              <a:rPr lang="nb-NO" sz="1200" b="1" dirty="0" smtClean="0">
                <a:solidFill>
                  <a:prstClr val="black"/>
                </a:solidFill>
                <a:latin typeface="Calibri" panose="020F0502020204030204"/>
              </a:rPr>
              <a:t>Avslutte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dirty="0" smtClean="0">
                <a:solidFill>
                  <a:prstClr val="black"/>
                </a:solidFill>
                <a:latin typeface="Calibri" panose="020F0502020204030204"/>
              </a:rPr>
              <a:t>      Produksjon I</a:t>
            </a:r>
            <a:endParaRPr kumimoji="0" lang="nb-NO" sz="1000" b="0" i="0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baseline="0" dirty="0" smtClean="0">
                <a:solidFill>
                  <a:prstClr val="black"/>
                </a:solidFill>
                <a:latin typeface="Calibri" panose="020F0502020204030204"/>
              </a:rPr>
              <a:t>      Evt. justeringer</a:t>
            </a:r>
            <a:r>
              <a:rPr lang="nb-NO" sz="1000" dirty="0" smtClean="0">
                <a:solidFill>
                  <a:prstClr val="black"/>
                </a:solidFill>
                <a:latin typeface="Calibri" panose="020F0502020204030204"/>
              </a:rPr>
              <a:t> løsning</a:t>
            </a:r>
            <a:endParaRPr kumimoji="0" lang="nb-NO" sz="10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7" name="Rektangel 116"/>
          <p:cNvSpPr/>
          <p:nvPr/>
        </p:nvSpPr>
        <p:spPr>
          <a:xfrm>
            <a:off x="8136804" y="1844248"/>
            <a:ext cx="978333" cy="21339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2023 =&gt;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40825" y="1841674"/>
            <a:ext cx="919277" cy="18574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q1</a:t>
            </a:r>
          </a:p>
        </p:txBody>
      </p:sp>
      <p:sp>
        <p:nvSpPr>
          <p:cNvPr id="15" name="Rektangel 14"/>
          <p:cNvSpPr/>
          <p:nvPr/>
        </p:nvSpPr>
        <p:spPr>
          <a:xfrm>
            <a:off x="795737" y="1841674"/>
            <a:ext cx="919277" cy="18574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q2</a:t>
            </a:r>
          </a:p>
        </p:txBody>
      </p:sp>
      <p:sp>
        <p:nvSpPr>
          <p:cNvPr id="16" name="Rektangel 15"/>
          <p:cNvSpPr/>
          <p:nvPr/>
        </p:nvSpPr>
        <p:spPr>
          <a:xfrm>
            <a:off x="1550649" y="1841674"/>
            <a:ext cx="919277" cy="18574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q3</a:t>
            </a:r>
          </a:p>
        </p:txBody>
      </p:sp>
      <p:sp>
        <p:nvSpPr>
          <p:cNvPr id="17" name="Rektangel 16"/>
          <p:cNvSpPr/>
          <p:nvPr/>
        </p:nvSpPr>
        <p:spPr>
          <a:xfrm>
            <a:off x="2480129" y="1841674"/>
            <a:ext cx="919277" cy="18574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q4</a:t>
            </a:r>
          </a:p>
        </p:txBody>
      </p:sp>
      <p:sp>
        <p:nvSpPr>
          <p:cNvPr id="22" name="Rektangel 21"/>
          <p:cNvSpPr/>
          <p:nvPr/>
        </p:nvSpPr>
        <p:spPr>
          <a:xfrm>
            <a:off x="3219244" y="1847885"/>
            <a:ext cx="1223497" cy="212768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2019</a:t>
            </a:r>
          </a:p>
        </p:txBody>
      </p:sp>
      <p:sp>
        <p:nvSpPr>
          <p:cNvPr id="24" name="Rektangel 23"/>
          <p:cNvSpPr/>
          <p:nvPr/>
        </p:nvSpPr>
        <p:spPr>
          <a:xfrm>
            <a:off x="4446765" y="1844248"/>
            <a:ext cx="1253412" cy="213132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</a:p>
        </p:txBody>
      </p:sp>
      <p:sp>
        <p:nvSpPr>
          <p:cNvPr id="26" name="Rektangel 25"/>
          <p:cNvSpPr/>
          <p:nvPr/>
        </p:nvSpPr>
        <p:spPr>
          <a:xfrm>
            <a:off x="5683476" y="1841672"/>
            <a:ext cx="1223497" cy="213389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</a:t>
            </a:r>
          </a:p>
        </p:txBody>
      </p:sp>
      <p:sp>
        <p:nvSpPr>
          <p:cNvPr id="27" name="Rektangel 26"/>
          <p:cNvSpPr/>
          <p:nvPr/>
        </p:nvSpPr>
        <p:spPr>
          <a:xfrm>
            <a:off x="6905740" y="1841671"/>
            <a:ext cx="1223497" cy="21339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Overordnet </a:t>
            </a:r>
            <a:r>
              <a:rPr lang="nb-NO" dirty="0" smtClean="0"/>
              <a:t>plan</a:t>
            </a:r>
            <a:endParaRPr lang="nb-NO" b="1" dirty="0"/>
          </a:p>
        </p:txBody>
      </p:sp>
      <p:sp>
        <p:nvSpPr>
          <p:cNvPr id="23" name="Rektangel 22"/>
          <p:cNvSpPr/>
          <p:nvPr/>
        </p:nvSpPr>
        <p:spPr>
          <a:xfrm>
            <a:off x="42704" y="3704905"/>
            <a:ext cx="3176540" cy="27644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2018</a:t>
            </a:r>
          </a:p>
        </p:txBody>
      </p:sp>
      <p:sp>
        <p:nvSpPr>
          <p:cNvPr id="2670" name="Rektangel 2669"/>
          <p:cNvSpPr/>
          <p:nvPr/>
        </p:nvSpPr>
        <p:spPr>
          <a:xfrm>
            <a:off x="-550429" y="2344189"/>
            <a:ext cx="9665566" cy="7054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71" name="Ellipse 2670"/>
          <p:cNvSpPr/>
          <p:nvPr/>
        </p:nvSpPr>
        <p:spPr>
          <a:xfrm>
            <a:off x="-504773" y="2712624"/>
            <a:ext cx="288000" cy="28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672" name="Ellipse 2671"/>
          <p:cNvSpPr/>
          <p:nvPr/>
        </p:nvSpPr>
        <p:spPr>
          <a:xfrm>
            <a:off x="1443636" y="2733583"/>
            <a:ext cx="288000" cy="28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673" name="Ellipse 2672"/>
          <p:cNvSpPr/>
          <p:nvPr/>
        </p:nvSpPr>
        <p:spPr>
          <a:xfrm>
            <a:off x="3125585" y="2722836"/>
            <a:ext cx="271060" cy="28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674" name="Ellipse 2673"/>
          <p:cNvSpPr/>
          <p:nvPr/>
        </p:nvSpPr>
        <p:spPr>
          <a:xfrm>
            <a:off x="7281942" y="2723365"/>
            <a:ext cx="272495" cy="2818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cxnSp>
        <p:nvCxnSpPr>
          <p:cNvPr id="2677" name="Rett linje 2676"/>
          <p:cNvCxnSpPr/>
          <p:nvPr/>
        </p:nvCxnSpPr>
        <p:spPr>
          <a:xfrm>
            <a:off x="-216773" y="2872741"/>
            <a:ext cx="1656563" cy="0"/>
          </a:xfrm>
          <a:prstGeom prst="line">
            <a:avLst/>
          </a:prstGeom>
          <a:ln w="5715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8" name="Rett linje 2677"/>
          <p:cNvCxnSpPr/>
          <p:nvPr/>
        </p:nvCxnSpPr>
        <p:spPr>
          <a:xfrm>
            <a:off x="1731636" y="2885896"/>
            <a:ext cx="1487608" cy="5878"/>
          </a:xfrm>
          <a:prstGeom prst="line">
            <a:avLst/>
          </a:prstGeom>
          <a:ln w="5715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9" name="Rett linje 2678"/>
          <p:cNvCxnSpPr/>
          <p:nvPr/>
        </p:nvCxnSpPr>
        <p:spPr>
          <a:xfrm flipH="1">
            <a:off x="3398660" y="2891775"/>
            <a:ext cx="2154461" cy="0"/>
          </a:xfrm>
          <a:prstGeom prst="line">
            <a:avLst/>
          </a:prstGeom>
          <a:ln w="5715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0" name="Ellipse 2679"/>
          <p:cNvSpPr/>
          <p:nvPr/>
        </p:nvSpPr>
        <p:spPr>
          <a:xfrm>
            <a:off x="8032125" y="2730495"/>
            <a:ext cx="288000" cy="28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cxnSp>
        <p:nvCxnSpPr>
          <p:cNvPr id="2681" name="Rett linje 2680"/>
          <p:cNvCxnSpPr/>
          <p:nvPr/>
        </p:nvCxnSpPr>
        <p:spPr>
          <a:xfrm>
            <a:off x="5541685" y="2891995"/>
            <a:ext cx="1824133" cy="8094"/>
          </a:xfrm>
          <a:prstGeom prst="line">
            <a:avLst/>
          </a:prstGeom>
          <a:ln w="5715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2" name="Ellipse 2681"/>
          <p:cNvSpPr/>
          <p:nvPr/>
        </p:nvSpPr>
        <p:spPr>
          <a:xfrm>
            <a:off x="8920752" y="2733844"/>
            <a:ext cx="288000" cy="28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cxnSp>
        <p:nvCxnSpPr>
          <p:cNvPr id="2683" name="Rett linje 2682"/>
          <p:cNvCxnSpPr/>
          <p:nvPr/>
        </p:nvCxnSpPr>
        <p:spPr>
          <a:xfrm>
            <a:off x="8320125" y="2882808"/>
            <a:ext cx="600627" cy="3349"/>
          </a:xfrm>
          <a:prstGeom prst="line">
            <a:avLst/>
          </a:prstGeom>
          <a:ln w="5715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4" name="TekstSylinder 2683"/>
          <p:cNvSpPr txBox="1"/>
          <p:nvPr/>
        </p:nvSpPr>
        <p:spPr>
          <a:xfrm>
            <a:off x="153730" y="2334913"/>
            <a:ext cx="707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Konsept</a:t>
            </a:r>
          </a:p>
        </p:txBody>
      </p:sp>
      <p:sp>
        <p:nvSpPr>
          <p:cNvPr id="2685" name="TekstSylinder 2684"/>
          <p:cNvSpPr txBox="1"/>
          <p:nvPr/>
        </p:nvSpPr>
        <p:spPr>
          <a:xfrm>
            <a:off x="1980976" y="2334387"/>
            <a:ext cx="8030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Planlegge</a:t>
            </a:r>
          </a:p>
        </p:txBody>
      </p:sp>
      <p:sp>
        <p:nvSpPr>
          <p:cNvPr id="2686" name="TekstSylinder 2685"/>
          <p:cNvSpPr txBox="1"/>
          <p:nvPr/>
        </p:nvSpPr>
        <p:spPr>
          <a:xfrm>
            <a:off x="3582077" y="2322633"/>
            <a:ext cx="226783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</a:t>
            </a:r>
            <a:r>
              <a:rPr kumimoji="0" lang="nb-NO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Gjennomføre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dirty="0" smtClean="0">
                <a:solidFill>
                  <a:prstClr val="black"/>
                </a:solidFill>
                <a:latin typeface="Calibri" panose="020F0502020204030204"/>
              </a:rPr>
              <a:t>(analyse, design, utvikling, testing)</a:t>
            </a:r>
            <a:endParaRPr kumimoji="0" lang="nb-NO" sz="1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89" name="TekstSylinder 2688"/>
          <p:cNvSpPr txBox="1"/>
          <p:nvPr/>
        </p:nvSpPr>
        <p:spPr>
          <a:xfrm>
            <a:off x="8174003" y="2319072"/>
            <a:ext cx="7657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Realisere</a:t>
            </a:r>
          </a:p>
        </p:txBody>
      </p:sp>
      <p:grpSp>
        <p:nvGrpSpPr>
          <p:cNvPr id="95" name="Gruppe 94">
            <a:extLst>
              <a:ext uri="{FF2B5EF4-FFF2-40B4-BE49-F238E27FC236}">
                <a16:creationId xmlns:a16="http://schemas.microsoft.com/office/drawing/2014/main" id="{A6DF2BA0-8094-A747-A884-32BF804C7D74}"/>
              </a:ext>
            </a:extLst>
          </p:cNvPr>
          <p:cNvGrpSpPr/>
          <p:nvPr/>
        </p:nvGrpSpPr>
        <p:grpSpPr>
          <a:xfrm>
            <a:off x="5785033" y="152039"/>
            <a:ext cx="2901767" cy="586139"/>
            <a:chOff x="625023" y="189615"/>
            <a:chExt cx="6441513" cy="1244740"/>
          </a:xfrm>
        </p:grpSpPr>
        <p:pic>
          <p:nvPicPr>
            <p:cNvPr id="96" name="Bilde 95" descr="ny_logo.jpg">
              <a:extLst>
                <a:ext uri="{FF2B5EF4-FFF2-40B4-BE49-F238E27FC236}">
                  <a16:creationId xmlns:a16="http://schemas.microsoft.com/office/drawing/2014/main" id="{CCE78594-13DA-9541-8870-2EE98A418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25231" y="467554"/>
              <a:ext cx="2361199" cy="671681"/>
            </a:xfrm>
            <a:prstGeom prst="rect">
              <a:avLst/>
            </a:prstGeom>
          </p:spPr>
        </p:pic>
        <p:pic>
          <p:nvPicPr>
            <p:cNvPr id="97" name="Bilde 96">
              <a:extLst>
                <a:ext uri="{FF2B5EF4-FFF2-40B4-BE49-F238E27FC236}">
                  <a16:creationId xmlns:a16="http://schemas.microsoft.com/office/drawing/2014/main" id="{65DAFA7D-47CF-D644-91C8-989CA19FB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5023" y="191779"/>
              <a:ext cx="1272459" cy="1242576"/>
            </a:xfrm>
            <a:prstGeom prst="rect">
              <a:avLst/>
            </a:prstGeom>
          </p:spPr>
        </p:pic>
        <p:pic>
          <p:nvPicPr>
            <p:cNvPr id="98" name="Bilde 97">
              <a:extLst>
                <a:ext uri="{FF2B5EF4-FFF2-40B4-BE49-F238E27FC236}">
                  <a16:creationId xmlns:a16="http://schemas.microsoft.com/office/drawing/2014/main" id="{B6CC7A71-1466-B645-907D-1143A8068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9404" y="189615"/>
              <a:ext cx="1124534" cy="1155029"/>
            </a:xfrm>
            <a:prstGeom prst="rect">
              <a:avLst/>
            </a:prstGeom>
          </p:spPr>
        </p:pic>
        <p:pic>
          <p:nvPicPr>
            <p:cNvPr id="99" name="Bilde 98">
              <a:extLst>
                <a:ext uri="{FF2B5EF4-FFF2-40B4-BE49-F238E27FC236}">
                  <a16:creationId xmlns:a16="http://schemas.microsoft.com/office/drawing/2014/main" id="{C3C29D99-58FD-8E4E-8992-DA3DE14D8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42586" y="233092"/>
              <a:ext cx="1123950" cy="1123950"/>
            </a:xfrm>
            <a:prstGeom prst="rect">
              <a:avLst/>
            </a:prstGeom>
          </p:spPr>
        </p:pic>
      </p:grpSp>
      <p:sp>
        <p:nvSpPr>
          <p:cNvPr id="119" name="TekstSylinder 118"/>
          <p:cNvSpPr txBox="1"/>
          <p:nvPr/>
        </p:nvSpPr>
        <p:spPr>
          <a:xfrm>
            <a:off x="6852313" y="2357172"/>
            <a:ext cx="862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0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dirty="0" smtClean="0">
                <a:solidFill>
                  <a:prstClr val="black"/>
                </a:solidFill>
                <a:latin typeface="Calibri" panose="020F0502020204030204"/>
              </a:rPr>
              <a:t>Produksjon II</a:t>
            </a:r>
            <a:endParaRPr kumimoji="0" lang="nb-NO" sz="1000" b="0" i="0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38" name="Rett linje 37"/>
          <p:cNvCxnSpPr/>
          <p:nvPr/>
        </p:nvCxnSpPr>
        <p:spPr>
          <a:xfrm>
            <a:off x="7554437" y="2893283"/>
            <a:ext cx="477688" cy="0"/>
          </a:xfrm>
          <a:prstGeom prst="line">
            <a:avLst/>
          </a:prstGeom>
          <a:ln w="57150" cmpd="thinThick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kstSylinder 42"/>
          <p:cNvSpPr txBox="1"/>
          <p:nvPr/>
        </p:nvSpPr>
        <p:spPr>
          <a:xfrm>
            <a:off x="5606814" y="2361409"/>
            <a:ext cx="146867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0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dirty="0" smtClean="0">
                <a:solidFill>
                  <a:prstClr val="black"/>
                </a:solidFill>
                <a:latin typeface="Calibri" panose="020F0502020204030204"/>
              </a:rPr>
              <a:t>Produksjon 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dirty="0" smtClean="0">
                <a:solidFill>
                  <a:prstClr val="black"/>
                </a:solidFill>
                <a:latin typeface="Calibri" panose="020F0502020204030204"/>
              </a:rPr>
              <a:t>Evt. forbedringer løsning</a:t>
            </a:r>
            <a:endParaRPr kumimoji="0" lang="nb-NO" sz="1000" b="0" i="0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4" name="TekstSylinder 43"/>
          <p:cNvSpPr txBox="1"/>
          <p:nvPr/>
        </p:nvSpPr>
        <p:spPr>
          <a:xfrm>
            <a:off x="7279421" y="2313951"/>
            <a:ext cx="962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 smtClean="0">
                <a:solidFill>
                  <a:prstClr val="black"/>
                </a:solidFill>
                <a:latin typeface="Calibri" panose="020F0502020204030204"/>
              </a:rPr>
              <a:t>Avslutte</a:t>
            </a:r>
            <a:endParaRPr kumimoji="0" lang="nb-NO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3385" y="4700954"/>
            <a:ext cx="794358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b-NO" dirty="0" smtClean="0"/>
              <a:t>Prosjektbegrunnelse og –forslag godkjent av intern styringsgruppe 26. juni 2018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Plan for planleggingsfasen godkjent av intern styringsgruppe 26. juni 2018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Første møte i ekstern styringsgruppe 20. august 2018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Høsten 2018 planlegges gjennomføringsfasen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Avtale med DFØ signeres i desember 2018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300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Høsten 2018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170936"/>
              </p:ext>
            </p:extLst>
          </p:nvPr>
        </p:nvGraphicFramePr>
        <p:xfrm>
          <a:off x="552659" y="1848895"/>
          <a:ext cx="7918100" cy="28079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89300">
                  <a:extLst>
                    <a:ext uri="{9D8B030D-6E8A-4147-A177-3AD203B41FA5}">
                      <a16:colId xmlns:a16="http://schemas.microsoft.com/office/drawing/2014/main" val="253921243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955662545"/>
                    </a:ext>
                  </a:extLst>
                </a:gridCol>
              </a:tblGrid>
              <a:tr h="653145">
                <a:tc>
                  <a:txBody>
                    <a:bodyPr/>
                    <a:lstStyle/>
                    <a:p>
                      <a:pPr algn="l" fontAlgn="b"/>
                      <a:r>
                        <a:rPr lang="nb-NO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Milepæler og aktiviteter</a:t>
                      </a:r>
                      <a:endParaRPr lang="nb-NO" sz="2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Tidspunkt</a:t>
                      </a:r>
                      <a:endParaRPr lang="nb-NO" sz="2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233370"/>
                  </a:ext>
                </a:extLst>
              </a:tr>
              <a:tr h="399164">
                <a:tc>
                  <a:txBody>
                    <a:bodyPr/>
                    <a:lstStyle/>
                    <a:p>
                      <a:pPr algn="l" fontAlgn="ctr"/>
                      <a:r>
                        <a:rPr lang="nb-NO" sz="1800" u="none" strike="noStrike" dirty="0">
                          <a:effectLst/>
                        </a:rPr>
                        <a:t>M1 Når prosjektstyre BOTT-DFØ er konstituert 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20.aug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76013819"/>
                  </a:ext>
                </a:extLst>
              </a:tr>
              <a:tr h="399164">
                <a:tc>
                  <a:txBody>
                    <a:bodyPr/>
                    <a:lstStyle/>
                    <a:p>
                      <a:pPr algn="l" fontAlgn="ctr"/>
                      <a:r>
                        <a:rPr lang="nb-NO" sz="1800" u="none" strike="noStrike" dirty="0">
                          <a:effectLst/>
                        </a:rPr>
                        <a:t>M2 Når hovedprosjektet og delprosjektene er etablert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22.aug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141447"/>
                  </a:ext>
                </a:extLst>
              </a:tr>
              <a:tr h="399164">
                <a:tc>
                  <a:txBody>
                    <a:bodyPr/>
                    <a:lstStyle/>
                    <a:p>
                      <a:pPr algn="l" fontAlgn="ctr"/>
                      <a:r>
                        <a:rPr lang="nb-NO" sz="1800" u="none" strike="noStrike" dirty="0">
                          <a:effectLst/>
                        </a:rPr>
                        <a:t>M3 Når kriterier for rekkefølge for innføring er fastsatt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01.okt</a:t>
                      </a:r>
                      <a:endParaRPr lang="nb-NO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4048535"/>
                  </a:ext>
                </a:extLst>
              </a:tr>
              <a:tr h="399164">
                <a:tc>
                  <a:txBody>
                    <a:bodyPr/>
                    <a:lstStyle/>
                    <a:p>
                      <a:pPr algn="l" fontAlgn="ctr"/>
                      <a:r>
                        <a:rPr lang="nb-NO" sz="1800" u="none" strike="noStrike" dirty="0">
                          <a:effectLst/>
                        </a:rPr>
                        <a:t>M4 Når rekkefølge for innføring er besluttet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07.nov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105239"/>
                  </a:ext>
                </a:extLst>
              </a:tr>
              <a:tr h="419122">
                <a:tc>
                  <a:txBody>
                    <a:bodyPr/>
                    <a:lstStyle/>
                    <a:p>
                      <a:pPr algn="l" fontAlgn="ctr"/>
                      <a:r>
                        <a:rPr lang="nb-NO" sz="1800" u="none" strike="noStrike" dirty="0">
                          <a:effectLst/>
                        </a:rPr>
                        <a:t>M5 Når </a:t>
                      </a:r>
                      <a:r>
                        <a:rPr lang="nb-NO" sz="1800" u="none" strike="noStrike" dirty="0" smtClean="0">
                          <a:effectLst/>
                        </a:rPr>
                        <a:t>styringsdokumentene </a:t>
                      </a:r>
                      <a:r>
                        <a:rPr lang="nb-NO" sz="1800" u="none" strike="noStrike" dirty="0">
                          <a:effectLst/>
                        </a:rPr>
                        <a:t>for gjennomføringsfasen er godkjent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06.des</a:t>
                      </a:r>
                      <a:endParaRPr lang="nb-N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39694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4767666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F036A8FC4F76447AFC7201C205CBC77" ma:contentTypeVersion="4" ma:contentTypeDescription="Opprett et nytt dokument." ma:contentTypeScope="" ma:versionID="9994a2300755e304815d660f12a1a5e6">
  <xsd:schema xmlns:xsd="http://www.w3.org/2001/XMLSchema" xmlns:xs="http://www.w3.org/2001/XMLSchema" xmlns:p="http://schemas.microsoft.com/office/2006/metadata/properties" xmlns:ns2="86380fbf-6ae5-406f-ba9a-1c7e6b7c7e89" xmlns:ns3="c625bf1d-6d7f-4ff0-b55a-2fa261e23531" targetNamespace="http://schemas.microsoft.com/office/2006/metadata/properties" ma:root="true" ma:fieldsID="c41a30c80711e5b6a65e87a354db1ddc" ns2:_="" ns3:_="">
    <xsd:import namespace="86380fbf-6ae5-406f-ba9a-1c7e6b7c7e89"/>
    <xsd:import namespace="c625bf1d-6d7f-4ff0-b55a-2fa261e2353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380fbf-6ae5-406f-ba9a-1c7e6b7c7e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25bf1d-6d7f-4ff0-b55a-2fa261e2353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15A86F-433A-499B-8546-EF8DFC45D39F}">
  <ds:schemaRefs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c625bf1d-6d7f-4ff0-b55a-2fa261e23531"/>
    <ds:schemaRef ds:uri="86380fbf-6ae5-406f-ba9a-1c7e6b7c7e89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F696883-42F9-4CEF-96E3-CF2D8E08B4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C5EFCE-B52C-4986-BAA9-E8DD42E9C5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380fbf-6ae5-406f-ba9a-1c7e6b7c7e89"/>
    <ds:schemaRef ds:uri="c625bf1d-6d7f-4ff0-b55a-2fa261e235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2503</TotalTime>
  <Words>242</Words>
  <Application>Microsoft Office PowerPoint</Application>
  <PresentationFormat>On-screen Show (4:3)</PresentationFormat>
  <Paragraphs>77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Mangal</vt:lpstr>
      <vt:lpstr>Times New Roman</vt:lpstr>
      <vt:lpstr>2_Office-tema</vt:lpstr>
      <vt:lpstr>Samhandling i gjennomføringsfasen</vt:lpstr>
      <vt:lpstr>Overordnet plan</vt:lpstr>
      <vt:lpstr>Høsten 2018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Cecilie Ohm</dc:creator>
  <cp:lastModifiedBy>Jan Thorsen</cp:lastModifiedBy>
  <cp:revision>71</cp:revision>
  <cp:lastPrinted>2018-08-31T08:49:15Z</cp:lastPrinted>
  <dcterms:modified xsi:type="dcterms:W3CDTF">2018-08-31T08:53:48Z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0x0101008F036A8FC4F76447AFC7201C205CBC77</vt:lpwstr>
  </property>
</Properties>
</file>