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1" r:id="rId4"/>
    <p:sldId id="263" r:id="rId5"/>
    <p:sldId id="258" r:id="rId6"/>
    <p:sldId id="262" r:id="rId7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 autoAdjust="0"/>
    <p:restoredTop sz="96958" autoAdjust="0"/>
  </p:normalViewPr>
  <p:slideViewPr>
    <p:cSldViewPr>
      <p:cViewPr varScale="1">
        <p:scale>
          <a:sx n="155" d="100"/>
          <a:sy n="155" d="100"/>
        </p:scale>
        <p:origin x="156" y="28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57862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3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64288-C741-4E5F-BA1A-2E18ACC1B9A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828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7176" y="4945732"/>
            <a:ext cx="6840760" cy="50405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                             Programstyremøte 31.08.18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5656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sz="2400" b="1" dirty="0" smtClean="0"/>
              <a:t>Mottaksprosjektet UiO SA </a:t>
            </a:r>
          </a:p>
          <a:p>
            <a:pPr eaLnBrk="1" hangingPunct="1"/>
            <a:endParaRPr lang="nb-NO" altLang="nb-NO" dirty="0"/>
          </a:p>
          <a:p>
            <a:pPr eaLnBrk="1" hangingPunct="1"/>
            <a:endParaRPr lang="nb-NO" alt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31.08.2018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Mandat 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altLang="nb-NO" dirty="0" smtClean="0"/>
          </a:p>
          <a:p>
            <a:pPr eaLnBrk="1" hangingPunct="1"/>
            <a:r>
              <a:rPr lang="nb-NO" altLang="nb-NO" dirty="0" smtClean="0"/>
              <a:t>Innføre de nye løsningene for saksbehandling og arkivering på en god måte</a:t>
            </a:r>
          </a:p>
          <a:p>
            <a:pPr lvl="1"/>
            <a:r>
              <a:rPr lang="nb-NO" altLang="nb-NO" dirty="0" smtClean="0"/>
              <a:t>Forberede organisasjonen</a:t>
            </a:r>
          </a:p>
          <a:p>
            <a:pPr lvl="1"/>
            <a:r>
              <a:rPr lang="nb-NO" altLang="nb-NO" dirty="0" smtClean="0"/>
              <a:t>Implementere løsningene </a:t>
            </a:r>
            <a:endParaRPr lang="nb-NO" altLang="nb-NO" dirty="0"/>
          </a:p>
        </p:txBody>
      </p:sp>
      <p:pic>
        <p:nvPicPr>
          <p:cNvPr id="8" name="Picture 7" descr="C:\Users\camillku\AppData\Local\Microsoft\Windows\Temporary Internet Files\Content.IE5\APJ8ZVP0\Communication-Skills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40418"/>
            <a:ext cx="2900813" cy="21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12" y="429600"/>
            <a:ext cx="7129463" cy="858680"/>
          </a:xfrm>
        </p:spPr>
        <p:txBody>
          <a:bodyPr/>
          <a:lstStyle/>
          <a:p>
            <a:r>
              <a:rPr lang="nb-NO" b="1" dirty="0" smtClean="0"/>
              <a:t>Mottaksprosjektet i faser </a:t>
            </a:r>
            <a:endParaRPr lang="nb-NO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54211" y="1042634"/>
            <a:ext cx="168295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80" b="1" dirty="0"/>
              <a:t>2018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31840" y="1042634"/>
            <a:ext cx="158504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80" b="1" dirty="0"/>
              <a:t>  2019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4168" y="1029816"/>
            <a:ext cx="107701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45" b="1" dirty="0"/>
              <a:t> </a:t>
            </a:r>
            <a:r>
              <a:rPr lang="nb-NO" sz="1080" b="1" dirty="0"/>
              <a:t>fra 2020</a:t>
            </a:r>
            <a:endParaRPr lang="nb-NO" sz="945" b="1" dirty="0"/>
          </a:p>
        </p:txBody>
      </p:sp>
      <p:cxnSp>
        <p:nvCxnSpPr>
          <p:cNvPr id="33" name="Straight Arrow Connector 32"/>
          <p:cNvCxnSpPr/>
          <p:nvPr/>
        </p:nvCxnSpPr>
        <p:spPr bwMode="auto">
          <a:xfrm>
            <a:off x="424166" y="1376199"/>
            <a:ext cx="7601552" cy="3285"/>
          </a:xfrm>
          <a:prstGeom prst="straightConnector1">
            <a:avLst/>
          </a:prstGeom>
          <a:ln w="76200"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Pentagon 8"/>
          <p:cNvSpPr/>
          <p:nvPr/>
        </p:nvSpPr>
        <p:spPr>
          <a:xfrm>
            <a:off x="6948264" y="4374321"/>
            <a:ext cx="1838405" cy="960899"/>
          </a:xfrm>
          <a:prstGeom prst="homePlate">
            <a:avLst/>
          </a:prstGeom>
          <a:ln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" tIns="30861" rIns="61722" bIns="308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80" b="1" dirty="0" smtClean="0">
                <a:solidFill>
                  <a:schemeClr val="tx1"/>
                </a:solidFill>
              </a:rPr>
              <a:t>Produksjon: </a:t>
            </a:r>
          </a:p>
          <a:p>
            <a:pPr algn="ctr"/>
            <a:r>
              <a:rPr lang="nb-NO" sz="1080" dirty="0" smtClean="0">
                <a:solidFill>
                  <a:schemeClr val="tx1"/>
                </a:solidFill>
              </a:rPr>
              <a:t> </a:t>
            </a:r>
            <a:r>
              <a:rPr lang="nb-NO" sz="1080" dirty="0">
                <a:solidFill>
                  <a:schemeClr val="tx1"/>
                </a:solidFill>
              </a:rPr>
              <a:t>overgang til forvaltning og gevinstrealisering </a:t>
            </a:r>
            <a:endParaRPr lang="nb-NO" sz="1080" dirty="0"/>
          </a:p>
        </p:txBody>
      </p:sp>
      <p:sp>
        <p:nvSpPr>
          <p:cNvPr id="39" name="Pentagon 38"/>
          <p:cNvSpPr/>
          <p:nvPr/>
        </p:nvSpPr>
        <p:spPr>
          <a:xfrm>
            <a:off x="971600" y="1845455"/>
            <a:ext cx="2952328" cy="652005"/>
          </a:xfrm>
          <a:prstGeom prst="homePlate">
            <a:avLst>
              <a:gd name="adj" fmla="val 36900"/>
            </a:avLst>
          </a:prstGeom>
          <a:ln w="57150"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" tIns="30861" rIns="61722" bIns="308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80" b="1" dirty="0" smtClean="0">
                <a:solidFill>
                  <a:schemeClr val="tx1"/>
                </a:solidFill>
              </a:rPr>
              <a:t>Fase 1: </a:t>
            </a:r>
            <a:r>
              <a:rPr lang="nb-NO" sz="1080" dirty="0" smtClean="0">
                <a:solidFill>
                  <a:schemeClr val="tx1"/>
                </a:solidFill>
              </a:rPr>
              <a:t>Vurdere organiseringen av arkivfunksjonen ved UiO </a:t>
            </a:r>
            <a:endParaRPr lang="nb-NO" sz="1080" dirty="0">
              <a:solidFill>
                <a:schemeClr val="tx1"/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2627784" y="1042634"/>
            <a:ext cx="2539" cy="52380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436096" y="1037053"/>
            <a:ext cx="4997" cy="49205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/>
          <p:cNvSpPr/>
          <p:nvPr/>
        </p:nvSpPr>
        <p:spPr>
          <a:xfrm>
            <a:off x="1835696" y="2681499"/>
            <a:ext cx="3281297" cy="674452"/>
          </a:xfrm>
          <a:prstGeom prst="homePlate">
            <a:avLst>
              <a:gd name="adj" fmla="val 36900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" tIns="30861" rIns="61722" bIns="308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80" b="1" dirty="0" smtClean="0">
                <a:solidFill>
                  <a:schemeClr val="tx1"/>
                </a:solidFill>
              </a:rPr>
              <a:t>Fase 2: </a:t>
            </a:r>
            <a:r>
              <a:rPr lang="nb-NO" sz="1080" dirty="0" smtClean="0">
                <a:solidFill>
                  <a:schemeClr val="tx1"/>
                </a:solidFill>
              </a:rPr>
              <a:t>Kartlegge arbeidsprosesser med mål om forenkling og forbedring  </a:t>
            </a:r>
            <a:endParaRPr lang="nb-NO" sz="1080" dirty="0">
              <a:solidFill>
                <a:schemeClr val="tx1"/>
              </a:solidFill>
            </a:endParaRPr>
          </a:p>
        </p:txBody>
      </p:sp>
      <p:sp>
        <p:nvSpPr>
          <p:cNvPr id="14" name="Pentagon 13"/>
          <p:cNvSpPr/>
          <p:nvPr/>
        </p:nvSpPr>
        <p:spPr>
          <a:xfrm>
            <a:off x="4732216" y="3505572"/>
            <a:ext cx="2703903" cy="658640"/>
          </a:xfrm>
          <a:prstGeom prst="homePlate">
            <a:avLst>
              <a:gd name="adj" fmla="val 36900"/>
            </a:avLst>
          </a:prstGeom>
          <a:ln w="57150">
            <a:solidFill>
              <a:srgbClr val="C0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" tIns="30861" rIns="61722" bIns="308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80" b="1" dirty="0" smtClean="0">
                <a:solidFill>
                  <a:schemeClr val="tx1"/>
                </a:solidFill>
              </a:rPr>
              <a:t>Fase 3: </a:t>
            </a:r>
            <a:r>
              <a:rPr lang="nb-NO" sz="1080" dirty="0" smtClean="0">
                <a:solidFill>
                  <a:schemeClr val="tx1"/>
                </a:solidFill>
              </a:rPr>
              <a:t>Mottak og implementering av standardløsning levert av BOTT SA</a:t>
            </a:r>
            <a:endParaRPr lang="nb-NO" sz="108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2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Ønskede gevinster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000" b="1" dirty="0"/>
          </a:p>
          <a:p>
            <a:endParaRPr lang="nb-NO" sz="2000" dirty="0" smtClean="0"/>
          </a:p>
          <a:p>
            <a:r>
              <a:rPr lang="nb-NO" sz="2000" dirty="0" smtClean="0"/>
              <a:t>Mindre </a:t>
            </a:r>
            <a:r>
              <a:rPr lang="nb-NO" sz="2000" dirty="0"/>
              <a:t>dobbeltarbeid og bedre prosess-støtte</a:t>
            </a:r>
          </a:p>
          <a:p>
            <a:pPr lvl="0"/>
            <a:r>
              <a:rPr lang="nb-NO" sz="2000" dirty="0"/>
              <a:t>Økt </a:t>
            </a:r>
            <a:r>
              <a:rPr lang="nb-NO" sz="2000" dirty="0" smtClean="0"/>
              <a:t>dokumentasjonsfangst</a:t>
            </a:r>
            <a:endParaRPr lang="nb-NO" sz="2000" dirty="0"/>
          </a:p>
          <a:p>
            <a:pPr lvl="0"/>
            <a:r>
              <a:rPr lang="nb-NO" sz="2000" dirty="0"/>
              <a:t>Økt brukervennlighet gjennom gode digitale arbeidsflater som integrerer fagsystem, saksbehandling og arkiv  </a:t>
            </a:r>
            <a:endParaRPr lang="nb-NO" sz="2000" dirty="0" smtClean="0"/>
          </a:p>
          <a:p>
            <a:pPr lvl="0"/>
            <a:r>
              <a:rPr lang="nb-NO" sz="2000" dirty="0" smtClean="0"/>
              <a:t>Standardiserte arbeidsprosesser på tvers av BOTT </a:t>
            </a:r>
            <a:endParaRPr lang="nb-NO" sz="2000" dirty="0"/>
          </a:p>
          <a:p>
            <a:pPr lvl="0"/>
            <a:endParaRPr lang="nb-NO" sz="2000" dirty="0" smtClean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pic>
        <p:nvPicPr>
          <p:cNvPr id="7" name="Bilde 4" descr="File:Crystal 128 &lt;strong&gt;Forward&lt;/strong&gt;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89065">
            <a:off x="7246265" y="495456"/>
            <a:ext cx="1585739" cy="158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8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8" name="Rounded Rectangle 7"/>
          <p:cNvSpPr/>
          <p:nvPr/>
        </p:nvSpPr>
        <p:spPr bwMode="auto">
          <a:xfrm>
            <a:off x="225441" y="1057300"/>
            <a:ext cx="8136904" cy="4104456"/>
          </a:xfrm>
          <a:prstGeom prst="roundRect">
            <a:avLst/>
          </a:prstGeom>
          <a:ln w="2857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500" b="1" dirty="0" smtClean="0">
                <a:solidFill>
                  <a:schemeClr val="tx1"/>
                </a:solidFill>
                <a:latin typeface="+mj-lt"/>
              </a:rPr>
              <a:t>Styringsgruppe:</a:t>
            </a:r>
          </a:p>
          <a:p>
            <a:endParaRPr lang="nb-NO" sz="2100" dirty="0">
              <a:solidFill>
                <a:schemeClr val="tx1"/>
              </a:solidFill>
            </a:endParaRPr>
          </a:p>
          <a:p>
            <a:r>
              <a:rPr lang="nb-NO" sz="2200" dirty="0" smtClean="0">
                <a:solidFill>
                  <a:schemeClr val="tx1"/>
                </a:solidFill>
              </a:rPr>
              <a:t>Gudleik </a:t>
            </a:r>
            <a:r>
              <a:rPr lang="nb-NO" sz="2200" dirty="0">
                <a:solidFill>
                  <a:schemeClr val="tx1"/>
                </a:solidFill>
              </a:rPr>
              <a:t>Grimstad, fakultetsdirektør SV – </a:t>
            </a:r>
            <a:r>
              <a:rPr lang="nb-NO" sz="2200" dirty="0" smtClean="0">
                <a:solidFill>
                  <a:schemeClr val="tx1"/>
                </a:solidFill>
              </a:rPr>
              <a:t>styringsgruppeleder </a:t>
            </a:r>
          </a:p>
          <a:p>
            <a:r>
              <a:rPr lang="nb-NO" sz="2200" dirty="0" smtClean="0">
                <a:solidFill>
                  <a:schemeClr val="tx1"/>
                </a:solidFill>
              </a:rPr>
              <a:t>Jan-Børge </a:t>
            </a:r>
            <a:r>
              <a:rPr lang="nb-NO" sz="2200" dirty="0">
                <a:solidFill>
                  <a:schemeClr val="tx1"/>
                </a:solidFill>
              </a:rPr>
              <a:t>Tjäder, direktør ADS – prosjekteier </a:t>
            </a:r>
          </a:p>
          <a:p>
            <a:r>
              <a:rPr lang="nb-NO" sz="2200" dirty="0">
                <a:solidFill>
                  <a:schemeClr val="tx1"/>
                </a:solidFill>
              </a:rPr>
              <a:t>Hanna Ekeli, direktør AF</a:t>
            </a:r>
          </a:p>
          <a:p>
            <a:r>
              <a:rPr lang="nb-NO" sz="2200" dirty="0">
                <a:solidFill>
                  <a:schemeClr val="tx1"/>
                </a:solidFill>
              </a:rPr>
              <a:t>Gro </a:t>
            </a:r>
            <a:r>
              <a:rPr lang="nb-NO" sz="2200" dirty="0" smtClean="0">
                <a:solidFill>
                  <a:schemeClr val="tx1"/>
                </a:solidFill>
              </a:rPr>
              <a:t>Enerstvedt </a:t>
            </a:r>
            <a:r>
              <a:rPr lang="nb-NO" sz="2200" dirty="0" err="1" smtClean="0">
                <a:solidFill>
                  <a:schemeClr val="tx1"/>
                </a:solidFill>
              </a:rPr>
              <a:t>Smenes</a:t>
            </a:r>
            <a:r>
              <a:rPr lang="nb-NO" sz="2200" smtClean="0">
                <a:solidFill>
                  <a:schemeClr val="tx1"/>
                </a:solidFill>
              </a:rPr>
              <a:t>, </a:t>
            </a:r>
            <a:r>
              <a:rPr lang="nb-NO" sz="2200" dirty="0" smtClean="0">
                <a:solidFill>
                  <a:schemeClr val="tx1"/>
                </a:solidFill>
              </a:rPr>
              <a:t>seksjonssjef </a:t>
            </a:r>
            <a:r>
              <a:rPr lang="nb-NO" sz="2200" dirty="0">
                <a:solidFill>
                  <a:schemeClr val="tx1"/>
                </a:solidFill>
              </a:rPr>
              <a:t>studier HF</a:t>
            </a:r>
          </a:p>
          <a:p>
            <a:r>
              <a:rPr lang="nb-NO" sz="2200" dirty="0" smtClean="0">
                <a:solidFill>
                  <a:schemeClr val="tx1"/>
                </a:solidFill>
              </a:rPr>
              <a:t>Eirik Haakstad, seksjonssjef Jus </a:t>
            </a:r>
          </a:p>
          <a:p>
            <a:r>
              <a:rPr lang="nb-NO" sz="2200" dirty="0" smtClean="0">
                <a:solidFill>
                  <a:schemeClr val="tx1"/>
                </a:solidFill>
              </a:rPr>
              <a:t>Karl </a:t>
            </a:r>
            <a:r>
              <a:rPr lang="nb-NO" sz="2200" dirty="0" err="1" smtClean="0">
                <a:solidFill>
                  <a:schemeClr val="tx1"/>
                </a:solidFill>
              </a:rPr>
              <a:t>Kallhovd</a:t>
            </a:r>
            <a:r>
              <a:rPr lang="nb-NO" sz="2200" dirty="0">
                <a:solidFill>
                  <a:schemeClr val="tx1"/>
                </a:solidFill>
              </a:rPr>
              <a:t>, ass. direktør KHM</a:t>
            </a:r>
          </a:p>
          <a:p>
            <a:r>
              <a:rPr lang="nb-NO" sz="2200" dirty="0">
                <a:solidFill>
                  <a:schemeClr val="tx1"/>
                </a:solidFill>
              </a:rPr>
              <a:t>Frank </a:t>
            </a:r>
            <a:r>
              <a:rPr lang="nb-NO" sz="2200" dirty="0" smtClean="0">
                <a:solidFill>
                  <a:schemeClr val="tx1"/>
                </a:solidFill>
              </a:rPr>
              <a:t>Sarnes, seksjonssjef HR, MN </a:t>
            </a:r>
            <a:endParaRPr lang="nb-NO" sz="2200" dirty="0">
              <a:solidFill>
                <a:schemeClr val="tx1"/>
              </a:solidFill>
            </a:endParaRPr>
          </a:p>
          <a:p>
            <a:r>
              <a:rPr lang="nb-NO" sz="2200" dirty="0">
                <a:solidFill>
                  <a:schemeClr val="tx1"/>
                </a:solidFill>
              </a:rPr>
              <a:t>Ivar Holm, </a:t>
            </a:r>
            <a:r>
              <a:rPr lang="nb-NO" sz="2200" dirty="0" smtClean="0">
                <a:solidFill>
                  <a:schemeClr val="tx1"/>
                </a:solidFill>
              </a:rPr>
              <a:t>underdirektør </a:t>
            </a:r>
            <a:r>
              <a:rPr lang="nb-NO" sz="2200" dirty="0">
                <a:solidFill>
                  <a:schemeClr val="tx1"/>
                </a:solidFill>
              </a:rPr>
              <a:t>USIT  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5282735" y="4168675"/>
            <a:ext cx="3600400" cy="1425129"/>
          </a:xfrm>
          <a:prstGeom prst="roundRect">
            <a:avLst/>
          </a:prstGeom>
          <a:ln w="3810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Prosjektledere: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Fase 1: Lena Andersen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smtClean="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Fase 2: Gry Anita Hemsing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76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 og </a:t>
            </a:r>
            <a:r>
              <a:rPr lang="nb-NO" smtClean="0"/>
              <a:t>viktigste aktiviteter fremover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Invitert til et </a:t>
            </a:r>
            <a:r>
              <a:rPr lang="nb-NO" dirty="0"/>
              <a:t>o</a:t>
            </a:r>
            <a:r>
              <a:rPr lang="nb-NO" dirty="0" smtClean="0"/>
              <a:t>ppstartsseminar med styringsgruppen 18.september</a:t>
            </a:r>
            <a:endParaRPr lang="nb-NO" dirty="0"/>
          </a:p>
          <a:p>
            <a:r>
              <a:rPr lang="nb-NO" dirty="0" smtClean="0"/>
              <a:t>Utarbeide prosjektdokumentasjon – inkludert prosjektbeskrivelse  </a:t>
            </a:r>
          </a:p>
          <a:p>
            <a:r>
              <a:rPr lang="nb-NO" dirty="0" smtClean="0"/>
              <a:t>Avholde første ordinære styringsgruppemøte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365500"/>
            <a:ext cx="19812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9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 (5)</Template>
  <TotalTime>443</TotalTime>
  <Words>197</Words>
  <Application>Microsoft Office PowerPoint</Application>
  <PresentationFormat>On-screen Show (16:10)</PresentationFormat>
  <Paragraphs>52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ヒラギノ角ゴ Pro W3</vt:lpstr>
      <vt:lpstr>UIONorsk16-10</vt:lpstr>
      <vt:lpstr>                             Programstyremøte 31.08.18</vt:lpstr>
      <vt:lpstr>Mandat </vt:lpstr>
      <vt:lpstr>Mottaksprosjektet i faser </vt:lpstr>
      <vt:lpstr>Ønskede gevinster</vt:lpstr>
      <vt:lpstr>PowerPoint Presentation</vt:lpstr>
      <vt:lpstr>Status og viktigste aktiviteter fremover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 Andersen</dc:creator>
  <cp:lastModifiedBy>Lena Andersen</cp:lastModifiedBy>
  <cp:revision>26</cp:revision>
  <dcterms:created xsi:type="dcterms:W3CDTF">2018-08-30T09:57:16Z</dcterms:created>
  <dcterms:modified xsi:type="dcterms:W3CDTF">2018-08-31T13:39:18Z</dcterms:modified>
</cp:coreProperties>
</file>