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2"/>
    <p:sldMasterId id="2147483672" r:id="rId3"/>
  </p:sldMasterIdLst>
  <p:notesMasterIdLst>
    <p:notesMasterId r:id="rId19"/>
  </p:notesMasterIdLst>
  <p:handoutMasterIdLst>
    <p:handoutMasterId r:id="rId20"/>
  </p:handoutMasterIdLst>
  <p:sldIdLst>
    <p:sldId id="256" r:id="rId4"/>
    <p:sldId id="319" r:id="rId5"/>
    <p:sldId id="320" r:id="rId6"/>
    <p:sldId id="291" r:id="rId7"/>
    <p:sldId id="312" r:id="rId8"/>
    <p:sldId id="292" r:id="rId9"/>
    <p:sldId id="297" r:id="rId10"/>
    <p:sldId id="298" r:id="rId11"/>
    <p:sldId id="317" r:id="rId12"/>
    <p:sldId id="311" r:id="rId13"/>
    <p:sldId id="300" r:id="rId14"/>
    <p:sldId id="306" r:id="rId15"/>
    <p:sldId id="307" r:id="rId16"/>
    <p:sldId id="314" r:id="rId17"/>
    <p:sldId id="318" r:id="rId18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0" autoAdjust="0"/>
    <p:restoredTop sz="86410" autoAdjust="0"/>
  </p:normalViewPr>
  <p:slideViewPr>
    <p:cSldViewPr snapToGrid="0">
      <p:cViewPr varScale="1">
        <p:scale>
          <a:sx n="62" d="100"/>
          <a:sy n="62" d="100"/>
        </p:scale>
        <p:origin x="76" y="6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380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2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err="1"/>
              <a:t>Tittel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nb-NO" dirty="0"/>
              <a:t>Dato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dirty="0"/>
              <a:t>Side </a:t>
            </a:r>
            <a:fld id="{613D1FC1-A643-F545-A5A8-F9509B5B79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01109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nb-NO" dirty="0"/>
              <a:t>Dato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b-NO" dirty="0"/>
              <a:t>Undertittel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nb-NO" dirty="0"/>
              <a:t>Side </a:t>
            </a:r>
            <a:fld id="{FC2A0916-D60D-4CC3-9B83-70D8147DE02D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849710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nb-NO" sz="1200" i="1" dirty="0" smtClean="0"/>
              <a:t>Masterplan, navnet kommer fra eiendom, plan for hvordan IT skal bidra til å realisere UiO sine mål. Starter</a:t>
            </a:r>
            <a:r>
              <a:rPr lang="nb-NO" sz="1200" i="1" baseline="0" dirty="0" smtClean="0"/>
              <a:t> arbeidet med en ny strategi. </a:t>
            </a:r>
            <a:endParaRPr lang="nb-NO" sz="1200" i="1" baseline="0" dirty="0" smtClean="0"/>
          </a:p>
          <a:p>
            <a:pPr>
              <a:spcAft>
                <a:spcPts val="600"/>
              </a:spcAft>
            </a:pPr>
            <a:r>
              <a:rPr lang="nb-NO" sz="1200" i="1" baseline="0" dirty="0" smtClean="0"/>
              <a:t>Morsomt arbeid, gøy å jobbe med Sten, kjempebra arbeidsgruppe, Lex og Alex forskning, </a:t>
            </a:r>
          </a:p>
          <a:p>
            <a:pPr>
              <a:spcAft>
                <a:spcPts val="600"/>
              </a:spcAft>
            </a:pPr>
            <a:r>
              <a:rPr lang="nb-NO" sz="1200" i="1" baseline="0" dirty="0" smtClean="0"/>
              <a:t>Styringsgruppe, </a:t>
            </a:r>
            <a:endParaRPr lang="nb-NO" sz="1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A0916-D60D-4CC3-9B83-70D8147DE02D}" type="slidenum">
              <a:rPr lang="nb-NO" smtClean="0"/>
              <a:t>1</a:t>
            </a:fld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nb-NO"/>
              <a:t>6. desember 2017</a:t>
            </a: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/>
              <a:t>Styringsdokument</a:t>
            </a:r>
            <a:endParaRPr lang="nb-NO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nb-NO"/>
              <a:t>Innføring av ny personvernforordning (GDPR)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2764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 err="1" smtClean="0"/>
              <a:t>Ny</a:t>
            </a:r>
            <a:r>
              <a:rPr lang="en-US" sz="1200" i="1" baseline="0" dirty="0" smtClean="0"/>
              <a:t> </a:t>
            </a:r>
            <a:r>
              <a:rPr lang="en-US" sz="1200" i="1" baseline="0" dirty="0" err="1" smtClean="0"/>
              <a:t>strategi</a:t>
            </a:r>
            <a:r>
              <a:rPr lang="en-US" sz="1200" i="1" baseline="0" dirty="0" smtClean="0"/>
              <a:t> </a:t>
            </a:r>
            <a:r>
              <a:rPr lang="en-US" sz="1200" i="1" baseline="0" dirty="0" err="1" smtClean="0"/>
              <a:t>fra</a:t>
            </a:r>
            <a:r>
              <a:rPr lang="en-US" sz="1200" i="1" baseline="0" dirty="0" smtClean="0"/>
              <a:t> KD, </a:t>
            </a:r>
            <a:r>
              <a:rPr lang="en-US" sz="1200" i="1" baseline="0" dirty="0" err="1" smtClean="0"/>
              <a:t>konkurransearenaer</a:t>
            </a:r>
            <a:r>
              <a:rPr lang="en-US" sz="1200" i="1" baseline="0" dirty="0" smtClean="0"/>
              <a:t>, </a:t>
            </a:r>
            <a:r>
              <a:rPr lang="en-US" sz="1200" i="1" baseline="0" dirty="0" err="1" smtClean="0"/>
              <a:t>tildelingsbrev</a:t>
            </a:r>
            <a:r>
              <a:rPr lang="en-US" sz="1200" i="1" baseline="0" dirty="0" smtClean="0"/>
              <a:t>, sourcing-</a:t>
            </a:r>
            <a:r>
              <a:rPr lang="en-US" sz="1200" i="1" baseline="0" dirty="0" err="1" smtClean="0"/>
              <a:t>strategi</a:t>
            </a:r>
            <a:endParaRPr lang="en-US" sz="1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A0916-D60D-4CC3-9B83-70D8147DE02D}" type="slidenum">
              <a:rPr lang="nb-NO" smtClean="0"/>
              <a:t>4</a:t>
            </a:fld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nb-NO"/>
              <a:t>6. desember 2017</a:t>
            </a: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/>
              <a:t>Styringsdokument</a:t>
            </a:r>
            <a:endParaRPr lang="nb-NO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nb-NO"/>
              <a:t>Innføring av ny personvernforordning (GDPR)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2127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Bruker</a:t>
            </a:r>
            <a:r>
              <a:rPr lang="nb-NO" baseline="0" dirty="0" smtClean="0"/>
              <a:t> </a:t>
            </a:r>
            <a:r>
              <a:rPr lang="nb-NO" baseline="0" dirty="0" err="1" smtClean="0"/>
              <a:t>educause</a:t>
            </a:r>
            <a:r>
              <a:rPr lang="nb-NO" baseline="0" dirty="0" smtClean="0"/>
              <a:t>, finner mye der</a:t>
            </a:r>
          </a:p>
          <a:p>
            <a:r>
              <a:rPr lang="nb-NO" baseline="0" dirty="0" smtClean="0"/>
              <a:t>Opplæring av dekaner, digitalisering utdanning, selvforsterkende prosesser, tungvekt og lettvekt IT, styring</a:t>
            </a:r>
            <a:endParaRPr lang="nb-NO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b-NO" smtClean="0"/>
              <a:t>Tittel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nb-NO" smtClean="0"/>
              <a:t>Dato</a:t>
            </a: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Undertittel</a:t>
            </a: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FC2A0916-D60D-4CC3-9B83-70D8147DE02D}" type="slidenum">
              <a:rPr lang="nb-NO" smtClean="0"/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64631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Gjort</a:t>
            </a:r>
            <a:r>
              <a:rPr lang="en-US" dirty="0" smtClean="0"/>
              <a:t> </a:t>
            </a:r>
            <a:r>
              <a:rPr lang="en-US" dirty="0" err="1" smtClean="0"/>
              <a:t>mye</a:t>
            </a:r>
            <a:r>
              <a:rPr lang="en-US" dirty="0" smtClean="0"/>
              <a:t> på </a:t>
            </a:r>
            <a:r>
              <a:rPr lang="en-US" dirty="0" err="1" smtClean="0"/>
              <a:t>forskningssiden</a:t>
            </a:r>
            <a:r>
              <a:rPr lang="en-US" dirty="0" smtClean="0"/>
              <a:t>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A0916-D60D-4CC3-9B83-70D8147DE02D}" type="slidenum">
              <a:rPr lang="nb-NO" smtClean="0"/>
              <a:t>6</a:t>
            </a:fld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nb-NO"/>
              <a:t>6. desember 2017</a:t>
            </a: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/>
              <a:t>Styringsdokument</a:t>
            </a:r>
            <a:endParaRPr lang="nb-NO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nb-NO"/>
              <a:t>Innføring av ny personvernforordning (GDPR)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6448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Eksempler sykehus og Norwegian, raskt å utvikle nye tjenester, </a:t>
            </a:r>
            <a:endParaRPr lang="nb-NO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b-NO" smtClean="0"/>
              <a:t>Tittel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nb-NO" smtClean="0"/>
              <a:t>Dato</a:t>
            </a: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Undertittel</a:t>
            </a: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FC2A0916-D60D-4CC3-9B83-70D8147DE02D}" type="slidenum">
              <a:rPr lang="nb-NO" smtClean="0"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0209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Hva sier enhetenes analyser?</a:t>
            </a:r>
          </a:p>
          <a:p>
            <a:endParaRPr lang="nb-NO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b-NO" smtClean="0"/>
              <a:t>Tittel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nb-NO" smtClean="0"/>
              <a:t>Dato</a:t>
            </a: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Undertittel</a:t>
            </a: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FC2A0916-D60D-4CC3-9B83-70D8147DE02D}" type="slidenum">
              <a:rPr lang="nb-NO" smtClean="0"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5510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6484-7F29-4FF3-A535-DC50F6B0F1EE}" type="datetime1">
              <a:rPr lang="nb-NO" smtClean="0"/>
              <a:t>03.10.2018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Side </a:t>
            </a:r>
            <a:fld id="{77AB64FB-5927-46DE-A67E-FB1FE836B158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779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727"/>
            <a:ext cx="10515600" cy="845561"/>
          </a:xfrm>
          <a:solidFill>
            <a:schemeClr val="bg2">
              <a:lumMod val="90000"/>
              <a:alpha val="30000"/>
            </a:schemeClr>
          </a:solidFill>
        </p:spPr>
        <p:txBody>
          <a:bodyPr anchor="b" anchorCtr="0">
            <a:normAutofit/>
          </a:bodyPr>
          <a:lstStyle>
            <a:lvl1pPr>
              <a:defRPr sz="3600" b="1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DBCA1-90B6-4D67-811E-AE68701E5C0E}" type="datetime1">
              <a:rPr lang="nb-NO" smtClean="0"/>
              <a:t>03.10.2018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Side </a:t>
            </a:r>
            <a:fld id="{77AB64FB-5927-46DE-A67E-FB1FE836B158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4807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497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7635"/>
            <a:ext cx="10515600" cy="9486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75A9-C820-452D-B1DC-99770B1A0E42}" type="datetime1">
              <a:rPr lang="nb-NO" smtClean="0"/>
              <a:t>03.10.2018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Side </a:t>
            </a:r>
            <a:fld id="{77AB64FB-5927-46DE-A67E-FB1FE836B158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841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78873"/>
            <a:ext cx="10515600" cy="7342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CF11-FFC9-468D-9632-D7475B4562CB}" type="datetime1">
              <a:rPr lang="nb-NO" smtClean="0"/>
              <a:t>03.10.2018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Side</a:t>
            </a:r>
            <a:fld id="{77AB64FB-5927-46DE-A67E-FB1FE836B158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3252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B62E-B820-4895-B8BC-AD480F4D2F82}" type="datetime1">
              <a:rPr lang="nb-NO" smtClean="0"/>
              <a:t>03.10.2018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Side </a:t>
            </a:r>
            <a:fld id="{77AB64FB-5927-46DE-A67E-FB1FE836B158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793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B6F52-61D5-45BE-B989-F680262D0A62}" type="datetime1">
              <a:rPr lang="nb-NO" smtClean="0"/>
              <a:t>03.10.2018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Side</a:t>
            </a:r>
            <a:fld id="{77AB64FB-5927-46DE-A67E-FB1FE836B158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82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65018"/>
            <a:ext cx="3932237" cy="139238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3252-D255-4528-8AAF-D86191AFC1FF}" type="datetime1">
              <a:rPr lang="nb-NO" smtClean="0"/>
              <a:t>03.10.2018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Side</a:t>
            </a:r>
            <a:fld id="{77AB64FB-5927-46DE-A67E-FB1FE836B158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649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7D6C8-3B6F-42E8-A123-13BF9B77A230}" type="datetime1">
              <a:rPr lang="nb-NO" smtClean="0"/>
              <a:t>03.10.2018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Side</a:t>
            </a:r>
            <a:fld id="{77AB64FB-5927-46DE-A67E-FB1FE836B158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4752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C9E-DB89-4D76-8B54-74CD5425ADC3}" type="datetime1">
              <a:rPr lang="nb-NO" smtClean="0"/>
              <a:t>03.10.2018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632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8058A-F4A9-483B-9353-7B7B8DAB593B}" type="datetime1">
              <a:rPr lang="nb-NO" smtClean="0"/>
              <a:t>03.10.2018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767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524000" y="2286000"/>
            <a:ext cx="100584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4660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13. mars 2018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2E124-581F-5C46-A44F-4620125B4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5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13. mars 2018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39E4-BABD-9A42-969D-B4518A7A3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0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13. mars 2018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A7560-D567-954F-82D9-BB1E4970C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8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13. mars 2018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EC2BD-4BA6-B24A-A2C4-893A6966CF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30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13. mars 2018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975BE-194E-0D4B-8A8D-7A3924C9C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556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13. mars 2018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95648-21E9-4045-A53E-31B6D20C9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158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13. mars 2018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72F49-CC1A-6D40-AD19-21EFC6D2B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69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13. mars 2018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3D237-50B1-A542-816F-BE831EA1D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37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13. mars 2018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2DFC7-E4AE-DA4A-A28F-D90A23F0E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110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0" y="838200"/>
            <a:ext cx="25654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0"/>
            <a:ext cx="74930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13. mars 2018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F2305-88D2-2F4A-9F64-C9284E824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48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2" cy="6857999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1489"/>
            <a:ext cx="10515600" cy="70167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60381-EDA0-435D-BDD7-5A359C287B87}" type="datetime1">
              <a:rPr lang="nb-NO" smtClean="0"/>
              <a:t>03.10.2018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smtClean="0"/>
              <a:t>IT-BOTT Masterplan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/>
              <a:t>Side </a:t>
            </a:r>
            <a:fld id="{77AB64FB-5927-46DE-A67E-FB1FE836B158}" type="slidenum">
              <a:rPr lang="nb-NO" smtClean="0"/>
              <a:t>‹#›</a:t>
            </a:fld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19" y="131036"/>
            <a:ext cx="1391633" cy="21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35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838200"/>
            <a:ext cx="1026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981200"/>
            <a:ext cx="1026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208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smtClean="0"/>
              <a:t>13. mars 2018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64000" y="6248400"/>
            <a:ext cx="640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68000" y="62484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45701889-BFCA-DD44-9982-59E386C3F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06400" y="228601"/>
            <a:ext cx="3067051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141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Masterplan</a:t>
            </a:r>
            <a:br>
              <a:rPr lang="nb-NO" dirty="0"/>
            </a:br>
            <a:r>
              <a:rPr lang="nb-NO" dirty="0"/>
              <a:t>for universitetets </a:t>
            </a:r>
            <a:r>
              <a:rPr lang="nb-NO" dirty="0" smtClean="0"/>
              <a:t>IT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1524000" y="3983276"/>
            <a:ext cx="9144000" cy="1274523"/>
          </a:xfrm>
        </p:spPr>
        <p:txBody>
          <a:bodyPr/>
          <a:lstStyle/>
          <a:p>
            <a:r>
              <a:rPr lang="nb-NO" dirty="0" smtClean="0"/>
              <a:t>Programstyremøte</a:t>
            </a:r>
            <a:r>
              <a:rPr lang="nb-NO" baseline="0" dirty="0" smtClean="0"/>
              <a:t> 4. oktober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84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DBCA1-90B6-4D67-811E-AE68701E5C0E}" type="datetime1">
              <a:rPr lang="nb-NO" smtClean="0"/>
              <a:t>04.10.2018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77AB64FB-5927-46DE-A67E-FB1FE836B158}" type="slidenum">
              <a:rPr lang="nb-NO" smtClean="0"/>
              <a:pPr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38768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fontAlgn="base" hangingPunct="1"/>
            <a:r>
              <a:rPr lang="nb-NO" dirty="0"/>
              <a:t>Medlemmer arbeidsgruppa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b-NO" sz="1800" dirty="0"/>
              <a:t>Dekan UV Sten Runar Ludvigsen, leder av arbeidsgruppa</a:t>
            </a:r>
          </a:p>
          <a:p>
            <a:pPr lvl="0"/>
            <a:r>
              <a:rPr lang="nb-NO" sz="1800" dirty="0"/>
              <a:t>Representant for utdanning, studiedekan Solveig Kristensen, MN, og studiedekan Erling Hjelmeng, Det juridiske fakultet</a:t>
            </a:r>
          </a:p>
          <a:p>
            <a:pPr lvl="0"/>
            <a:r>
              <a:rPr lang="nb-NO" sz="1800" dirty="0"/>
              <a:t>Representant for forskning, leder av fagrådet for </a:t>
            </a:r>
            <a:r>
              <a:rPr lang="nb-NO" sz="1800" dirty="0" err="1"/>
              <a:t>eInfrastruktur</a:t>
            </a:r>
            <a:r>
              <a:rPr lang="nb-NO" sz="1800" dirty="0"/>
              <a:t>, Lex Nederbragt og leder av SFF RITMO, Alexander Refsum Jensenius, HF</a:t>
            </a:r>
          </a:p>
          <a:p>
            <a:pPr lvl="0"/>
            <a:r>
              <a:rPr lang="nb-NO" sz="1800" dirty="0"/>
              <a:t>Representant for innovasjon, visedekan Kristin Vinje, MN</a:t>
            </a:r>
          </a:p>
          <a:p>
            <a:pPr lvl="0"/>
            <a:r>
              <a:rPr lang="nb-NO" sz="1800" dirty="0"/>
              <a:t>Representant for IT-lederne, Willy Syvertsen, </a:t>
            </a:r>
            <a:r>
              <a:rPr lang="nb-NO" sz="1800" dirty="0" smtClean="0"/>
              <a:t>SV</a:t>
            </a:r>
          </a:p>
          <a:p>
            <a:pPr lvl="0"/>
            <a:r>
              <a:rPr lang="nb-NO" sz="1800" dirty="0" smtClean="0"/>
              <a:t>Representant fra universitetsbiblioteket, Håvard Kolle</a:t>
            </a:r>
            <a:r>
              <a:rPr lang="nb-NO" sz="1800" baseline="0" dirty="0" smtClean="0"/>
              <a:t> </a:t>
            </a:r>
            <a:r>
              <a:rPr lang="nb-NO" sz="1800" dirty="0" smtClean="0"/>
              <a:t>Riis</a:t>
            </a:r>
            <a:endParaRPr lang="nb-NO" sz="1800" dirty="0"/>
          </a:p>
          <a:p>
            <a:pPr lvl="0"/>
            <a:r>
              <a:rPr lang="nb-NO" sz="1800" dirty="0"/>
              <a:t>Representant for </a:t>
            </a:r>
            <a:r>
              <a:rPr lang="nb-NO" sz="1800" dirty="0" smtClean="0"/>
              <a:t>studentene, Johannes Saastad</a:t>
            </a:r>
            <a:endParaRPr lang="nb-NO" sz="1800" dirty="0"/>
          </a:p>
          <a:p>
            <a:pPr lvl="0"/>
            <a:r>
              <a:rPr lang="nb-NO" sz="1800" dirty="0"/>
              <a:t>Ekstern, IT-direktør Linköping, Joakim Nejdeby</a:t>
            </a:r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t>4. </a:t>
            </a:r>
            <a:r>
              <a:rPr lang="en-US" dirty="0" err="1" smtClean="0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t>Oktober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t> 2018</a:t>
            </a:r>
            <a:endParaRPr lang="nb-NO" dirty="0">
              <a:solidFill>
                <a:srgbClr val="00000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272E124-581F-5C46-A44F-4620125B4F28}" type="slidenum">
              <a:rPr lang="en-US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solidFill>
                <a:srgbClr val="000000"/>
              </a:solidFill>
              <a:latin typeface="Arial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368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Utgangspunkt</a:t>
            </a:r>
            <a:r>
              <a:rPr lang="en-US" dirty="0" smtClean="0"/>
              <a:t> masterplan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42722B-5837-A442-B2EC-7E5951109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4</a:t>
            </a:fld>
            <a:endParaRPr lang="nb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7B8BE0-EB6F-0A4E-8619-EACA828A4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26BC-A22A-40A8-A721-DE74F26D68D5}" type="datetime1">
              <a:rPr lang="nb-NO" smtClean="0"/>
              <a:t>03.10.2018</a:t>
            </a:fld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E0B28-4B0C-6C48-BE2B-0A21A229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2788DC-63B7-2C42-A3BC-FB08D714AC72}"/>
              </a:ext>
            </a:extLst>
          </p:cNvPr>
          <p:cNvSpPr txBox="1"/>
          <p:nvPr/>
        </p:nvSpPr>
        <p:spPr>
          <a:xfrm>
            <a:off x="838200" y="1728592"/>
            <a:ext cx="1001203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Mandatet for arbeidet med Masterplan for universitetets IT angir hvilke områder som det skal utvikles </a:t>
            </a:r>
          </a:p>
          <a:p>
            <a:r>
              <a:rPr lang="nb-NO" dirty="0"/>
              <a:t>plan for og sammenhengen mellom disse.</a:t>
            </a:r>
          </a:p>
          <a:p>
            <a:endParaRPr lang="nb-NO" dirty="0"/>
          </a:p>
          <a:p>
            <a:r>
              <a:rPr lang="nb-NO" dirty="0"/>
              <a:t>Gitt den teknologiske utviklingen og dens hastighet og retning, er det avgjørende at Universitetet i Oslo</a:t>
            </a:r>
          </a:p>
          <a:p>
            <a:r>
              <a:rPr lang="nb-NO" dirty="0"/>
              <a:t> utvikler en overordnet plan for digitalisering som angir en hovedretning og de endringer vi må </a:t>
            </a:r>
          </a:p>
          <a:p>
            <a:r>
              <a:rPr lang="nb-NO" dirty="0"/>
              <a:t>gjennom de neste 2-3 årene. </a:t>
            </a:r>
          </a:p>
          <a:p>
            <a:endParaRPr lang="nb-NO" dirty="0"/>
          </a:p>
          <a:p>
            <a:r>
              <a:rPr lang="nb-NO" dirty="0"/>
              <a:t>Dette må være forankret i universitetets faglige og administrative virksomhet. Innen forskning, utdanning</a:t>
            </a:r>
          </a:p>
          <a:p>
            <a:r>
              <a:rPr lang="nb-NO" dirty="0"/>
              <a:t>og de administrative funksjoner er det ulike drivere (teknologiske løsninger) som påvirker de valg </a:t>
            </a:r>
          </a:p>
          <a:p>
            <a:r>
              <a:rPr lang="nb-NO" dirty="0"/>
              <a:t>universitetet må ta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088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Sentrale utfordringer – UiO 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67" y="1981200"/>
            <a:ext cx="10273141" cy="41148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248400"/>
            <a:ext cx="2540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CE2D8A5-174A-4AA6-9B35-79D2B8C1F624}" type="datetime1">
              <a:rPr lang="nb-NO" smtClean="0"/>
              <a:t>03.10.2018</a:t>
            </a:fld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277600" y="6248400"/>
            <a:ext cx="914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332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hovedtrekk</a:t>
            </a:r>
            <a:r>
              <a:rPr lang="en-US" dirty="0"/>
              <a:t>: </a:t>
            </a:r>
            <a:r>
              <a:rPr lang="en-US" dirty="0" err="1"/>
              <a:t>Forskning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FEEA71-E7AD-E646-965F-034419A56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6</a:t>
            </a:fld>
            <a:endParaRPr lang="nb-NO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55C46D8-98A4-304A-B7D6-CF8C84DF6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9A57B-D56C-4227-B28A-0085A284652B}" type="datetime1">
              <a:rPr lang="nb-NO" smtClean="0"/>
              <a:t>03.10.2018</a:t>
            </a:fld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9F9A0C-E39D-F645-A4F2-DC83F3940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45C8E5-5D2D-FF41-A1A0-FA8A44EAC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77862" cy="419534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nb-NO" dirty="0"/>
              <a:t>Store datamengder er gjenstand for forskning innen et økende antall fagområder</a:t>
            </a:r>
          </a:p>
          <a:p>
            <a:pPr>
              <a:lnSpc>
                <a:spcPct val="110000"/>
              </a:lnSpc>
            </a:pPr>
            <a:r>
              <a:rPr lang="nb-NO" dirty="0"/>
              <a:t>Med det følger nye verktøy og metoder og nye vitenskapsområder</a:t>
            </a:r>
          </a:p>
          <a:p>
            <a:pPr>
              <a:lnSpc>
                <a:spcPct val="120000"/>
              </a:lnSpc>
            </a:pPr>
            <a:r>
              <a:rPr lang="nb-NO" dirty="0"/>
              <a:t>Med dette følger også nye krav til kompetanse og ferdigheter hos </a:t>
            </a:r>
            <a:br>
              <a:rPr lang="nb-NO" dirty="0"/>
            </a:br>
            <a:r>
              <a:rPr lang="nb-NO" dirty="0"/>
              <a:t>forskerne og forskningsmiljø-ene og i støttetjenestene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987A43-B970-1D4E-91A2-F63D42F979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718" y="2429646"/>
            <a:ext cx="5686295" cy="2579544"/>
          </a:xfrm>
          <a:prstGeom prst="rect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2543971-851F-7746-8610-0D301EBDB396}"/>
              </a:ext>
            </a:extLst>
          </p:cNvPr>
          <p:cNvSpPr txBox="1"/>
          <p:nvPr/>
        </p:nvSpPr>
        <p:spPr>
          <a:xfrm>
            <a:off x="8342142" y="2447775"/>
            <a:ext cx="1900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/>
              <a:t>Den lange halen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021286" y="2668271"/>
            <a:ext cx="277585" cy="1332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98871" y="4000500"/>
            <a:ext cx="4065815" cy="1796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79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9A1C8-4B88-0E41-89BA-82DDC9196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hovedtrekk: Utdanning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E1D3-69CA-8F49-AC0C-B1DB39EB8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Digitalisering av læringsressursene</a:t>
            </a:r>
          </a:p>
          <a:p>
            <a:pPr lvl="1"/>
            <a:r>
              <a:rPr lang="nb-NO" dirty="0"/>
              <a:t>Ny organisering av læringsressursene</a:t>
            </a:r>
          </a:p>
          <a:p>
            <a:pPr lvl="1"/>
            <a:r>
              <a:rPr lang="nb-NO" dirty="0"/>
              <a:t>Nye arbeidsformer</a:t>
            </a:r>
          </a:p>
          <a:p>
            <a:pPr lvl="1"/>
            <a:r>
              <a:rPr lang="nb-NO" dirty="0"/>
              <a:t>Nye kognitive krav til studentene</a:t>
            </a:r>
          </a:p>
          <a:p>
            <a:pPr lvl="1"/>
            <a:r>
              <a:rPr lang="nb-NO" dirty="0"/>
              <a:t>Nye representasjonsformer (visualisering, algoritmer </a:t>
            </a:r>
            <a:r>
              <a:rPr lang="nb-NO" dirty="0" err="1"/>
              <a:t>etc</a:t>
            </a:r>
            <a:r>
              <a:rPr lang="nb-NO" dirty="0"/>
              <a:t>)</a:t>
            </a:r>
          </a:p>
          <a:p>
            <a:r>
              <a:rPr lang="nb-NO" dirty="0"/>
              <a:t>Studentaktive </a:t>
            </a:r>
            <a:r>
              <a:rPr lang="nb-NO" dirty="0" smtClean="0"/>
              <a:t>undervisningsformer</a:t>
            </a:r>
            <a:endParaRPr lang="nb-NO" dirty="0"/>
          </a:p>
          <a:p>
            <a:r>
              <a:rPr lang="nb-NO" dirty="0"/>
              <a:t>Sammenhengen mellom forskning og utdanning</a:t>
            </a:r>
          </a:p>
          <a:p>
            <a:r>
              <a:rPr lang="nb-NO" dirty="0"/>
              <a:t>Sammenhengen mellom digitalt og fysisk læringsmiljø</a:t>
            </a:r>
          </a:p>
          <a:p>
            <a:r>
              <a:rPr lang="nb-NO" dirty="0"/>
              <a:t>Nye krav til lærernes og studentenes kompetanse og ferdigheter</a:t>
            </a:r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6444B-9EEB-2742-9013-05FF9D3A6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E758-7778-42B4-AC05-8A74C3468B24}" type="datetime1">
              <a:rPr lang="nb-NO" smtClean="0"/>
              <a:t>03.10.2018</a:t>
            </a:fld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FE060-72A1-8F45-B72D-C0D83BD3B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828D9-9D99-4544-8083-93F2427A5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101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05B07-BE75-1044-91C4-7A4B9F882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hovedtrekk: Administrasjon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4ADB1-DA76-B247-9A06-83106C622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Økt kvalitet og effektivitet i saksbehandlingen</a:t>
            </a:r>
          </a:p>
          <a:p>
            <a:r>
              <a:rPr lang="nb-NO" dirty="0"/>
              <a:t>Nasjonale prosjekter:</a:t>
            </a:r>
          </a:p>
          <a:p>
            <a:pPr lvl="1"/>
            <a:r>
              <a:rPr lang="nb-NO" dirty="0"/>
              <a:t>Økonomi og personal (BOTT:ØL)</a:t>
            </a:r>
          </a:p>
          <a:p>
            <a:pPr lvl="1"/>
            <a:r>
              <a:rPr lang="nb-NO" dirty="0"/>
              <a:t>Innen saksbehandling og arkiv (</a:t>
            </a:r>
            <a:r>
              <a:rPr lang="nb-NO" dirty="0" err="1"/>
              <a:t>BOTT:eSak</a:t>
            </a:r>
            <a:r>
              <a:rPr lang="nb-NO" dirty="0"/>
              <a:t>)</a:t>
            </a:r>
          </a:p>
          <a:p>
            <a:r>
              <a:rPr lang="nb-NO" dirty="0"/>
              <a:t>Selvbetjening og tilgang 24x7</a:t>
            </a:r>
          </a:p>
          <a:p>
            <a:r>
              <a:rPr lang="nb-NO" dirty="0"/>
              <a:t>Automatisering, robotisering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7C943-A84B-3E49-A83E-6143CDA2B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175B8-9812-4377-8116-E35D15B52922}" type="datetime1">
              <a:rPr lang="nb-NO" smtClean="0"/>
              <a:t>03.10.2018</a:t>
            </a:fld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26D46-1E4D-1549-A35F-6507D6C76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39D63-081F-454A-8A78-69623A7F0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872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600" y="620688"/>
            <a:ext cx="7696200" cy="1143000"/>
          </a:xfrm>
        </p:spPr>
        <p:txBody>
          <a:bodyPr/>
          <a:lstStyle/>
          <a:p>
            <a:pPr algn="ctr"/>
            <a:r>
              <a:rPr lang="en-US" dirty="0" smtClean="0"/>
              <a:t>Tung- </a:t>
            </a:r>
            <a:r>
              <a:rPr lang="en-US" dirty="0"/>
              <a:t>og </a:t>
            </a:r>
            <a:r>
              <a:rPr lang="en-US" dirty="0" err="1"/>
              <a:t>lettvekts</a:t>
            </a:r>
            <a:r>
              <a:rPr lang="en-US" dirty="0"/>
              <a:t>-IT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IT-BOTT Masterplan</a:t>
            </a:r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2351584" y="1628801"/>
          <a:ext cx="7992888" cy="5031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9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3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06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b="1" kern="1200" noProof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 </a:t>
                      </a:r>
                      <a:endParaRPr lang="nb-NO" sz="1600" noProof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b="1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Tungvekts-IT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2000" b="1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Lettvekts-IT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b="0" kern="1200" noProof="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8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Profil</a:t>
                      </a:r>
                      <a:endParaRPr lang="nb-NO" sz="1600" noProof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Back-end: Støtter</a:t>
                      </a:r>
                      <a:r>
                        <a:rPr lang="nb-NO" sz="160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 behovet for dokumentasjon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Front-end: Støtter arbeidsprosesser</a:t>
                      </a:r>
                      <a:endParaRPr lang="nb-NO" sz="1600" noProof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Systemer</a:t>
                      </a:r>
                      <a:endParaRPr lang="nb-NO" sz="1600" noProof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Journal, lab, røntgen etc.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Prosess-støtte, </a:t>
                      </a:r>
                      <a:r>
                        <a:rPr lang="nb-NO" sz="1600" kern="1200" noProof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apper</a:t>
                      </a: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, BI, skyløsninger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9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Teknologi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Servere, databaser, mellomvare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Nettbrett, </a:t>
                      </a:r>
                      <a:r>
                        <a:rPr lang="nb-NO" sz="1600" kern="1200" noProof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electroniske</a:t>
                      </a:r>
                      <a:r>
                        <a:rPr lang="nb-NO" sz="160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tavler, mobiltelefon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Eier</a:t>
                      </a:r>
                      <a:endParaRPr lang="nb-NO" sz="1600" noProof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IT-avdelingen, organisasjonen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Profesjonelle brukere, leverandører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1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noProof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Bruker-</a:t>
                      </a:r>
                      <a:r>
                        <a:rPr lang="nb-NO" sz="1600" noProof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medv</a:t>
                      </a:r>
                      <a:r>
                        <a:rPr lang="nb-NO" sz="1600" noProof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noProof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Representasjon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noProof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Deltakelse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8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Utviklings-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kultur</a:t>
                      </a:r>
                      <a:endParaRPr lang="nb-NO" sz="1600" noProof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Systematikk,</a:t>
                      </a:r>
                      <a:r>
                        <a:rPr lang="nb-NO" sz="160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 kvalitet, sikkerhet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Innovasjon,</a:t>
                      </a:r>
                      <a:r>
                        <a:rPr lang="nb-NO" sz="160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 eksperimentering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8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Problemer 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Høye</a:t>
                      </a:r>
                      <a:r>
                        <a:rPr lang="nb-NO" sz="160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 kostnader, økende kompleksitet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Isolerte “dingser”, datahåndtering, sikkerhet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885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noProof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Kunnskaps-regime</a:t>
                      </a:r>
                      <a:endParaRPr lang="nb-NO" sz="1600" noProof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b="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“Et kunnskapsregime, drevet av IT-profesjonelle, bygget på systematisk</a:t>
                      </a:r>
                      <a:r>
                        <a:rPr lang="nb-NO" sz="1600" b="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 kravspesifikasjon,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600" b="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og realisert gjennom </a:t>
                      </a:r>
                      <a:r>
                        <a:rPr lang="nb-NO" sz="1600" b="0" kern="1200" noProof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software</a:t>
                      </a:r>
                      <a:r>
                        <a:rPr lang="nb-NO" sz="1600" b="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nb-NO" sz="1600" b="0" kern="1200" baseline="0" noProof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engineering</a:t>
                      </a:r>
                      <a:r>
                        <a:rPr lang="nb-NO" sz="1600" b="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”</a:t>
                      </a:r>
                      <a:endParaRPr lang="nb-NO" sz="1600" b="0" kern="1200" baseline="0" noProof="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“Et kunnskapsregime, drevet av kompetente brukeres behov for arbeidsstøtte, bygget på mobil</a:t>
                      </a:r>
                      <a:r>
                        <a:rPr lang="nb-NO" sz="1600" b="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 digital teknologi,</a:t>
                      </a:r>
                      <a:r>
                        <a:rPr lang="nb-NO" sz="1600" b="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 og realisert gjennom innovasjonsprosesser</a:t>
                      </a:r>
                      <a:r>
                        <a:rPr lang="nb-NO" sz="1600" b="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ＭＳ 明朝"/>
                          <a:cs typeface="Times New Roman"/>
                        </a:rPr>
                        <a:t> ”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990E-5873-499B-B552-54A22CEF3A29}" type="datetime1">
              <a:rPr lang="nb-NO" smtClean="0"/>
              <a:t>03.10.2018</a:t>
            </a:fld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77AB64FB-5927-46DE-A67E-FB1FE836B158}" type="slidenum">
              <a:rPr lang="nb-NO" smtClean="0"/>
              <a:pPr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3919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Styring, organisering og ledelse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Spenninger mellom generiske og domeneorientert løsninger og hvem som styrer hva?</a:t>
            </a:r>
          </a:p>
          <a:p>
            <a:r>
              <a:rPr lang="nb-NO" sz="2400" dirty="0" smtClean="0"/>
              <a:t>Spenninger mellom ulike organiseringsprinsipper ved fakulteter og enheter</a:t>
            </a:r>
          </a:p>
          <a:p>
            <a:r>
              <a:rPr lang="nb-NO" sz="2400" dirty="0" smtClean="0"/>
              <a:t>Spenninger mellom vitenskapelig og administrativ logikk i initiering </a:t>
            </a:r>
            <a:r>
              <a:rPr lang="nb-NO" sz="2400" dirty="0"/>
              <a:t>o</a:t>
            </a:r>
            <a:r>
              <a:rPr lang="nb-NO" sz="2400" dirty="0" smtClean="0"/>
              <a:t>g ledelse av prosjekter </a:t>
            </a:r>
          </a:p>
          <a:p>
            <a:r>
              <a:rPr lang="nb-NO" sz="2400" dirty="0" smtClean="0"/>
              <a:t>Spenning mellom hvem som tar initiativ til utvikling av IT innen forsking og utdanning  </a:t>
            </a:r>
          </a:p>
          <a:p>
            <a:pPr lvl="1"/>
            <a:r>
              <a:rPr lang="nb-NO" sz="2000" dirty="0" smtClean="0"/>
              <a:t>Spørsmål: fakultetene, institutter og enheter er til dels ikke synlige i analysene?  </a:t>
            </a:r>
            <a:endParaRPr lang="nb-NO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4D0A6-FF59-43F0-B365-7182E19F0DEF}" type="datetime1">
              <a:rPr lang="nb-NO" smtClean="0"/>
              <a:t>03.10.2018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77AB64FB-5927-46DE-A67E-FB1FE836B158}" type="slidenum">
              <a:rPr lang="nb-NO" smtClean="0"/>
              <a:pPr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957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C3543-D3A3-AA40-A5FC-CA434BA53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08F82-45DA-3C4B-8AF9-387C7B2A8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70B9-4354-4334-AC6F-2E04417897A3}" type="datetime1">
              <a:rPr lang="nb-NO" smtClean="0"/>
              <a:t>03.10.2018</a:t>
            </a:fld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FEFF3-BB3E-8E47-ACB7-853B2F5A1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8B664-8629-3046-AA08-FEF77AD98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11</a:t>
            </a:fld>
            <a:endParaRPr lang="nb-NO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C769D0-7918-F340-9FF6-8CCA32002FD5}"/>
              </a:ext>
            </a:extLst>
          </p:cNvPr>
          <p:cNvSpPr txBox="1"/>
          <p:nvPr/>
        </p:nvSpPr>
        <p:spPr>
          <a:xfrm>
            <a:off x="838200" y="18288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346" y="1828800"/>
            <a:ext cx="10515600" cy="4351338"/>
          </a:xfrm>
        </p:spPr>
        <p:txBody>
          <a:bodyPr/>
          <a:lstStyle/>
          <a:p>
            <a:pPr marL="0" indent="0" rtl="0" eaLnBrk="1" latinLnBrk="0" hangingPunct="1">
              <a:buNone/>
            </a:pPr>
            <a:endParaRPr lang="nb-NO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latinLnBrk="0" hangingPunct="1"/>
            <a:r>
              <a:rPr lang="nb-NO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sum innebærer de endringer vi her har antydet er at det er nødvendig å endre hvordan vi tenker om, bruker og dermed styrer, organiserer og utvikler IT i alle deler av virksomheten ved Universitetet i Oslo.</a:t>
            </a:r>
            <a:endParaRPr lang="nb-NO" dirty="0" smtClean="0">
              <a:effectLst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435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446E2-68F2-9049-84AA-E53617E8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	Organisering av IT  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1A073-53A3-B24E-B82A-D8B2FD5ED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lang="nb-NO" dirty="0" smtClean="0"/>
              <a:t>Et </a:t>
            </a:r>
            <a:r>
              <a:rPr lang="nb-NO" dirty="0"/>
              <a:t>sterk fagmiljø som kan utvikle tungvekts-IT som plattform (felles finansiering) </a:t>
            </a:r>
            <a:r>
              <a:rPr lang="nb-NO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 en organisasjon som arbeider med fagmiljøenes utvikling med IT integrert i den faglige utviklingen (lettvekt).</a:t>
            </a:r>
            <a:endParaRPr lang="nb-NO" dirty="0"/>
          </a:p>
          <a:p>
            <a:r>
              <a:rPr lang="nb-NO" dirty="0" smtClean="0"/>
              <a:t>Sterke </a:t>
            </a:r>
            <a:r>
              <a:rPr lang="nb-NO" dirty="0"/>
              <a:t>utviklingsmiljøer som kan arbeide sammen med fagmiljøer med generisk/fagspesifikk kompetanse, eksempelvis i en </a:t>
            </a:r>
            <a:r>
              <a:rPr lang="nb-NO" dirty="0" err="1"/>
              <a:t>hub</a:t>
            </a:r>
            <a:r>
              <a:rPr lang="nb-NO" dirty="0"/>
              <a:t>/node-organisering av støttetjenestene</a:t>
            </a:r>
          </a:p>
          <a:p>
            <a:r>
              <a:rPr lang="nb-NO" dirty="0" smtClean="0"/>
              <a:t>IT-kompetanse </a:t>
            </a:r>
            <a:r>
              <a:rPr lang="nb-NO" dirty="0"/>
              <a:t>integrert i fagmiljøene som (eksempelvis design) og </a:t>
            </a:r>
            <a:r>
              <a:rPr lang="nb-NO" dirty="0" err="1"/>
              <a:t>labmiljøer</a:t>
            </a:r>
            <a:r>
              <a:rPr lang="nb-NO" dirty="0"/>
              <a:t> (</a:t>
            </a:r>
            <a:r>
              <a:rPr lang="nb-NO" dirty="0" err="1"/>
              <a:t>fakultær</a:t>
            </a:r>
            <a:r>
              <a:rPr lang="nb-NO" dirty="0"/>
              <a:t> </a:t>
            </a:r>
            <a:r>
              <a:rPr lang="nb-NO" dirty="0" err="1"/>
              <a:t>finanisering</a:t>
            </a:r>
            <a:r>
              <a:rPr lang="nb-NO" dirty="0"/>
              <a:t>)</a:t>
            </a:r>
          </a:p>
          <a:p>
            <a:r>
              <a:rPr lang="nb-NO" dirty="0" smtClean="0"/>
              <a:t>Driftsmiljøer </a:t>
            </a:r>
            <a:r>
              <a:rPr lang="nb-NO" dirty="0"/>
              <a:t>som jobber med IT-systemer og oppfølging av ansatte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BF99A-C664-CC44-B2BD-BF1984D2D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00A5A-6005-46AC-821D-A2DAF7CFB757}" type="datetime1">
              <a:rPr lang="nb-NO" smtClean="0"/>
              <a:t>03.10.2018</a:t>
            </a:fld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8164C-B9B5-E34D-A976-2CC13CD58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F7D9B-05C2-5D44-A96D-2FBEF1898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12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71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00707-26B6-3C40-AEA2-883397C13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Organisering av IT 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5276-18BE-154C-A79D-F2FE98CC2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vi tar utgangspunkt i fagmiljøenes behov for økt fag- og </a:t>
            </a:r>
            <a:r>
              <a:rPr lang="nb-NO" dirty="0" err="1"/>
              <a:t>domenenær</a:t>
            </a:r>
            <a:r>
              <a:rPr lang="nb-NO" dirty="0"/>
              <a:t> støtte og prinsippene for organisering i kompetanser ser vi to ulike løsninger: </a:t>
            </a:r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En </a:t>
            </a:r>
            <a:r>
              <a:rPr lang="nb-NO" dirty="0"/>
              <a:t>enhetlig IT organisasjon som ivaretar alle funksjoner og som inngår som en integrert del av faglig styrings- og ledelseslinjen. </a:t>
            </a:r>
          </a:p>
          <a:p>
            <a:pPr lvl="1"/>
            <a:r>
              <a:rPr lang="nb-NO" dirty="0" smtClean="0"/>
              <a:t>En </a:t>
            </a:r>
            <a:r>
              <a:rPr lang="nb-NO" dirty="0"/>
              <a:t>todelt organisasjon som ivaretar utvikling og vedlikehold av tungvekts-IT som en organisasjon og en organisasjon som arbeider med fagmiljøenes utvikling med IT integrert i den faglige utviklingen.</a:t>
            </a:r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5B6FE-FAC7-094A-BA39-23115DF99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CBE70-E526-46CF-8014-703C338406F4}" type="datetime1">
              <a:rPr lang="nb-NO" smtClean="0"/>
              <a:t>03.10.2018</a:t>
            </a:fld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ED7FD-95E6-EF40-97F8-B5A061873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77B39-64D3-CF48-B375-6D36C2CE8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057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Mulige konklusjoner så langt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Tungvekts- og lettvekts IT – hva vil dette innebære </a:t>
            </a:r>
          </a:p>
          <a:p>
            <a:pPr lvl="1"/>
            <a:r>
              <a:rPr lang="nb-NO" dirty="0" smtClean="0"/>
              <a:t>Integrasjon </a:t>
            </a:r>
          </a:p>
          <a:p>
            <a:r>
              <a:rPr lang="nb-NO" dirty="0" smtClean="0"/>
              <a:t>Utviklingsprosjekter – forskning og utdanning </a:t>
            </a:r>
          </a:p>
          <a:p>
            <a:pPr lvl="1"/>
            <a:r>
              <a:rPr lang="nb-NO" dirty="0" smtClean="0"/>
              <a:t>Nærhet – domenespesifikk kunnskap </a:t>
            </a:r>
          </a:p>
          <a:p>
            <a:pPr lvl="1"/>
            <a:r>
              <a:rPr lang="nb-NO" dirty="0" smtClean="0"/>
              <a:t>Generiske løsninger i samspill med domener/fag </a:t>
            </a:r>
          </a:p>
          <a:p>
            <a:r>
              <a:rPr lang="nb-NO" dirty="0" smtClean="0"/>
              <a:t> Ledelse av IT – faglig og teknisk: UiO, fakultetene, instituttene og fagmiljøer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8FC67-85A8-4092-B246-3B92E755A97A}" type="datetime1">
              <a:rPr lang="nb-NO" smtClean="0"/>
              <a:t>03.10.2018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77AB64FB-5927-46DE-A67E-FB1FE836B158}" type="slidenum">
              <a:rPr lang="nb-NO" smtClean="0"/>
              <a:pPr/>
              <a:t>14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576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Videre arbeid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dirty="0" smtClean="0"/>
              <a:t>#1: Forskernes (og undervisernes) kompetanse og ferdigheter</a:t>
            </a:r>
          </a:p>
          <a:p>
            <a:r>
              <a:rPr lang="nb-NO" dirty="0" smtClean="0"/>
              <a:t>#2: Generell og </a:t>
            </a:r>
            <a:r>
              <a:rPr lang="nb-NO" dirty="0" err="1" smtClean="0"/>
              <a:t>fagnær</a:t>
            </a:r>
            <a:r>
              <a:rPr lang="nb-NO" dirty="0" smtClean="0"/>
              <a:t> IT-støtte</a:t>
            </a:r>
          </a:p>
          <a:p>
            <a:r>
              <a:rPr lang="nb-NO" dirty="0" smtClean="0"/>
              <a:t>#3: Forskningsinfrastruktur, </a:t>
            </a:r>
            <a:r>
              <a:rPr lang="nb-NO" dirty="0" err="1" smtClean="0"/>
              <a:t>eInfrastruktur</a:t>
            </a:r>
            <a:r>
              <a:rPr lang="nb-NO" dirty="0" smtClean="0"/>
              <a:t>, IT-infrastruktur</a:t>
            </a:r>
          </a:p>
          <a:p>
            <a:r>
              <a:rPr lang="nb-NO" dirty="0" smtClean="0"/>
              <a:t>#4: Endringer i læringsmiljø, læringsressurser og læringsformer</a:t>
            </a:r>
          </a:p>
          <a:p>
            <a:r>
              <a:rPr lang="nb-NO" dirty="0" smtClean="0"/>
              <a:t>#5: Studiehverdagen, studentenes forventninger til studie- og læringsmiljø</a:t>
            </a:r>
          </a:p>
          <a:p>
            <a:r>
              <a:rPr lang="nb-NO" dirty="0" smtClean="0"/>
              <a:t>#6: Digitalt og fysisk læringsmiljø</a:t>
            </a:r>
          </a:p>
          <a:p>
            <a:r>
              <a:rPr lang="nb-NO" dirty="0" smtClean="0"/>
              <a:t>#7: Universitetets digitale læringsmiljø</a:t>
            </a:r>
          </a:p>
          <a:p>
            <a:r>
              <a:rPr lang="nb-NO" dirty="0" smtClean="0"/>
              <a:t>#8: Administrativ IT</a:t>
            </a:r>
          </a:p>
          <a:p>
            <a:r>
              <a:rPr lang="nb-NO" dirty="0" smtClean="0"/>
              <a:t>#9: Utvikling i to hastigheter - Tung og lett IT</a:t>
            </a:r>
          </a:p>
          <a:p>
            <a:r>
              <a:rPr lang="nb-NO" dirty="0" smtClean="0"/>
              <a:t>#10: Leveransestrategi (‘</a:t>
            </a:r>
            <a:r>
              <a:rPr lang="nb-NO" dirty="0" err="1" smtClean="0"/>
              <a:t>sourcing</a:t>
            </a:r>
            <a:r>
              <a:rPr lang="nb-NO" dirty="0" smtClean="0"/>
              <a:t>-strategi’)</a:t>
            </a:r>
          </a:p>
          <a:p>
            <a:r>
              <a:rPr lang="nb-NO" dirty="0" smtClean="0"/>
              <a:t>#11: IT-sikkerhet og IT-juridisk</a:t>
            </a:r>
          </a:p>
          <a:p>
            <a:r>
              <a:rPr lang="nb-NO" dirty="0" smtClean="0"/>
              <a:t>#12: Status for infrastruktur og basistjenester</a:t>
            </a:r>
          </a:p>
          <a:p>
            <a:r>
              <a:rPr lang="nb-NO" dirty="0" smtClean="0"/>
              <a:t>#13: Finansiering</a:t>
            </a:r>
          </a:p>
          <a:p>
            <a:r>
              <a:rPr lang="nb-NO" dirty="0" smtClean="0"/>
              <a:t>#14: Styring og organisering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9D96-4C43-4233-A6CF-1E731D75A1C6}" type="datetime1">
              <a:rPr lang="nb-NO" smtClean="0"/>
              <a:t>03.10.2018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IT-BOTT Masterplan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77AB64FB-5927-46DE-A67E-FB1FE836B158}" type="slidenum">
              <a:rPr lang="nb-NO" smtClean="0"/>
              <a:pPr/>
              <a:t>15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29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powerpoint-mal" id="{67A93308-61A4-0740-A901-5FEC9F915A6D}" vid="{79FFC27D-B7A6-D04C-B09B-5B0BDFE47EA2}"/>
    </a:ext>
  </a:extLst>
</a:theme>
</file>

<file path=ppt/theme/theme2.xml><?xml version="1.0" encoding="utf-8"?>
<a:theme xmlns:a="http://schemas.openxmlformats.org/drawingml/2006/main" name="uio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CDC6644-CECD-4873-BD1B-D5D915DFA135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ny-powerpoint-mal</Template>
  <TotalTime>6354</TotalTime>
  <Words>1060</Words>
  <Application>Microsoft Office PowerPoint</Application>
  <PresentationFormat>Widescreen</PresentationFormat>
  <Paragraphs>190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ＭＳ 明朝</vt:lpstr>
      <vt:lpstr>Times New Roman</vt:lpstr>
      <vt:lpstr>Wingdings</vt:lpstr>
      <vt:lpstr>ヒラギノ角ゴ Pro W3</vt:lpstr>
      <vt:lpstr>Custom Design</vt:lpstr>
      <vt:lpstr>uio-10</vt:lpstr>
      <vt:lpstr>Masterplan for universitetets IT</vt:lpstr>
      <vt:lpstr>PowerPoint Presentation</vt:lpstr>
      <vt:lpstr>Medlemmer arbeidsgruppa</vt:lpstr>
      <vt:lpstr>Utgangspunkt masterplan</vt:lpstr>
      <vt:lpstr>Sentrale utfordringer – UiO </vt:lpstr>
      <vt:lpstr>Noen hovedtrekk: Forskning</vt:lpstr>
      <vt:lpstr>Noen hovedtrekk: Utdanning</vt:lpstr>
      <vt:lpstr>Noen hovedtrekk: Administrasjon</vt:lpstr>
      <vt:lpstr>Tung- og lettvekts-IT</vt:lpstr>
      <vt:lpstr> Styring, organisering og ledelse </vt:lpstr>
      <vt:lpstr>Oppsummert</vt:lpstr>
      <vt:lpstr>   Organisering av IT  </vt:lpstr>
      <vt:lpstr>  Organisering av IT </vt:lpstr>
      <vt:lpstr> Mulige konklusjoner så langt </vt:lpstr>
      <vt:lpstr>Videre arbeid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Innføring av ny personvernforordning (GDPR)</dc:title>
  <dc:creator>Bjørn Ness</dc:creator>
  <cp:lastModifiedBy>Lars Oftedal</cp:lastModifiedBy>
  <cp:revision>60</cp:revision>
  <cp:lastPrinted>2018-08-28T15:59:05Z</cp:lastPrinted>
  <dcterms:created xsi:type="dcterms:W3CDTF">2017-12-06T10:51:10Z</dcterms:created>
  <dcterms:modified xsi:type="dcterms:W3CDTF">2018-10-04T09:42:18Z</dcterms:modified>
</cp:coreProperties>
</file>