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8" r:id="rId6"/>
    <p:sldId id="257" r:id="rId7"/>
    <p:sldId id="272" r:id="rId8"/>
    <p:sldId id="263" r:id="rId9"/>
    <p:sldId id="265" r:id="rId10"/>
    <p:sldId id="259" r:id="rId11"/>
    <p:sldId id="264" r:id="rId12"/>
    <p:sldId id="266" r:id="rId13"/>
    <p:sldId id="268" r:id="rId14"/>
    <p:sldId id="261" r:id="rId15"/>
    <p:sldId id="269" r:id="rId16"/>
    <p:sldId id="273" r:id="rId17"/>
    <p:sldId id="267" r:id="rId18"/>
    <p:sldId id="274" r:id="rId19"/>
    <p:sldId id="275" r:id="rId20"/>
    <p:sldId id="276" r:id="rId21"/>
    <p:sldId id="277" r:id="rId2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54426" autoAdjust="0"/>
  </p:normalViewPr>
  <p:slideViewPr>
    <p:cSldViewPr>
      <p:cViewPr varScale="1">
        <p:scale>
          <a:sx n="43" d="100"/>
          <a:sy n="43" d="100"/>
        </p:scale>
        <p:origin x="1530" y="4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0227A-16F2-46E7-8E38-4F1E6BF83A71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144416CB-55E2-48A0-BEBD-5A0218E1C60C}">
      <dgm:prSet phldrT="[Text]"/>
      <dgm:spPr/>
      <dgm:t>
        <a:bodyPr/>
        <a:lstStyle/>
        <a:p>
          <a:r>
            <a:rPr lang="en-US" dirty="0" err="1" smtClean="0"/>
            <a:t>Tradisjon</a:t>
          </a:r>
          <a:endParaRPr lang="en-US" dirty="0"/>
        </a:p>
      </dgm:t>
    </dgm:pt>
    <dgm:pt modelId="{50090345-2926-4B50-BDA1-5CEF6E4D5B27}" type="parTrans" cxnId="{5A564F43-8535-4B4C-9E6D-C82D01415A5A}">
      <dgm:prSet/>
      <dgm:spPr/>
      <dgm:t>
        <a:bodyPr/>
        <a:lstStyle/>
        <a:p>
          <a:endParaRPr lang="en-US"/>
        </a:p>
      </dgm:t>
    </dgm:pt>
    <dgm:pt modelId="{40832C14-6B93-4B44-B21F-2F45814375D6}" type="sibTrans" cxnId="{5A564F43-8535-4B4C-9E6D-C82D01415A5A}">
      <dgm:prSet/>
      <dgm:spPr/>
      <dgm:t>
        <a:bodyPr/>
        <a:lstStyle/>
        <a:p>
          <a:endParaRPr lang="en-US"/>
        </a:p>
      </dgm:t>
    </dgm:pt>
    <dgm:pt modelId="{7AA74914-A2C1-43F8-90A5-0C29CC162C7A}">
      <dgm:prSet phldrT="[Text]"/>
      <dgm:spPr/>
      <dgm:t>
        <a:bodyPr/>
        <a:lstStyle/>
        <a:p>
          <a:r>
            <a:rPr lang="en-US" dirty="0" err="1" smtClean="0"/>
            <a:t>Transisjon</a:t>
          </a:r>
          <a:endParaRPr lang="en-US" dirty="0"/>
        </a:p>
      </dgm:t>
    </dgm:pt>
    <dgm:pt modelId="{44246E74-7F82-4921-B58D-A12C89720532}" type="parTrans" cxnId="{E14795DF-E3D3-4E4F-8074-CCA7795496AF}">
      <dgm:prSet/>
      <dgm:spPr/>
      <dgm:t>
        <a:bodyPr/>
        <a:lstStyle/>
        <a:p>
          <a:endParaRPr lang="en-US"/>
        </a:p>
      </dgm:t>
    </dgm:pt>
    <dgm:pt modelId="{4C14EDB9-AF92-4C04-B10A-83136C9AB24B}" type="sibTrans" cxnId="{E14795DF-E3D3-4E4F-8074-CCA7795496AF}">
      <dgm:prSet/>
      <dgm:spPr/>
      <dgm:t>
        <a:bodyPr/>
        <a:lstStyle/>
        <a:p>
          <a:endParaRPr lang="en-US"/>
        </a:p>
      </dgm:t>
    </dgm:pt>
    <dgm:pt modelId="{9BA5CA94-8A12-45EE-8FAD-9AE836596001}">
      <dgm:prSet phldrT="[Text]"/>
      <dgm:spPr/>
      <dgm:t>
        <a:bodyPr/>
        <a:lstStyle/>
        <a:p>
          <a:r>
            <a:rPr lang="en-US" dirty="0" err="1" smtClean="0"/>
            <a:t>Transformasjon</a:t>
          </a:r>
          <a:endParaRPr lang="en-US" dirty="0"/>
        </a:p>
      </dgm:t>
    </dgm:pt>
    <dgm:pt modelId="{847DDD0F-6744-4670-A616-AF926E5F04A2}" type="parTrans" cxnId="{23A265EA-8BAA-4E9A-848B-3C1FE25FEAFB}">
      <dgm:prSet/>
      <dgm:spPr/>
      <dgm:t>
        <a:bodyPr/>
        <a:lstStyle/>
        <a:p>
          <a:endParaRPr lang="en-US"/>
        </a:p>
      </dgm:t>
    </dgm:pt>
    <dgm:pt modelId="{51B8F6FC-8014-43B6-A612-8CB1CC61623D}" type="sibTrans" cxnId="{23A265EA-8BAA-4E9A-848B-3C1FE25FEAFB}">
      <dgm:prSet/>
      <dgm:spPr/>
      <dgm:t>
        <a:bodyPr/>
        <a:lstStyle/>
        <a:p>
          <a:endParaRPr lang="en-US"/>
        </a:p>
      </dgm:t>
    </dgm:pt>
    <dgm:pt modelId="{6398440E-8618-453E-B132-B354741AEB0B}" type="pres">
      <dgm:prSet presAssocID="{08F0227A-16F2-46E7-8E38-4F1E6BF83A71}" presName="Name0" presStyleCnt="0">
        <dgm:presLayoutVars>
          <dgm:dir/>
          <dgm:resizeHandles val="exact"/>
        </dgm:presLayoutVars>
      </dgm:prSet>
      <dgm:spPr/>
    </dgm:pt>
    <dgm:pt modelId="{E54B54C3-6D35-46EF-8F0D-269779BD27D8}" type="pres">
      <dgm:prSet presAssocID="{144416CB-55E2-48A0-BEBD-5A0218E1C60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61D414-1308-45AC-8B89-C7A09119F6E0}" type="pres">
      <dgm:prSet presAssocID="{40832C14-6B93-4B44-B21F-2F45814375D6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56B8F81-8888-45C6-961C-4D236836B7FD}" type="pres">
      <dgm:prSet presAssocID="{40832C14-6B93-4B44-B21F-2F45814375D6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12D11C7-9E8D-4125-9576-CED04C2CEAF4}" type="pres">
      <dgm:prSet presAssocID="{7AA74914-A2C1-43F8-90A5-0C29CC162C7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405E0-6C41-4078-A32E-A28C8291D033}" type="pres">
      <dgm:prSet presAssocID="{4C14EDB9-AF92-4C04-B10A-83136C9AB24B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3D36D09-B00A-4AFE-BC8F-DB69803E935A}" type="pres">
      <dgm:prSet presAssocID="{4C14EDB9-AF92-4C04-B10A-83136C9AB24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B96B0250-558E-4A87-96C3-C05D7882DDE1}" type="pres">
      <dgm:prSet presAssocID="{9BA5CA94-8A12-45EE-8FAD-9AE83659600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795DF-E3D3-4E4F-8074-CCA7795496AF}" srcId="{08F0227A-16F2-46E7-8E38-4F1E6BF83A71}" destId="{7AA74914-A2C1-43F8-90A5-0C29CC162C7A}" srcOrd="1" destOrd="0" parTransId="{44246E74-7F82-4921-B58D-A12C89720532}" sibTransId="{4C14EDB9-AF92-4C04-B10A-83136C9AB24B}"/>
    <dgm:cxn modelId="{8948681D-C68A-46C6-A6EA-9E997CEC24F2}" type="presOf" srcId="{7AA74914-A2C1-43F8-90A5-0C29CC162C7A}" destId="{112D11C7-9E8D-4125-9576-CED04C2CEAF4}" srcOrd="0" destOrd="0" presId="urn:microsoft.com/office/officeart/2005/8/layout/process1"/>
    <dgm:cxn modelId="{96D0B706-1B06-4665-B398-907CEFEB8784}" type="presOf" srcId="{9BA5CA94-8A12-45EE-8FAD-9AE836596001}" destId="{B96B0250-558E-4A87-96C3-C05D7882DDE1}" srcOrd="0" destOrd="0" presId="urn:microsoft.com/office/officeart/2005/8/layout/process1"/>
    <dgm:cxn modelId="{7BEE06DD-3E4C-44CA-8270-ADC176BB8F3A}" type="presOf" srcId="{4C14EDB9-AF92-4C04-B10A-83136C9AB24B}" destId="{389405E0-6C41-4078-A32E-A28C8291D033}" srcOrd="0" destOrd="0" presId="urn:microsoft.com/office/officeart/2005/8/layout/process1"/>
    <dgm:cxn modelId="{5A564F43-8535-4B4C-9E6D-C82D01415A5A}" srcId="{08F0227A-16F2-46E7-8E38-4F1E6BF83A71}" destId="{144416CB-55E2-48A0-BEBD-5A0218E1C60C}" srcOrd="0" destOrd="0" parTransId="{50090345-2926-4B50-BDA1-5CEF6E4D5B27}" sibTransId="{40832C14-6B93-4B44-B21F-2F45814375D6}"/>
    <dgm:cxn modelId="{23A265EA-8BAA-4E9A-848B-3C1FE25FEAFB}" srcId="{08F0227A-16F2-46E7-8E38-4F1E6BF83A71}" destId="{9BA5CA94-8A12-45EE-8FAD-9AE836596001}" srcOrd="2" destOrd="0" parTransId="{847DDD0F-6744-4670-A616-AF926E5F04A2}" sibTransId="{51B8F6FC-8014-43B6-A612-8CB1CC61623D}"/>
    <dgm:cxn modelId="{A1F6242F-9693-46F2-8A5D-ED3FAA688F39}" type="presOf" srcId="{144416CB-55E2-48A0-BEBD-5A0218E1C60C}" destId="{E54B54C3-6D35-46EF-8F0D-269779BD27D8}" srcOrd="0" destOrd="0" presId="urn:microsoft.com/office/officeart/2005/8/layout/process1"/>
    <dgm:cxn modelId="{00009592-1770-432A-90AC-278CA7E2A659}" type="presOf" srcId="{08F0227A-16F2-46E7-8E38-4F1E6BF83A71}" destId="{6398440E-8618-453E-B132-B354741AEB0B}" srcOrd="0" destOrd="0" presId="urn:microsoft.com/office/officeart/2005/8/layout/process1"/>
    <dgm:cxn modelId="{4D797C91-264B-42BF-B78F-93C0E7E65A12}" type="presOf" srcId="{40832C14-6B93-4B44-B21F-2F45814375D6}" destId="{656B8F81-8888-45C6-961C-4D236836B7FD}" srcOrd="1" destOrd="0" presId="urn:microsoft.com/office/officeart/2005/8/layout/process1"/>
    <dgm:cxn modelId="{4307C9A6-886C-45B2-AED1-5C841EAABC84}" type="presOf" srcId="{40832C14-6B93-4B44-B21F-2F45814375D6}" destId="{7D61D414-1308-45AC-8B89-C7A09119F6E0}" srcOrd="0" destOrd="0" presId="urn:microsoft.com/office/officeart/2005/8/layout/process1"/>
    <dgm:cxn modelId="{1BB7A08B-98EB-4FD1-B7EE-D7B2BF50FD68}" type="presOf" srcId="{4C14EDB9-AF92-4C04-B10A-83136C9AB24B}" destId="{23D36D09-B00A-4AFE-BC8F-DB69803E935A}" srcOrd="1" destOrd="0" presId="urn:microsoft.com/office/officeart/2005/8/layout/process1"/>
    <dgm:cxn modelId="{FB9FBE53-A1B3-4FE9-A9A1-A9B5E249EEA4}" type="presParOf" srcId="{6398440E-8618-453E-B132-B354741AEB0B}" destId="{E54B54C3-6D35-46EF-8F0D-269779BD27D8}" srcOrd="0" destOrd="0" presId="urn:microsoft.com/office/officeart/2005/8/layout/process1"/>
    <dgm:cxn modelId="{28177066-B464-4210-A742-9372DF1254DD}" type="presParOf" srcId="{6398440E-8618-453E-B132-B354741AEB0B}" destId="{7D61D414-1308-45AC-8B89-C7A09119F6E0}" srcOrd="1" destOrd="0" presId="urn:microsoft.com/office/officeart/2005/8/layout/process1"/>
    <dgm:cxn modelId="{2A74ECC6-A459-415A-855C-B036653B0850}" type="presParOf" srcId="{7D61D414-1308-45AC-8B89-C7A09119F6E0}" destId="{656B8F81-8888-45C6-961C-4D236836B7FD}" srcOrd="0" destOrd="0" presId="urn:microsoft.com/office/officeart/2005/8/layout/process1"/>
    <dgm:cxn modelId="{EE482CA8-091A-4A3B-8779-38742C315F8A}" type="presParOf" srcId="{6398440E-8618-453E-B132-B354741AEB0B}" destId="{112D11C7-9E8D-4125-9576-CED04C2CEAF4}" srcOrd="2" destOrd="0" presId="urn:microsoft.com/office/officeart/2005/8/layout/process1"/>
    <dgm:cxn modelId="{4D8EC03C-DEB3-45FA-B4B7-535EBA97D6D9}" type="presParOf" srcId="{6398440E-8618-453E-B132-B354741AEB0B}" destId="{389405E0-6C41-4078-A32E-A28C8291D033}" srcOrd="3" destOrd="0" presId="urn:microsoft.com/office/officeart/2005/8/layout/process1"/>
    <dgm:cxn modelId="{510E67C8-F1F6-4C4C-8660-17A2B585C1BA}" type="presParOf" srcId="{389405E0-6C41-4078-A32E-A28C8291D033}" destId="{23D36D09-B00A-4AFE-BC8F-DB69803E935A}" srcOrd="0" destOrd="0" presId="urn:microsoft.com/office/officeart/2005/8/layout/process1"/>
    <dgm:cxn modelId="{5FA26E3D-67E8-4516-8846-0821AA43CB1D}" type="presParOf" srcId="{6398440E-8618-453E-B132-B354741AEB0B}" destId="{B96B0250-558E-4A87-96C3-C05D7882DDE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B54C3-6D35-46EF-8F0D-269779BD27D8}">
      <dsp:nvSpPr>
        <dsp:cNvPr id="0" name=""/>
        <dsp:cNvSpPr/>
      </dsp:nvSpPr>
      <dsp:spPr>
        <a:xfrm>
          <a:off x="3289" y="461153"/>
          <a:ext cx="983103" cy="589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Tradisjon</a:t>
          </a:r>
          <a:endParaRPr lang="en-US" sz="900" kern="1200" dirty="0"/>
        </a:p>
      </dsp:txBody>
      <dsp:txXfrm>
        <a:off x="20565" y="478429"/>
        <a:ext cx="948551" cy="555309"/>
      </dsp:txXfrm>
    </dsp:sp>
    <dsp:sp modelId="{7D61D414-1308-45AC-8B89-C7A09119F6E0}">
      <dsp:nvSpPr>
        <dsp:cNvPr id="0" name=""/>
        <dsp:cNvSpPr/>
      </dsp:nvSpPr>
      <dsp:spPr>
        <a:xfrm>
          <a:off x="1084702" y="634179"/>
          <a:ext cx="208417" cy="243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084702" y="682941"/>
        <a:ext cx="145892" cy="146285"/>
      </dsp:txXfrm>
    </dsp:sp>
    <dsp:sp modelId="{112D11C7-9E8D-4125-9576-CED04C2CEAF4}">
      <dsp:nvSpPr>
        <dsp:cNvPr id="0" name=""/>
        <dsp:cNvSpPr/>
      </dsp:nvSpPr>
      <dsp:spPr>
        <a:xfrm>
          <a:off x="1379633" y="461153"/>
          <a:ext cx="983103" cy="589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Transisjon</a:t>
          </a:r>
          <a:endParaRPr lang="en-US" sz="900" kern="1200" dirty="0"/>
        </a:p>
      </dsp:txBody>
      <dsp:txXfrm>
        <a:off x="1396909" y="478429"/>
        <a:ext cx="948551" cy="555309"/>
      </dsp:txXfrm>
    </dsp:sp>
    <dsp:sp modelId="{389405E0-6C41-4078-A32E-A28C8291D033}">
      <dsp:nvSpPr>
        <dsp:cNvPr id="0" name=""/>
        <dsp:cNvSpPr/>
      </dsp:nvSpPr>
      <dsp:spPr>
        <a:xfrm>
          <a:off x="2461046" y="634179"/>
          <a:ext cx="208417" cy="243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461046" y="682941"/>
        <a:ext cx="145892" cy="146285"/>
      </dsp:txXfrm>
    </dsp:sp>
    <dsp:sp modelId="{B96B0250-558E-4A87-96C3-C05D7882DDE1}">
      <dsp:nvSpPr>
        <dsp:cNvPr id="0" name=""/>
        <dsp:cNvSpPr/>
      </dsp:nvSpPr>
      <dsp:spPr>
        <a:xfrm>
          <a:off x="2755977" y="461153"/>
          <a:ext cx="983103" cy="589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Transformasjon</a:t>
          </a:r>
          <a:endParaRPr lang="en-US" sz="900" kern="1200" dirty="0"/>
        </a:p>
      </dsp:txBody>
      <dsp:txXfrm>
        <a:off x="2773253" y="478429"/>
        <a:ext cx="948551" cy="555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4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r>
              <a:rPr lang="nb-NO" altLang="nb-NO" dirty="0"/>
              <a:t>Program for </a:t>
            </a:r>
            <a:r>
              <a:rPr lang="nb-NO" altLang="nb-NO" dirty="0" smtClean="0"/>
              <a:t>administrativ forbedring </a:t>
            </a:r>
            <a:r>
              <a:rPr lang="nb-NO" altLang="nb-NO" dirty="0"/>
              <a:t>og digitalisering</a:t>
            </a:r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r>
              <a:rPr lang="nb-NO" altLang="nb-NO" dirty="0"/>
              <a:t>Digital </a:t>
            </a:r>
            <a:r>
              <a:rPr lang="nb-NO" altLang="nb-NO" dirty="0" smtClean="0"/>
              <a:t>modenhet – hva og hvordan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Følge opp «Kompetansebehov i tiden framover» fra møte i programstyret 22. juni 2018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/>
              <a:t>P</a:t>
            </a:r>
            <a:r>
              <a:rPr lang="nb-NO" dirty="0" smtClean="0"/>
              <a:t>rogrammets mål.</a:t>
            </a:r>
            <a:endParaRPr lang="nb-NO" dirty="0"/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2840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31.08.2018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7220"/>
            <a:ext cx="8640960" cy="954088"/>
          </a:xfrm>
        </p:spPr>
        <p:txBody>
          <a:bodyPr/>
          <a:lstStyle/>
          <a:p>
            <a:r>
              <a:rPr lang="nb-NO" altLang="nb-NO" dirty="0"/>
              <a:t>Programmet har følgende overordnede strategiske mål:</a:t>
            </a:r>
            <a:br>
              <a:rPr lang="nb-NO" altLang="nb-NO" dirty="0"/>
            </a:br>
            <a:endParaRPr lang="nb-NO" altLang="nb-NO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7300"/>
            <a:ext cx="8363272" cy="3789040"/>
          </a:xfrm>
        </p:spPr>
        <p:txBody>
          <a:bodyPr/>
          <a:lstStyle/>
          <a:p>
            <a:r>
              <a:rPr lang="nb-NO" altLang="nb-NO" dirty="0" smtClean="0"/>
              <a:t>Videreutvikle </a:t>
            </a:r>
            <a:r>
              <a:rPr lang="nb-NO" altLang="nb-NO" dirty="0"/>
              <a:t>en kultur for kontinuerlig forbedring</a:t>
            </a:r>
          </a:p>
          <a:p>
            <a:r>
              <a:rPr lang="nb-NO" altLang="nb-NO" dirty="0" smtClean="0"/>
              <a:t>Legge </a:t>
            </a:r>
            <a:r>
              <a:rPr lang="nb-NO" altLang="nb-NO" dirty="0"/>
              <a:t>til rette for økt </a:t>
            </a:r>
            <a:r>
              <a:rPr lang="nb-NO" altLang="nb-NO" dirty="0">
                <a:solidFill>
                  <a:srgbClr val="FF0000"/>
                </a:solidFill>
              </a:rPr>
              <a:t>digital modenhet</a:t>
            </a:r>
            <a:r>
              <a:rPr lang="nb-NO" altLang="nb-NO" dirty="0"/>
              <a:t> og bidra til at organisasjonens </a:t>
            </a:r>
            <a:r>
              <a:rPr lang="nb-NO" altLang="nb-NO" dirty="0" smtClean="0"/>
              <a:t>medarbeidere blir </a:t>
            </a:r>
            <a:r>
              <a:rPr lang="nb-NO" altLang="nb-NO" dirty="0"/>
              <a:t>i stand til å ta i bruk de nye løsningene</a:t>
            </a:r>
          </a:p>
          <a:p>
            <a:r>
              <a:rPr lang="nb-NO" altLang="nb-NO" dirty="0" smtClean="0"/>
              <a:t>Bidra </a:t>
            </a:r>
            <a:r>
              <a:rPr lang="nb-NO" altLang="nb-NO" dirty="0"/>
              <a:t>til god forankring og forståelse blant de ansatte for de endringene som </a:t>
            </a:r>
            <a:r>
              <a:rPr lang="nb-NO" altLang="nb-NO" dirty="0" smtClean="0"/>
              <a:t>skal gjennomføres</a:t>
            </a:r>
            <a:r>
              <a:rPr lang="nb-NO" altLang="nb-NO" dirty="0"/>
              <a:t>, inkludert:</a:t>
            </a:r>
          </a:p>
          <a:p>
            <a:pPr lvl="1"/>
            <a:r>
              <a:rPr lang="nb-NO" altLang="nb-NO" dirty="0" smtClean="0"/>
              <a:t>Skape </a:t>
            </a:r>
            <a:r>
              <a:rPr lang="nb-NO" altLang="nb-NO" dirty="0"/>
              <a:t>nødvendig trygghet og aksept </a:t>
            </a:r>
            <a:r>
              <a:rPr lang="nb-NO" altLang="nb-NO" dirty="0" smtClean="0"/>
              <a:t>for omstillingene</a:t>
            </a:r>
            <a:r>
              <a:rPr lang="nb-NO" altLang="nb-NO" dirty="0"/>
              <a:t>, slik at disse </a:t>
            </a:r>
            <a:r>
              <a:rPr lang="nb-NO" altLang="nb-NO" dirty="0" smtClean="0"/>
              <a:t>blir effektive</a:t>
            </a:r>
            <a:endParaRPr lang="nb-NO" altLang="nb-NO" dirty="0"/>
          </a:p>
          <a:p>
            <a:pPr lvl="1"/>
            <a:r>
              <a:rPr lang="nb-NO" altLang="nb-NO" dirty="0" smtClean="0"/>
              <a:t>Sikre </a:t>
            </a:r>
            <a:r>
              <a:rPr lang="nb-NO" altLang="nb-NO" dirty="0"/>
              <a:t>at de ansatte er delaktige og opplever en størst mulig forutsigbarhet </a:t>
            </a:r>
            <a:r>
              <a:rPr lang="nb-NO" altLang="nb-NO" dirty="0" smtClean="0"/>
              <a:t>til prosessenes </a:t>
            </a:r>
            <a:r>
              <a:rPr lang="nb-NO" altLang="nb-NO" dirty="0"/>
              <a:t>innhold, årsak og retning</a:t>
            </a:r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5212"/>
            <a:ext cx="7921625" cy="954088"/>
          </a:xfrm>
        </p:spPr>
        <p:txBody>
          <a:bodyPr/>
          <a:lstStyle/>
          <a:p>
            <a:r>
              <a:rPr lang="nb-NO" dirty="0" smtClean="0"/>
              <a:t>Overordnede gevinstområder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9308"/>
            <a:ext cx="8363272" cy="395069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Effektivisere, standardisere, forenkle og digitalisere prosesser knyttet til økonomi og lønn og saksbehandling/arkiv gjennom implementering av nye systemer, arbeidsprosesser og </a:t>
            </a:r>
            <a:r>
              <a:rPr lang="nb-NO" dirty="0" smtClean="0"/>
              <a:t>rutiner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Videreutvikle en kultur for kontinuerlig </a:t>
            </a:r>
            <a:r>
              <a:rPr lang="nb-NO" dirty="0" smtClean="0"/>
              <a:t>forbedring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Legge </a:t>
            </a:r>
            <a:r>
              <a:rPr lang="nb-NO" dirty="0"/>
              <a:t>til rette for økt </a:t>
            </a:r>
            <a:r>
              <a:rPr lang="nb-NO" b="1" dirty="0"/>
              <a:t>digital modenhet </a:t>
            </a:r>
            <a:r>
              <a:rPr lang="nb-NO" dirty="0"/>
              <a:t>og bidra til at organisasjonens medarbeidere blir i stand til å ta i bruk de nye løsningene </a:t>
            </a:r>
            <a:endParaRPr lang="nb-NO" dirty="0" smtClean="0"/>
          </a:p>
          <a:p>
            <a:pPr marL="831850" lvl="1" indent="-514350">
              <a:buFont typeface="+mj-lt"/>
              <a:buAutoNum type="romanUcPeriod"/>
            </a:pPr>
            <a:r>
              <a:rPr lang="nb-NO" dirty="0"/>
              <a:t>UiO får utviklet sin digitale modenhet </a:t>
            </a:r>
            <a:endParaRPr lang="nb-NO" dirty="0" smtClean="0"/>
          </a:p>
          <a:p>
            <a:pPr marL="831850" lvl="1" indent="-514350">
              <a:buFont typeface="+mj-lt"/>
              <a:buAutoNum type="romanUcPeriod"/>
            </a:pPr>
            <a:r>
              <a:rPr lang="nb-NO" dirty="0" smtClean="0"/>
              <a:t>Organisasjonen </a:t>
            </a:r>
            <a:r>
              <a:rPr lang="nb-NO" dirty="0"/>
              <a:t>og medarbeiderne ved UiO vil være bedre i stand til å gjennomføre ytterligere digitaliseringsinitiativer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Bidra til god forankring og forståelse blant de ansatte for de endringene som skal gjennomføres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206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26" y="392948"/>
            <a:ext cx="7921625" cy="520336"/>
          </a:xfrm>
        </p:spPr>
        <p:txBody>
          <a:bodyPr/>
          <a:lstStyle/>
          <a:p>
            <a:r>
              <a:rPr lang="nb-NO" dirty="0" smtClean="0"/>
              <a:t>Digital modenhet – hva betyr det?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057300"/>
            <a:ext cx="3771900" cy="3429000"/>
          </a:xfrm>
        </p:spPr>
        <p:txBody>
          <a:bodyPr/>
          <a:lstStyle/>
          <a:p>
            <a:r>
              <a:rPr lang="nb-NO" dirty="0" smtClean="0"/>
              <a:t>Ingen entydig definisjon – men digitalt modne organisasjonen oppfyller kriterier innen: </a:t>
            </a:r>
          </a:p>
          <a:p>
            <a:pPr lvl="1"/>
            <a:r>
              <a:rPr lang="nb-NO" dirty="0" smtClean="0"/>
              <a:t>Organisasjon</a:t>
            </a:r>
          </a:p>
          <a:p>
            <a:pPr lvl="1"/>
            <a:r>
              <a:rPr lang="nb-NO" dirty="0" smtClean="0"/>
              <a:t>Teknologi</a:t>
            </a:r>
          </a:p>
          <a:p>
            <a:pPr lvl="1"/>
            <a:r>
              <a:rPr lang="nb-NO" dirty="0" smtClean="0"/>
              <a:t>Strategi </a:t>
            </a:r>
          </a:p>
          <a:p>
            <a:pPr lvl="1"/>
            <a:r>
              <a:rPr lang="nb-NO" dirty="0" smtClean="0"/>
              <a:t>Brukerdialog/kundedialog/</a:t>
            </a:r>
            <a:br>
              <a:rPr lang="nb-NO" dirty="0" smtClean="0"/>
            </a:br>
            <a:r>
              <a:rPr lang="nb-NO" dirty="0" smtClean="0"/>
              <a:t>innbyggerdialog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lvl="2"/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706428" y="1057300"/>
            <a:ext cx="3771900" cy="3429000"/>
          </a:xfrm>
        </p:spPr>
        <p:txBody>
          <a:bodyPr/>
          <a:lstStyle/>
          <a:p>
            <a:r>
              <a:rPr lang="nb-NO" dirty="0" err="1" smtClean="0"/>
              <a:t>Difis</a:t>
            </a:r>
            <a:r>
              <a:rPr lang="nb-NO" dirty="0" smtClean="0"/>
              <a:t> modenhetsvurdering har følgende fem tema</a:t>
            </a:r>
          </a:p>
          <a:p>
            <a:pPr lvl="1"/>
            <a:r>
              <a:rPr lang="nb-NO" dirty="0" smtClean="0"/>
              <a:t>Styring og ledelse</a:t>
            </a:r>
          </a:p>
          <a:p>
            <a:pPr lvl="1"/>
            <a:r>
              <a:rPr lang="nb-NO" dirty="0" smtClean="0"/>
              <a:t>Mennesker og kultur</a:t>
            </a:r>
          </a:p>
          <a:p>
            <a:pPr lvl="1"/>
            <a:r>
              <a:rPr lang="nb-NO" dirty="0" smtClean="0"/>
              <a:t>Kapasitet og evner</a:t>
            </a:r>
          </a:p>
          <a:p>
            <a:pPr lvl="1"/>
            <a:r>
              <a:rPr lang="nb-NO" dirty="0" smtClean="0"/>
              <a:t>Innovasjon</a:t>
            </a:r>
          </a:p>
          <a:p>
            <a:pPr lvl="1"/>
            <a:r>
              <a:rPr lang="nb-NO" dirty="0" smtClean="0"/>
              <a:t>Teknologi 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6" name="TextBox 5"/>
          <p:cNvSpPr txBox="1"/>
          <p:nvPr/>
        </p:nvSpPr>
        <p:spPr>
          <a:xfrm>
            <a:off x="2932259" y="4153644"/>
            <a:ext cx="180369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Kjersti </a:t>
            </a:r>
            <a:r>
              <a:rPr lang="nb-NO" sz="1050" dirty="0" smtClean="0"/>
              <a:t>Solem, </a:t>
            </a:r>
            <a:r>
              <a:rPr lang="nb-NO" sz="1050" dirty="0" err="1" smtClean="0"/>
              <a:t>Sopra</a:t>
            </a:r>
            <a:r>
              <a:rPr lang="nb-NO" sz="1050" dirty="0" smtClean="0"/>
              <a:t> </a:t>
            </a:r>
            <a:r>
              <a:rPr lang="nb-NO" sz="1050" dirty="0" err="1"/>
              <a:t>Steria</a:t>
            </a:r>
            <a:endParaRPr lang="nb-NO" sz="1050" dirty="0"/>
          </a:p>
          <a:p>
            <a:endParaRPr lang="nb-NO" sz="105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863393570"/>
              </p:ext>
            </p:extLst>
          </p:nvPr>
        </p:nvGraphicFramePr>
        <p:xfrm>
          <a:off x="5076056" y="3217540"/>
          <a:ext cx="3742370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4831926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Digital modenhet er en del av den digitale transformasjonen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6961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337220"/>
            <a:ext cx="7921625" cy="954088"/>
          </a:xfrm>
        </p:spPr>
        <p:txBody>
          <a:bodyPr/>
          <a:lstStyle/>
          <a:p>
            <a:r>
              <a:rPr lang="nb-NO" dirty="0" smtClean="0"/>
              <a:t>Digital transformasjon omfatter: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241EAC-7996-42D5-9087-B971990E891A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670C7C-F512-42E6-8D6D-37AF1A34489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75930"/>
            <a:ext cx="6343650" cy="4124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68344" y="516175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Kilde: DIFI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8004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19087"/>
            <a:ext cx="762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4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måles digital modenhet?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Digital modenhet angis ofte som forskjellige nivåer i en modenhetstrapp – kan angis for virksomheten og for </a:t>
            </a:r>
            <a:r>
              <a:rPr lang="nb-NO" dirty="0" smtClean="0"/>
              <a:t>individer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02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modenhetstrapper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396476"/>
            <a:ext cx="3771900" cy="1938048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506900"/>
            <a:ext cx="3771900" cy="17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8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045"/>
            <a:ext cx="9144000" cy="416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6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81236"/>
            <a:ext cx="882243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analyserer digital modenhet?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</a:t>
            </a:r>
            <a:r>
              <a:rPr lang="nb-NO" dirty="0" err="1" smtClean="0"/>
              <a:t>analysverktøy</a:t>
            </a:r>
            <a:r>
              <a:rPr lang="nb-NO" dirty="0" smtClean="0"/>
              <a:t> på markedet</a:t>
            </a:r>
          </a:p>
          <a:p>
            <a:pPr lvl="1"/>
            <a:r>
              <a:rPr lang="nb-NO" dirty="0" err="1" smtClean="0"/>
              <a:t>Difi</a:t>
            </a:r>
            <a:r>
              <a:rPr lang="nb-NO" dirty="0" smtClean="0"/>
              <a:t> – laget i kontekst av digitalt førstevalg</a:t>
            </a:r>
          </a:p>
          <a:p>
            <a:pPr lvl="1"/>
            <a:r>
              <a:rPr lang="nb-NO" dirty="0" err="1" smtClean="0"/>
              <a:t>Sopra</a:t>
            </a:r>
            <a:r>
              <a:rPr lang="nb-NO" dirty="0" smtClean="0"/>
              <a:t> </a:t>
            </a:r>
            <a:r>
              <a:rPr lang="nb-NO" dirty="0" err="1" smtClean="0"/>
              <a:t>Steria</a:t>
            </a:r>
            <a:r>
              <a:rPr lang="nb-NO" dirty="0" smtClean="0"/>
              <a:t> – </a:t>
            </a:r>
            <a:r>
              <a:rPr lang="nb-NO" dirty="0" err="1" smtClean="0"/>
              <a:t>rammerverk</a:t>
            </a:r>
            <a:r>
              <a:rPr lang="nb-NO" dirty="0" smtClean="0"/>
              <a:t> med 150 enkeltparameter</a:t>
            </a:r>
          </a:p>
          <a:p>
            <a:pPr lvl="1"/>
            <a:r>
              <a:rPr lang="nb-NO" dirty="0" smtClean="0"/>
              <a:t>Alle store konsulentselskaper har egne rammeverk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619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DIFI sin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Verktøyene </a:t>
            </a:r>
            <a:r>
              <a:rPr lang="nb-NO" dirty="0" smtClean="0"/>
              <a:t>basert </a:t>
            </a:r>
            <a:r>
              <a:rPr lang="nb-NO" dirty="0"/>
              <a:t>Sør-Australske regjeringsorganisasjonen (South </a:t>
            </a:r>
            <a:r>
              <a:rPr lang="nb-NO" dirty="0" err="1"/>
              <a:t>Australian</a:t>
            </a:r>
            <a:r>
              <a:rPr lang="nb-NO" dirty="0"/>
              <a:t> </a:t>
            </a:r>
            <a:r>
              <a:rPr lang="nb-NO" dirty="0" err="1"/>
              <a:t>Government</a:t>
            </a:r>
            <a:r>
              <a:rPr lang="nb-NO" dirty="0" smtClean="0"/>
              <a:t>) rammeverk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79981"/>
            <a:ext cx="7956376" cy="309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6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kartlegge digital modenhet?</a:t>
            </a:r>
            <a:endParaRPr lang="nb-NO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Forstå nå-situasjonen</a:t>
            </a:r>
          </a:p>
          <a:p>
            <a:r>
              <a:rPr lang="nb-NO" dirty="0" smtClean="0"/>
              <a:t>Utgangspunkt for </a:t>
            </a:r>
            <a:r>
              <a:rPr lang="nb-NO" dirty="0" err="1" smtClean="0"/>
              <a:t>målbilder</a:t>
            </a:r>
            <a:r>
              <a:rPr lang="nb-NO" dirty="0" smtClean="0"/>
              <a:t> og handlingsplaner</a:t>
            </a:r>
          </a:p>
          <a:p>
            <a:r>
              <a:rPr lang="nb-NO" dirty="0" smtClean="0"/>
              <a:t>Sammenlikne seg med andre virksomheter</a:t>
            </a:r>
          </a:p>
          <a:p>
            <a:r>
              <a:rPr lang="nb-NO" dirty="0" smtClean="0"/>
              <a:t>Gode verktøy for diskusjoner i ledergrupper</a:t>
            </a:r>
          </a:p>
          <a:p>
            <a:r>
              <a:rPr lang="nb-NO" dirty="0" smtClean="0"/>
              <a:t>Kan benyttes på flere nivåer i en virksomhet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41EAC-7996-42D5-9087-B971990E891A}" type="datetime1">
              <a:rPr lang="nb-NO" altLang="nb-NO" smtClean="0"/>
              <a:pPr/>
              <a:t>31.08.2018</a:t>
            </a:fld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670C7C-F512-42E6-8D6D-37AF1A34489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7461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3646F-E7A5-4583-9973-DF4B29E28F19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9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DIFI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Ferdig </a:t>
            </a:r>
            <a:r>
              <a:rPr lang="nb-NO" dirty="0" err="1" smtClean="0"/>
              <a:t>malverk</a:t>
            </a:r>
            <a:r>
              <a:rPr lang="nb-NO" dirty="0" smtClean="0"/>
              <a:t>, som kan tilpasses</a:t>
            </a:r>
          </a:p>
          <a:p>
            <a:r>
              <a:rPr lang="nb-NO" dirty="0" smtClean="0"/>
              <a:t>Tilpasset offentlig</a:t>
            </a:r>
          </a:p>
          <a:p>
            <a:r>
              <a:rPr lang="nb-NO" dirty="0" smtClean="0"/>
              <a:t>Gratis</a:t>
            </a:r>
          </a:p>
          <a:p>
            <a:endParaRPr lang="nb-NO" dirty="0" smtClean="0"/>
          </a:p>
          <a:p>
            <a:r>
              <a:rPr lang="nb-NO" dirty="0" smtClean="0"/>
              <a:t>Ikke målingen i selv som er viktig, men refleksjonsprosessen.</a:t>
            </a:r>
          </a:p>
          <a:p>
            <a:r>
              <a:rPr lang="nb-NO" dirty="0" smtClean="0"/>
              <a:t>«Alle </a:t>
            </a:r>
            <a:r>
              <a:rPr lang="nb-NO" dirty="0"/>
              <a:t>skal </a:t>
            </a:r>
            <a:r>
              <a:rPr lang="nb-NO" dirty="0" smtClean="0"/>
              <a:t>med», </a:t>
            </a:r>
            <a:r>
              <a:rPr lang="nb-NO" dirty="0"/>
              <a:t>men hvordan?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2475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Diskusjon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8445999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2268E04C1F34D8EFE4A7B7259E1A4" ma:contentTypeVersion="4" ma:contentTypeDescription="Opprett et nytt dokument." ma:contentTypeScope="" ma:versionID="b245a11b15f1ac693d459251b3e4a612">
  <xsd:schema xmlns:xsd="http://www.w3.org/2001/XMLSchema" xmlns:xs="http://www.w3.org/2001/XMLSchema" xmlns:p="http://schemas.microsoft.com/office/2006/metadata/properties" xmlns:ns2="1d805a27-c621-4434-a408-4caca4023378" targetNamespace="http://schemas.microsoft.com/office/2006/metadata/properties" ma:root="true" ma:fieldsID="3ed4b06639886cec808ad32f116aff5f" ns2:_="">
    <xsd:import namespace="1d805a27-c621-4434-a408-4caca40233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05a27-c621-4434-a408-4caca4023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162F5C-DEB1-49CB-AC41-9CBBA93F05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8EE64B-668C-4861-B595-E4D41B746726}">
  <ds:schemaRefs>
    <ds:schemaRef ds:uri="http://schemas.microsoft.com/office/2006/documentManagement/types"/>
    <ds:schemaRef ds:uri="http://schemas.microsoft.com/office/2006/metadata/properties"/>
    <ds:schemaRef ds:uri="1d805a27-c621-4434-a408-4caca402337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C0C642A-BD58-4224-A9A3-773F083BA4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805a27-c621-4434-a408-4caca40233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</Template>
  <TotalTime>638</TotalTime>
  <Words>439</Words>
  <Application>Microsoft Office PowerPoint</Application>
  <PresentationFormat>On-screen Show (16:10)</PresentationFormat>
  <Paragraphs>101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ヒラギノ角ゴ Pro W3</vt:lpstr>
      <vt:lpstr>UIONorsk16-10</vt:lpstr>
      <vt:lpstr>Program for administrativ forbedring og digitalisering</vt:lpstr>
      <vt:lpstr>Bakgrunn</vt:lpstr>
      <vt:lpstr>Programmet har følgende overordnede strategiske mål: </vt:lpstr>
      <vt:lpstr>Overordnede gevinstområder</vt:lpstr>
      <vt:lpstr>Digital modenhet – hva betyr det?</vt:lpstr>
      <vt:lpstr>Digital transformasjon omfatter:</vt:lpstr>
      <vt:lpstr>PowerPoint Presentation</vt:lpstr>
      <vt:lpstr>Hvordan måles digital modenhet?</vt:lpstr>
      <vt:lpstr>Forskjellige modenhetstrapper </vt:lpstr>
      <vt:lpstr>PowerPoint Presentation</vt:lpstr>
      <vt:lpstr>PowerPoint Presentation</vt:lpstr>
      <vt:lpstr>Hvordan analyserer digital modenhet?</vt:lpstr>
      <vt:lpstr>DIFI sin</vt:lpstr>
      <vt:lpstr>Hvorfor kartlegge digital modenhet?</vt:lpstr>
      <vt:lpstr>PowerPoint Presentation</vt:lpstr>
      <vt:lpstr>PowerPoint Presentation</vt:lpstr>
      <vt:lpstr>DIFI</vt:lpstr>
      <vt:lpstr>Diskusjon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modenhet</dc:title>
  <dc:creator>Elisabeth Smokvina</dc:creator>
  <cp:lastModifiedBy>Johannes Falk Paulsen</cp:lastModifiedBy>
  <cp:revision>22</cp:revision>
  <dcterms:created xsi:type="dcterms:W3CDTF">2018-08-28T11:15:11Z</dcterms:created>
  <dcterms:modified xsi:type="dcterms:W3CDTF">2018-08-31T10:55:56Z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0x01010007D2268E04C1F34D8EFE4A7B7259E1A4</vt:lpwstr>
  </property>
</Properties>
</file>