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4" r:id="rId3"/>
    <p:sldId id="265" r:id="rId4"/>
    <p:sldId id="266" r:id="rId5"/>
    <p:sldId id="261" r:id="rId6"/>
    <p:sldId id="258" r:id="rId7"/>
    <p:sldId id="259" r:id="rId8"/>
    <p:sldId id="262" r:id="rId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90" d="100"/>
          <a:sy n="90" d="100"/>
        </p:scale>
        <p:origin x="84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5FE87-A567-4E62-A25A-1CEB1AB6B5D2}" type="datetimeFigureOut">
              <a:rPr lang="nb-NO" smtClean="0"/>
              <a:t>27.09.2018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89BDD-F79B-4D66-8E49-7B39888687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291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5FE87-A567-4E62-A25A-1CEB1AB6B5D2}" type="datetimeFigureOut">
              <a:rPr lang="nb-NO" smtClean="0"/>
              <a:t>27.09.2018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89BDD-F79B-4D66-8E49-7B39888687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0467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5FE87-A567-4E62-A25A-1CEB1AB6B5D2}" type="datetimeFigureOut">
              <a:rPr lang="nb-NO" smtClean="0"/>
              <a:t>27.09.2018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89BDD-F79B-4D66-8E49-7B39888687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8784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5FE87-A567-4E62-A25A-1CEB1AB6B5D2}" type="datetimeFigureOut">
              <a:rPr lang="nb-NO" smtClean="0"/>
              <a:t>27.09.2018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89BDD-F79B-4D66-8E49-7B39888687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7713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5FE87-A567-4E62-A25A-1CEB1AB6B5D2}" type="datetimeFigureOut">
              <a:rPr lang="nb-NO" smtClean="0"/>
              <a:t>27.09.2018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89BDD-F79B-4D66-8E49-7B39888687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5684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5FE87-A567-4E62-A25A-1CEB1AB6B5D2}" type="datetimeFigureOut">
              <a:rPr lang="nb-NO" smtClean="0"/>
              <a:t>27.09.2018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89BDD-F79B-4D66-8E49-7B39888687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5387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5FE87-A567-4E62-A25A-1CEB1AB6B5D2}" type="datetimeFigureOut">
              <a:rPr lang="nb-NO" smtClean="0"/>
              <a:t>27.09.2018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89BDD-F79B-4D66-8E49-7B39888687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0368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5FE87-A567-4E62-A25A-1CEB1AB6B5D2}" type="datetimeFigureOut">
              <a:rPr lang="nb-NO" smtClean="0"/>
              <a:t>27.09.2018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89BDD-F79B-4D66-8E49-7B39888687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4515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5FE87-A567-4E62-A25A-1CEB1AB6B5D2}" type="datetimeFigureOut">
              <a:rPr lang="nb-NO" smtClean="0"/>
              <a:t>27.09.2018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89BDD-F79B-4D66-8E49-7B39888687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000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5FE87-A567-4E62-A25A-1CEB1AB6B5D2}" type="datetimeFigureOut">
              <a:rPr lang="nb-NO" smtClean="0"/>
              <a:t>27.09.2018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89BDD-F79B-4D66-8E49-7B39888687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66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5FE87-A567-4E62-A25A-1CEB1AB6B5D2}" type="datetimeFigureOut">
              <a:rPr lang="nb-NO" smtClean="0"/>
              <a:t>27.09.2018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89BDD-F79B-4D66-8E49-7B39888687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5698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F5FE87-A567-4E62-A25A-1CEB1AB6B5D2}" type="datetimeFigureOut">
              <a:rPr lang="nb-NO" smtClean="0"/>
              <a:t>27.09.2018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889BDD-F79B-4D66-8E49-7B39888687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0574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nb-NO" dirty="0" smtClean="0"/>
              <a:t>Oppsummering direktørnettverksseminar 24.09.2018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nb-NO" dirty="0" smtClean="0"/>
              <a:t>Programstyret 04.10.2018</a:t>
            </a:r>
            <a:endParaRPr lang="nb-NO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592" y="2961169"/>
            <a:ext cx="4894520" cy="367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556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Rammer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 3 timer</a:t>
            </a:r>
            <a:r>
              <a:rPr lang="nb-NO">
                <a:cs typeface="Arial"/>
              </a:rPr>
              <a:t>, månedlig</a:t>
            </a:r>
            <a:endParaRPr lang="nb-NO"/>
          </a:p>
          <a:p>
            <a:r>
              <a:rPr lang="nb-NO"/>
              <a:t>Valg av temaer er åpent, men programmet</a:t>
            </a:r>
            <a:r>
              <a:rPr lang="nb-NO">
                <a:cs typeface="Arial"/>
              </a:rPr>
              <a:t> som utgangspunkt?</a:t>
            </a:r>
          </a:p>
          <a:p>
            <a:endParaRPr lang="nb-NO"/>
          </a:p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127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Forslag til konsept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5ABC1446-AB8E-4F08-BA8A-1751012F34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0765816"/>
              </p:ext>
            </p:extLst>
          </p:nvPr>
        </p:nvGraphicFramePr>
        <p:xfrm>
          <a:off x="2612967" y="1936865"/>
          <a:ext cx="3499658" cy="222503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499658">
                  <a:extLst>
                    <a:ext uri="{9D8B030D-6E8A-4147-A177-3AD203B41FA5}">
                      <a16:colId xmlns:a16="http://schemas.microsoft.com/office/drawing/2014/main" val="3075057611"/>
                    </a:ext>
                  </a:extLst>
                </a:gridCol>
              </a:tblGrid>
              <a:tr h="37083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err="1"/>
                        <a:t>Dypdykk</a:t>
                      </a:r>
                      <a:r>
                        <a:rPr lang="en-US"/>
                        <a:t> </a:t>
                      </a:r>
                      <a:r>
                        <a:rPr lang="en-US" err="1"/>
                        <a:t>i</a:t>
                      </a:r>
                      <a:r>
                        <a:rPr lang="en-US"/>
                        <a:t> </a:t>
                      </a:r>
                      <a:r>
                        <a:rPr lang="en-US" err="1"/>
                        <a:t>prosjektene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720080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err="1"/>
                        <a:t>Saksbehandling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og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arkiv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201621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err="1"/>
                        <a:t>Økonomi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og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lønn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052881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IT-drift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072634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err="1"/>
                        <a:t>Fellesløsninger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773543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HR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713671"/>
                  </a:ext>
                </a:extLst>
              </a:tr>
            </a:tbl>
          </a:graphicData>
        </a:graphic>
      </p:graphicFrame>
      <p:graphicFrame>
        <p:nvGraphicFramePr>
          <p:cNvPr id="9" name="Table 4">
            <a:extLst>
              <a:ext uri="{FF2B5EF4-FFF2-40B4-BE49-F238E27FC236}">
                <a16:creationId xmlns:a16="http://schemas.microsoft.com/office/drawing/2014/main" id="{D24252A3-28B0-4076-8738-D784C92AB1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3605695"/>
              </p:ext>
            </p:extLst>
          </p:nvPr>
        </p:nvGraphicFramePr>
        <p:xfrm>
          <a:off x="6445134" y="1936865"/>
          <a:ext cx="3499658" cy="350519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499658">
                  <a:extLst>
                    <a:ext uri="{9D8B030D-6E8A-4147-A177-3AD203B41FA5}">
                      <a16:colId xmlns:a16="http://schemas.microsoft.com/office/drawing/2014/main" val="3075057611"/>
                    </a:ext>
                  </a:extLst>
                </a:gridCol>
              </a:tblGrid>
              <a:tr h="37083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err="1"/>
                        <a:t>Kompetansedykk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720080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err="1"/>
                        <a:t>Endringsledelse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201621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err="1"/>
                        <a:t>Gevinstrealisering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052881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err="1"/>
                        <a:t>Samspill</a:t>
                      </a:r>
                      <a:r>
                        <a:rPr lang="en-US"/>
                        <a:t> med </a:t>
                      </a:r>
                      <a:r>
                        <a:rPr lang="en-US" err="1"/>
                        <a:t>tjenestemannsorganisasjonene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072634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Jus </a:t>
                      </a:r>
                      <a:r>
                        <a:rPr lang="en-US" err="1"/>
                        <a:t>i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omstilling</a:t>
                      </a:r>
                      <a:r>
                        <a:rPr lang="en-US"/>
                        <a:t>, </a:t>
                      </a:r>
                      <a:r>
                        <a:rPr lang="en-US" err="1"/>
                        <a:t>hva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er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verktøykassen</a:t>
                      </a:r>
                      <a:r>
                        <a:rPr lang="en-US"/>
                        <a:t>?</a:t>
                      </a:r>
                      <a:endParaRPr lang="en-US" err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773543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Digital </a:t>
                      </a:r>
                      <a:r>
                        <a:rPr lang="en-US" err="1"/>
                        <a:t>kompetanse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og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ledelse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713671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err="1"/>
                        <a:t>Prosessforbedring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083660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Nye IT-</a:t>
                      </a:r>
                      <a:r>
                        <a:rPr lang="en-US" err="1"/>
                        <a:t>verktøy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og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anbefalinger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712376"/>
                  </a:ext>
                </a:extLst>
              </a:tr>
            </a:tbl>
          </a:graphicData>
        </a:graphic>
      </p:graphicFrame>
      <p:sp>
        <p:nvSpPr>
          <p:cNvPr id="5" name="TekstSylinder 4">
            <a:extLst>
              <a:ext uri="{FF2B5EF4-FFF2-40B4-BE49-F238E27FC236}">
                <a16:creationId xmlns:a16="http://schemas.microsoft.com/office/drawing/2014/main" id="{C29249B3-F481-4DD9-9E4A-72605AAE3CEF}"/>
              </a:ext>
            </a:extLst>
          </p:cNvPr>
          <p:cNvSpPr txBox="1"/>
          <p:nvPr/>
        </p:nvSpPr>
        <p:spPr>
          <a:xfrm>
            <a:off x="2886456" y="5843016"/>
            <a:ext cx="5952744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b-NO"/>
              <a:t>Ordinært møte benyttes </a:t>
            </a:r>
            <a:r>
              <a:rPr lang="nb-NO">
                <a:cs typeface="Arial"/>
              </a:rPr>
              <a:t>som forberedende arena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4586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Skisse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D4305B5F-7FD9-431C-9403-AF62F2A4D7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2420641"/>
              </p:ext>
            </p:extLst>
          </p:nvPr>
        </p:nvGraphicFramePr>
        <p:xfrm>
          <a:off x="2621281" y="1828800"/>
          <a:ext cx="7074771" cy="256539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58257">
                  <a:extLst>
                    <a:ext uri="{9D8B030D-6E8A-4147-A177-3AD203B41FA5}">
                      <a16:colId xmlns:a16="http://schemas.microsoft.com/office/drawing/2014/main" val="3075057611"/>
                    </a:ext>
                  </a:extLst>
                </a:gridCol>
                <a:gridCol w="2358257">
                  <a:extLst>
                    <a:ext uri="{9D8B030D-6E8A-4147-A177-3AD203B41FA5}">
                      <a16:colId xmlns:a16="http://schemas.microsoft.com/office/drawing/2014/main" val="3731661557"/>
                    </a:ext>
                  </a:extLst>
                </a:gridCol>
                <a:gridCol w="2358257">
                  <a:extLst>
                    <a:ext uri="{9D8B030D-6E8A-4147-A177-3AD203B41FA5}">
                      <a16:colId xmlns:a16="http://schemas.microsoft.com/office/drawing/2014/main" val="632215173"/>
                    </a:ext>
                  </a:extLst>
                </a:gridCol>
              </a:tblGrid>
              <a:tr h="37083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24. </a:t>
                      </a:r>
                      <a:r>
                        <a:rPr lang="en-US" err="1"/>
                        <a:t>september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5. </a:t>
                      </a:r>
                      <a:r>
                        <a:rPr lang="en-US" err="1"/>
                        <a:t>november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3. </a:t>
                      </a:r>
                      <a:r>
                        <a:rPr lang="en-US" err="1"/>
                        <a:t>desember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720080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err="1"/>
                        <a:t>Temaer</a:t>
                      </a:r>
                      <a:r>
                        <a:rPr lang="en-US"/>
                        <a:t> for </a:t>
                      </a:r>
                      <a:r>
                        <a:rPr lang="en-US" err="1"/>
                        <a:t>seminarene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err="1"/>
                        <a:t>Dypdykk</a:t>
                      </a:r>
                      <a:r>
                        <a:rPr lang="en-US"/>
                        <a:t>: </a:t>
                      </a:r>
                      <a:r>
                        <a:rPr lang="en-US" err="1"/>
                        <a:t>Fellesløsninger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err="1"/>
                        <a:t>Dypdykk</a:t>
                      </a:r>
                      <a:r>
                        <a:rPr lang="en-US"/>
                        <a:t>: </a:t>
                      </a:r>
                      <a:r>
                        <a:rPr lang="en-US" err="1"/>
                        <a:t>Økonomi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og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lønn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201621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err="1"/>
                        <a:t>Dypdykk</a:t>
                      </a:r>
                      <a:r>
                        <a:rPr lang="en-US"/>
                        <a:t>: </a:t>
                      </a:r>
                      <a:r>
                        <a:rPr lang="en-US" err="1"/>
                        <a:t>Saksbehandling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og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arkiv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err="1"/>
                        <a:t>Dypdykk</a:t>
                      </a:r>
                      <a:r>
                        <a:rPr lang="en-US"/>
                        <a:t>: HR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052881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err="1"/>
                        <a:t>Kommunikasjon</a:t>
                      </a:r>
                      <a:r>
                        <a:rPr lang="en-US"/>
                        <a:t> I </a:t>
                      </a:r>
                      <a:r>
                        <a:rPr lang="en-US" err="1"/>
                        <a:t>programmet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9327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0308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Innspill fra direktørnettverket 24.09.2018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48640" indent="-548640">
              <a:buFont typeface="+mj-lt"/>
              <a:buAutoNum type="arabicPeriod"/>
            </a:pPr>
            <a:r>
              <a:rPr lang="nb-NO" dirty="0" smtClean="0"/>
              <a:t>Konseptet bra – dypdykk i prosjektene må være konkret, kompetansedykk prioriteres</a:t>
            </a:r>
          </a:p>
          <a:p>
            <a:pPr marL="548640" indent="-548640">
              <a:buFont typeface="+mj-lt"/>
              <a:buAutoNum type="arabicPeriod"/>
            </a:pPr>
            <a:r>
              <a:rPr lang="nb-NO" dirty="0" smtClean="0"/>
              <a:t>Program/prosjekt: Lage en intropakke som kan suppleres av enhetene?</a:t>
            </a:r>
          </a:p>
          <a:p>
            <a:pPr lvl="1"/>
            <a:r>
              <a:rPr lang="nb-NO" dirty="0"/>
              <a:t>Nyhetsbrev per prosjekt? </a:t>
            </a:r>
            <a:endParaRPr lang="nb-NO" dirty="0" smtClean="0"/>
          </a:p>
          <a:p>
            <a:pPr marL="548640" indent="-548640">
              <a:buFont typeface="+mj-lt"/>
              <a:buAutoNum type="arabicPeriod"/>
            </a:pPr>
            <a:r>
              <a:rPr lang="nb-NO" dirty="0" smtClean="0"/>
              <a:t>Vi har snakket lenge: Fare for å selge skinnet før bjørnen er skutt</a:t>
            </a:r>
          </a:p>
          <a:p>
            <a:pPr marL="548640" indent="-548640">
              <a:buFont typeface="+mj-lt"/>
              <a:buAutoNum type="arabicPeriod"/>
            </a:pPr>
            <a:r>
              <a:rPr lang="nb-NO" dirty="0" smtClean="0"/>
              <a:t>Vi må møte uro og bekymringer </a:t>
            </a:r>
          </a:p>
          <a:p>
            <a:pPr marL="548640" indent="-548640">
              <a:buFont typeface="+mj-lt"/>
              <a:buAutoNum type="arabicPeriod"/>
            </a:pPr>
            <a:r>
              <a:rPr lang="nb-NO" dirty="0" smtClean="0"/>
              <a:t>Vi må bruke seksjonsledernettverkene</a:t>
            </a:r>
          </a:p>
          <a:p>
            <a:pPr marL="548640" indent="-548640">
              <a:buFont typeface="+mj-lt"/>
              <a:buAutoNum type="arabicPeriod"/>
            </a:pPr>
            <a:r>
              <a:rPr lang="nb-NO" dirty="0" smtClean="0"/>
              <a:t>Vi må spørre folk om hva de allerede vet. </a:t>
            </a:r>
          </a:p>
          <a:p>
            <a:pPr lvl="1"/>
            <a:r>
              <a:rPr lang="nb-NO" dirty="0" smtClean="0"/>
              <a:t>Hva er kunnskapen i </a:t>
            </a:r>
            <a:r>
              <a:rPr lang="nb-NO" dirty="0" err="1" smtClean="0"/>
              <a:t>organisasjone</a:t>
            </a:r>
            <a:r>
              <a:rPr lang="nb-NO" dirty="0" smtClean="0"/>
              <a:t> om programmet/prosjektene?</a:t>
            </a:r>
          </a:p>
          <a:p>
            <a:pPr lvl="1"/>
            <a:r>
              <a:rPr lang="nb-NO" dirty="0" smtClean="0"/>
              <a:t>Hva mangler de av informasjon? </a:t>
            </a:r>
          </a:p>
          <a:p>
            <a:pPr marL="548640" indent="-548640">
              <a:buFont typeface="+mj-lt"/>
              <a:buAutoNum type="arabicPeriod"/>
            </a:pPr>
            <a:r>
              <a:rPr lang="nb-NO" dirty="0" smtClean="0"/>
              <a:t>Hva betyr dette for nedbemanning? </a:t>
            </a:r>
          </a:p>
          <a:p>
            <a:pPr lvl="1"/>
            <a:r>
              <a:rPr lang="nb-NO" dirty="0" smtClean="0"/>
              <a:t>Hvem blir mest berørt? Viktig med god info til disse</a:t>
            </a:r>
            <a:endParaRPr lang="nb-NO" dirty="0"/>
          </a:p>
          <a:p>
            <a:pPr lvl="1"/>
            <a:r>
              <a:rPr lang="nb-NO" dirty="0" smtClean="0"/>
              <a:t>Vi må alle kunne svare på dette også på prosjektnivå.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78642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6D9E035-4FF3-794B-B2D4-915C81DD8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Roller og ansvar direktører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B609D66-932D-824E-BE1D-53E598D57D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Ansvar i egen organisasjon, informere egne ansatte</a:t>
            </a:r>
          </a:p>
          <a:p>
            <a:pPr lvl="1"/>
            <a:r>
              <a:rPr lang="nb-NO" dirty="0"/>
              <a:t>skape en erkjennelse av behovet for endringer</a:t>
            </a:r>
            <a:endParaRPr lang="nb-NO" dirty="0" smtClean="0"/>
          </a:p>
          <a:p>
            <a:r>
              <a:rPr lang="nb-NO" dirty="0" smtClean="0"/>
              <a:t>Møte </a:t>
            </a:r>
            <a:r>
              <a:rPr lang="nb-NO" dirty="0"/>
              <a:t>folk ansikt til ansikt!</a:t>
            </a:r>
          </a:p>
          <a:p>
            <a:r>
              <a:rPr lang="nb-NO" dirty="0"/>
              <a:t>Realisere gevinster </a:t>
            </a:r>
            <a:r>
              <a:rPr lang="nb-NO" smtClean="0"/>
              <a:t>- gjennomføringsevne</a:t>
            </a:r>
            <a:endParaRPr lang="nb-NO" dirty="0"/>
          </a:p>
          <a:p>
            <a:r>
              <a:rPr lang="nb-NO" dirty="0" smtClean="0"/>
              <a:t>Være ambassadører</a:t>
            </a:r>
          </a:p>
          <a:p>
            <a:pPr lvl="1"/>
            <a:r>
              <a:rPr lang="nb-NO" dirty="0" smtClean="0"/>
              <a:t>Stå </a:t>
            </a:r>
            <a:r>
              <a:rPr lang="nb-NO" dirty="0"/>
              <a:t>for prosjektene selv om </a:t>
            </a:r>
            <a:r>
              <a:rPr lang="nb-NO" dirty="0" smtClean="0"/>
              <a:t>vi </a:t>
            </a:r>
            <a:r>
              <a:rPr lang="nb-NO" dirty="0"/>
              <a:t>ikke er enige i alt. </a:t>
            </a:r>
          </a:p>
          <a:p>
            <a:r>
              <a:rPr lang="nb-NO" dirty="0"/>
              <a:t>Forankre hos våre sjefer: </a:t>
            </a:r>
            <a:r>
              <a:rPr lang="nb-NO" dirty="0" smtClean="0"/>
              <a:t>Dekanene</a:t>
            </a:r>
            <a:r>
              <a:rPr lang="nb-NO" dirty="0"/>
              <a:t>! Vi er en enhetlig linje lokalt. </a:t>
            </a:r>
          </a:p>
          <a:p>
            <a:r>
              <a:rPr lang="nb-NO" dirty="0"/>
              <a:t>Eie budskapet, ikke «nå har dem pålagt oss dette....» </a:t>
            </a:r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439846F-727C-B94C-9A24-832B0AAF4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27.09.2018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7EEC059-6267-3C47-B1B2-2CB479A10AD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797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9689902-A333-564A-B60A-D8388F76B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trenger direktørene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FF4077D-EE67-3349-A3F9-E77B19EBC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 smtClean="0"/>
              <a:t>Minne om visjonen for UiO: Administrativ forbedring, forenkling, fornying: Digitalisering, effektivisering, avbyråkratisering </a:t>
            </a:r>
          </a:p>
          <a:p>
            <a:r>
              <a:rPr lang="nb-NO" dirty="0" smtClean="0"/>
              <a:t>Tidsplan: Vise hvilke stadier vi skal gå gjennom før vi kommer til systeminnføringen </a:t>
            </a:r>
          </a:p>
          <a:p>
            <a:r>
              <a:rPr lang="nb-NO" dirty="0" smtClean="0"/>
              <a:t>Definere delmål. Vise hvordan faser bygger på hverandre. </a:t>
            </a:r>
          </a:p>
          <a:p>
            <a:r>
              <a:rPr lang="nb-NO" dirty="0" smtClean="0"/>
              <a:t>Innledningsvis minne om hvor vi står i prosessen: Ta opp milepælsplanen og vise status</a:t>
            </a:r>
          </a:p>
          <a:p>
            <a:r>
              <a:rPr lang="nb-NO" dirty="0" smtClean="0"/>
              <a:t>Vær konkrete: Hva skjer nå!</a:t>
            </a:r>
          </a:p>
          <a:p>
            <a:r>
              <a:rPr lang="nb-NO" dirty="0" smtClean="0"/>
              <a:t>Opplæringsplan - behov </a:t>
            </a:r>
            <a:r>
              <a:rPr lang="nb-NO" dirty="0"/>
              <a:t>for </a:t>
            </a:r>
            <a:r>
              <a:rPr lang="nb-NO" dirty="0" smtClean="0"/>
              <a:t>kompetanseutvikling</a:t>
            </a:r>
          </a:p>
          <a:p>
            <a:r>
              <a:rPr lang="nb-NO" dirty="0" smtClean="0"/>
              <a:t>IDF: lage tidsplan for fremdrift slik at de også kan informere sine medlemmer </a:t>
            </a:r>
          </a:p>
          <a:p>
            <a:r>
              <a:rPr lang="nb-NO" dirty="0" smtClean="0"/>
              <a:t>En </a:t>
            </a:r>
            <a:r>
              <a:rPr lang="nb-NO" dirty="0"/>
              <a:t>positiv inngang: </a:t>
            </a:r>
            <a:r>
              <a:rPr lang="nb-NO" dirty="0" smtClean="0"/>
              <a:t>Administrativ </a:t>
            </a:r>
            <a:r>
              <a:rPr lang="nb-NO" dirty="0"/>
              <a:t>forbedring og digitalisering gir mange spennende muligheter. Hvis vi bare har </a:t>
            </a:r>
            <a:r>
              <a:rPr lang="nb-NO" dirty="0" smtClean="0"/>
              <a:t>krise-inngangen </a:t>
            </a:r>
            <a:r>
              <a:rPr lang="nb-NO" dirty="0"/>
              <a:t>blir dette utrolig </a:t>
            </a:r>
            <a:r>
              <a:rPr lang="nb-NO" dirty="0" smtClean="0"/>
              <a:t>tungt. </a:t>
            </a:r>
            <a:r>
              <a:rPr lang="nb-NO" dirty="0"/>
              <a:t>Vi gjør </a:t>
            </a:r>
            <a:r>
              <a:rPr lang="nb-NO" dirty="0" smtClean="0"/>
              <a:t>dette </a:t>
            </a:r>
            <a:r>
              <a:rPr lang="nb-NO" dirty="0"/>
              <a:t>fordi vi vil,  ikke fordi vi </a:t>
            </a:r>
            <a:r>
              <a:rPr lang="nb-NO" dirty="0" smtClean="0"/>
              <a:t>må! </a:t>
            </a:r>
            <a:endParaRPr lang="nb-NO" dirty="0"/>
          </a:p>
          <a:p>
            <a:r>
              <a:rPr lang="nb-NO" dirty="0"/>
              <a:t>Dette er en </a:t>
            </a:r>
            <a:r>
              <a:rPr lang="nb-NO" dirty="0" smtClean="0"/>
              <a:t>mulighet </a:t>
            </a:r>
            <a:r>
              <a:rPr lang="nb-NO" dirty="0"/>
              <a:t>vi har på grunn av ny teknologi. </a:t>
            </a:r>
          </a:p>
          <a:p>
            <a:r>
              <a:rPr lang="nb-NO" dirty="0" smtClean="0"/>
              <a:t>Utålmodighet blant de som jobber med dette, er det aller viktigste. Dette har vi lyst til!</a:t>
            </a:r>
          </a:p>
          <a:p>
            <a:r>
              <a:rPr lang="nb-NO" dirty="0" smtClean="0"/>
              <a:t>Hvordan styrke digital kompetanse? Bør vi ha en </a:t>
            </a:r>
            <a:r>
              <a:rPr lang="nb-NO" dirty="0"/>
              <a:t>gjennomgående plan for </a:t>
            </a:r>
            <a:r>
              <a:rPr lang="nb-NO" dirty="0" smtClean="0"/>
              <a:t>hele UiO som dreier seg om teknologiforståelse?  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243530B-D5BB-394A-863D-28BE5079E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27.09.2018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0B4B81B-44C0-1641-892A-B4997EB011A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242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Avstemmingen</a:t>
            </a:r>
            <a:endParaRPr lang="nb-N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7001" y="1825625"/>
            <a:ext cx="773799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2264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452</Words>
  <Application>Microsoft Office PowerPoint</Application>
  <PresentationFormat>Widescreen</PresentationFormat>
  <Paragraphs>73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Office-tema</vt:lpstr>
      <vt:lpstr>Oppsummering direktørnettverksseminar 24.09.2018</vt:lpstr>
      <vt:lpstr>Rammer</vt:lpstr>
      <vt:lpstr>Forslag til konsept</vt:lpstr>
      <vt:lpstr>Skisse</vt:lpstr>
      <vt:lpstr>Innspill fra direktørnettverket 24.09.2018</vt:lpstr>
      <vt:lpstr>Roller og ansvar direktører</vt:lpstr>
      <vt:lpstr>Hva trenger direktørene</vt:lpstr>
      <vt:lpstr>Avstemmingen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Gry Anita Hemsing</dc:creator>
  <cp:lastModifiedBy>Jan Thorsen</cp:lastModifiedBy>
  <cp:revision>7</cp:revision>
  <dcterms:created xsi:type="dcterms:W3CDTF">2018-09-25T07:26:13Z</dcterms:created>
  <dcterms:modified xsi:type="dcterms:W3CDTF">2018-09-27T12:24:07Z</dcterms:modified>
</cp:coreProperties>
</file>