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60" r:id="rId4"/>
    <p:sldId id="258" r:id="rId5"/>
    <p:sldId id="261" r:id="rId6"/>
    <p:sldId id="259" r:id="rId7"/>
    <p:sldId id="262" r:id="rId8"/>
  </p:sldIdLst>
  <p:sldSz cx="9144000" cy="5715000" type="screen16x10"/>
  <p:notesSz cx="6794500" cy="9931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C1CE84F-4540-D24F-9181-C8A7BA182E8A}">
          <p14:sldIdLst>
            <p14:sldId id="256"/>
            <p14:sldId id="257"/>
            <p14:sldId id="260"/>
            <p14:sldId id="258"/>
            <p14:sldId id="261"/>
            <p14:sldId id="259"/>
            <p14:sldId id="26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na Andersen" initials="LA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23" autoAdjust="0"/>
    <p:restoredTop sz="75329"/>
  </p:normalViewPr>
  <p:slideViewPr>
    <p:cSldViewPr>
      <p:cViewPr varScale="1">
        <p:scale>
          <a:sx n="147" d="100"/>
          <a:sy n="147" d="100"/>
        </p:scale>
        <p:origin x="2106" y="114"/>
      </p:cViewPr>
      <p:guideLst>
        <p:guide orient="horz" pos="1800"/>
        <p:guide pos="672"/>
        <p:guide pos="5472"/>
        <p:guide pos="1008"/>
        <p:guide pos="115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CA26FB2-06C0-4E1A-8652-67F803A5B0B2}" type="datetime1">
              <a:rPr lang="nb-NO" altLang="nb-NO"/>
              <a:pPr>
                <a:defRPr/>
              </a:pPr>
              <a:t>27.09.2018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86291333-8B08-4C36-952B-74E3CD8D48E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6705611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9100" y="744538"/>
            <a:ext cx="59563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17415"/>
            <a:ext cx="4982633" cy="44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CFF8E781-6431-4349-9DFB-1502890C915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909527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600" dirty="0" smtClean="0"/>
              <a:t>Hei alle sammen,</a:t>
            </a:r>
          </a:p>
          <a:p>
            <a:endParaRPr lang="nb-NO" sz="1600" dirty="0" smtClean="0"/>
          </a:p>
          <a:p>
            <a:r>
              <a:rPr lang="nb-NO" sz="1600" dirty="0" smtClean="0"/>
              <a:t>Jeg har jobbet på UiO i 16 år og det er første gang jeg står her foran hele</a:t>
            </a:r>
            <a:r>
              <a:rPr lang="nb-NO" sz="1600" baseline="0" dirty="0" smtClean="0"/>
              <a:t> IT-organisasjonen.</a:t>
            </a:r>
          </a:p>
          <a:p>
            <a:endParaRPr lang="nb-NO" sz="1600" baseline="0" dirty="0" smtClean="0"/>
          </a:p>
          <a:p>
            <a:r>
              <a:rPr lang="nb-NO" sz="1600" baseline="0" dirty="0" smtClean="0"/>
              <a:t>Det er stort og gjør meg litt nervøs! Jeg skal snakke om et prosjekt som kommer til å endre din og min hverdag.</a:t>
            </a:r>
            <a:endParaRPr lang="nb-NO" sz="1600" baseline="0" dirty="0"/>
          </a:p>
          <a:p>
            <a:endParaRPr lang="nb-NO" sz="1600" baseline="0" dirty="0"/>
          </a:p>
          <a:p>
            <a:r>
              <a:rPr lang="nb-NO" sz="1600" baseline="0" dirty="0" smtClean="0"/>
              <a:t>Først litt om meg: </a:t>
            </a:r>
            <a:r>
              <a:rPr lang="nb-NO" sz="1600" dirty="0" smtClean="0"/>
              <a:t>Har </a:t>
            </a:r>
            <a:r>
              <a:rPr lang="nb-NO" sz="1600" dirty="0"/>
              <a:t>jobbet ved SV-fakultetet: På </a:t>
            </a:r>
            <a:r>
              <a:rPr lang="nb-NO" sz="1600" dirty="0" err="1"/>
              <a:t>Sosialantroplogisk</a:t>
            </a:r>
            <a:r>
              <a:rPr lang="nb-NO" sz="1600" dirty="0"/>
              <a:t> institutt, Institutt for sosiologi og samfunnsgeografi og ved fakultetet</a:t>
            </a:r>
            <a:r>
              <a:rPr lang="nb-NO" sz="1600" dirty="0" smtClean="0"/>
              <a:t>. Har de siste årene vært gruppeleder </a:t>
            </a:r>
            <a:r>
              <a:rPr lang="nb-NO" sz="1600" dirty="0"/>
              <a:t>for NABO-gruppen ved HF, som står for den daglige driften av klientmaskiner, AV, IT-støtte til forskning og </a:t>
            </a:r>
            <a:r>
              <a:rPr lang="nb-NO" sz="1600" dirty="0" smtClean="0"/>
              <a:t>brukerstøtte. Har sittet</a:t>
            </a:r>
            <a:r>
              <a:rPr lang="nb-NO" sz="1600" baseline="0" dirty="0" smtClean="0"/>
              <a:t> i AV-faglig nettverk og har tidligere </a:t>
            </a:r>
            <a:r>
              <a:rPr lang="nb-NO" sz="1600" dirty="0" smtClean="0"/>
              <a:t>jobbet </a:t>
            </a:r>
            <a:r>
              <a:rPr lang="nb-NO" sz="1600" dirty="0"/>
              <a:t>i flere tjenestegrupper ved USIT: meldingstjenester, mobile enheter og Mac</a:t>
            </a:r>
            <a:r>
              <a:rPr lang="nb-NO" sz="1600" dirty="0" smtClean="0"/>
              <a:t>. Tidligere prosjekterfaring er utrulling av Windows 7 på UiO og valg av publiseringsløsning på UiO. På SV har jeg meget aktiv med omorganiseringen av IT-tjenestene der.</a:t>
            </a:r>
            <a:endParaRPr lang="nb-NO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973594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CB7594-511D-E346-BF5A-BAEE38666E69}" type="slidenum">
              <a:rPr lang="en-US"/>
              <a:pPr/>
              <a:t>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Regjeringen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har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gjennom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Avbyråkratiserings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-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og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effektiviseringsreformen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(ABE-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reformen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)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pålagt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alle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statlige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virksomheter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,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og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dermed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også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UiO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,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å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effektivisere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.</a:t>
            </a:r>
          </a:p>
          <a:p>
            <a:pPr eaLnBrk="1" hangingPunct="1"/>
            <a:endParaRPr lang="nb-NO" sz="1600" dirty="0"/>
          </a:p>
          <a:p>
            <a:pPr eaLnBrk="1" hangingPunct="1"/>
            <a:r>
              <a:rPr lang="nb-NO" sz="1600" dirty="0"/>
              <a:t>For å møte effektiviseringskravene og </a:t>
            </a:r>
            <a:r>
              <a:rPr lang="nb-NO" sz="1600" dirty="0" smtClean="0"/>
              <a:t>de årlige budsjettkuttene </a:t>
            </a:r>
            <a:r>
              <a:rPr lang="nb-NO" sz="1600" dirty="0"/>
              <a:t>har UiO etablert et program for administrativ forbedring og digitalisering.</a:t>
            </a:r>
          </a:p>
          <a:p>
            <a:pPr eaLnBrk="1" hangingPunct="1"/>
            <a:endParaRPr lang="nb-NO" sz="1600" dirty="0"/>
          </a:p>
          <a:p>
            <a:pPr eaLnBrk="1" hangingPunct="1"/>
            <a:r>
              <a:rPr lang="nb-NO" sz="1600" dirty="0"/>
              <a:t>IT-drift prosjektet er et av fire store prosjekter i dette </a:t>
            </a:r>
            <a:r>
              <a:rPr lang="nb-NO" sz="1600" dirty="0" smtClean="0"/>
              <a:t>programmet,</a:t>
            </a:r>
            <a:r>
              <a:rPr lang="nb-NO" sz="1600" baseline="0" dirty="0" smtClean="0"/>
              <a:t> og for oss handler det om å jobbe smartere og effektivisere arbeidsoppgavene så mye som mulig.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1215617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600" dirty="0" smtClean="0"/>
              <a:t>Jeg synes prosjektet er kjempespennende. Endelig et prosjekt som skal stille spørsmål ved måten</a:t>
            </a:r>
            <a:r>
              <a:rPr lang="nb-NO" sz="1600" baseline="0" dirty="0" smtClean="0"/>
              <a:t> vi jobber på. </a:t>
            </a:r>
            <a:r>
              <a:rPr lang="nb-NO" sz="1600" dirty="0" smtClean="0"/>
              <a:t>Prosjektet kommer til å påvirke arbeidsoppgavene til mange av oss i IT-organisasjonen, for ikke å snakke om alle andre på UiO!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600" baseline="0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600" dirty="0" smtClean="0"/>
              <a:t>For at vi skal lykkes, som prosjekt og som IT-organisasjon, så må hele IT og AV-organisasjonen komme i endringsmodus og delta i endringsarbeidet. Vi vil</a:t>
            </a:r>
            <a:r>
              <a:rPr lang="nb-NO" sz="1600" baseline="0" dirty="0" smtClean="0"/>
              <a:t> høre fra deg! </a:t>
            </a:r>
            <a:r>
              <a:rPr lang="nb-NO" sz="1600" dirty="0" smtClean="0"/>
              <a:t>Har du ideer til forbedringer, eller vil peke på et eller flere problemer i organiseringen av dagens driftsoppgaver, så ikke nøl med å ta kontakt. </a:t>
            </a:r>
            <a:endParaRPr lang="nb-NO" sz="1600" baseline="0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600" baseline="0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600" dirty="0" smtClean="0"/>
              <a:t>Hva jeg ber dere alle</a:t>
            </a:r>
            <a:r>
              <a:rPr lang="nb-NO" sz="1600" baseline="0" dirty="0" smtClean="0"/>
              <a:t> om, </a:t>
            </a:r>
            <a:r>
              <a:rPr lang="nb-NO" sz="1600" dirty="0" smtClean="0"/>
              <a:t>gjør </a:t>
            </a:r>
            <a:r>
              <a:rPr lang="nb-NO" sz="1600" dirty="0"/>
              <a:t>dere kjent med </a:t>
            </a:r>
            <a:r>
              <a:rPr lang="nb-NO" sz="1600" dirty="0" smtClean="0"/>
              <a:t>det overordnede</a:t>
            </a:r>
            <a:r>
              <a:rPr lang="nb-NO" sz="1600" baseline="0" dirty="0" smtClean="0"/>
              <a:t> </a:t>
            </a:r>
            <a:r>
              <a:rPr lang="nb-NO" sz="1600" dirty="0" smtClean="0"/>
              <a:t>programmet </a:t>
            </a:r>
            <a:r>
              <a:rPr lang="nb-NO" sz="1600" dirty="0"/>
              <a:t>og da særlig prosjektet IT-drift. Gjør deg kjent med </a:t>
            </a:r>
            <a:r>
              <a:rPr lang="nb-NO" sz="1600" dirty="0" smtClean="0"/>
              <a:t>mandatet. Informasjon</a:t>
            </a:r>
            <a:r>
              <a:rPr lang="nb-NO" sz="1600" baseline="0" dirty="0" smtClean="0"/>
              <a:t> om prosjektet kommer i sikkert til å komme i flere kanaler, men følg med på prosjektsidene.</a:t>
            </a:r>
            <a:r>
              <a:rPr lang="nb-NO" sz="1600" dirty="0" smtClean="0"/>
              <a:t> Vi,</a:t>
            </a:r>
            <a:r>
              <a:rPr lang="nb-NO" sz="1600" baseline="0" dirty="0" smtClean="0"/>
              <a:t> </a:t>
            </a:r>
            <a:r>
              <a:rPr lang="nb-NO" sz="1600" dirty="0" smtClean="0"/>
              <a:t>prosjektet, </a:t>
            </a:r>
            <a:r>
              <a:rPr lang="nb-NO" sz="1600" dirty="0"/>
              <a:t>kommer også gjerne på besøk ute på </a:t>
            </a:r>
            <a:r>
              <a:rPr lang="nb-NO" sz="1600" dirty="0" smtClean="0"/>
              <a:t>fakultetene</a:t>
            </a:r>
            <a:r>
              <a:rPr lang="nb-NO" sz="1600" baseline="0" dirty="0" smtClean="0"/>
              <a:t> om dere skulle ønske det.</a:t>
            </a:r>
            <a:r>
              <a:rPr lang="nb-NO" sz="1600" baseline="0" dirty="0"/>
              <a:t> </a:t>
            </a:r>
            <a:r>
              <a:rPr lang="nb-NO" sz="1600" baseline="0" smtClean="0"/>
              <a:t>K</a:t>
            </a:r>
            <a:r>
              <a:rPr lang="nb-NO" sz="1600" smtClean="0"/>
              <a:t>ommer </a:t>
            </a:r>
            <a:r>
              <a:rPr lang="nb-NO" sz="1600" dirty="0"/>
              <a:t>det en invitasjon til en workshop eller lignende, be om å få </a:t>
            </a:r>
            <a:r>
              <a:rPr lang="nb-NO" sz="1600" dirty="0" smtClean="0"/>
              <a:t>delta!</a:t>
            </a:r>
            <a:endParaRPr lang="nb-NO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600" dirty="0"/>
          </a:p>
          <a:p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Vi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kan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ikke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endre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alt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på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en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gang. Vi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må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velge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hva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som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skal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inn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prosjektet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og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hvilken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rekkefølge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de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skal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tas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.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Derfor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gjennomfører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vi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en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workshop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slutten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av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en-US" sz="16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oktober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.</a:t>
            </a:r>
            <a:endParaRPr lang="nb-NO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732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Prosjektet skal se på om UiOs basis IT-tjenester kan leveres mer standardisert og mer effektivt enn det gjøres i dag.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kern="1200" dirty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Prosjektet skal kartlegge hele prosessen rundt en IT-tjeneste, og finne fram til hvordan tjenesten kan driftes mest mulig </a:t>
            </a:r>
            <a:r>
              <a:rPr lang="nb-NO" sz="1200" b="1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kosteffektivt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for UiO.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240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  <a:p>
            <a:r>
              <a:rPr lang="nb-NO" dirty="0" smtClean="0"/>
              <a:t>For klientdrift</a:t>
            </a:r>
            <a:r>
              <a:rPr lang="nb-NO" baseline="0" dirty="0" smtClean="0"/>
              <a:t> er det noen større ting som peker seg ut, for det første hva som skal være standard utrustning for en ansatt på UiO, hvordan kan vi få ned tiden brukt til å klargjøre maskiner, livsløpshåndtering (reparasjoner, når og hvordan fases maskiner ut).</a:t>
            </a:r>
          </a:p>
          <a:p>
            <a:endParaRPr lang="nb-NO" dirty="0" smtClean="0"/>
          </a:p>
          <a:p>
            <a:r>
              <a:rPr lang="nb-NO" dirty="0" smtClean="0"/>
              <a:t>Når vi ser på hvordan vi får ned tiden brukt på klargjøring,</a:t>
            </a:r>
            <a:r>
              <a:rPr lang="nb-NO" baseline="0" dirty="0" smtClean="0"/>
              <a:t> så har det en grenseflate mot SAM-prosjektet og hvordan vi gjør innkjøp. Livsløpshåndtering har en side mot CMDB og utstyrsdatabaser som vi har rundt på enhetene. </a:t>
            </a:r>
          </a:p>
          <a:p>
            <a:endParaRPr lang="nb-NO" baseline="0" dirty="0" smtClean="0"/>
          </a:p>
          <a:p>
            <a:r>
              <a:rPr lang="nb-NO" baseline="0" dirty="0" smtClean="0"/>
              <a:t>Mobile enheter – Vet jeg ikke helt hvordan jeg skal angripe. </a:t>
            </a:r>
            <a:r>
              <a:rPr lang="nb-NO" baseline="0" dirty="0" err="1" smtClean="0"/>
              <a:t>iOS</a:t>
            </a:r>
            <a:r>
              <a:rPr lang="nb-NO" baseline="0" dirty="0" smtClean="0"/>
              <a:t> og DEP fungerer. Jeg tror ledere ønsker </a:t>
            </a:r>
            <a:r>
              <a:rPr lang="nb-NO" baseline="0" dirty="0" err="1" smtClean="0"/>
              <a:t>iPhone</a:t>
            </a:r>
            <a:r>
              <a:rPr lang="nb-NO" baseline="0" dirty="0" smtClean="0"/>
              <a:t>, men prisen løper løpsk.</a:t>
            </a:r>
          </a:p>
          <a:p>
            <a:endParaRPr lang="nb-NO" baseline="0" dirty="0" smtClean="0"/>
          </a:p>
          <a:p>
            <a:r>
              <a:rPr lang="nb-NO" baseline="0" dirty="0" smtClean="0"/>
              <a:t>Nettdrift – Hva gjøres fremdeles ute lokalt? Jeg tror det varierer litt fra fakultet til fakultet.</a:t>
            </a:r>
          </a:p>
          <a:p>
            <a:endParaRPr lang="nb-NO" baseline="0" dirty="0" smtClean="0"/>
          </a:p>
          <a:p>
            <a:r>
              <a:rPr lang="nb-NO" baseline="0" dirty="0" smtClean="0"/>
              <a:t>AV-drift: Hvordan kan vi standardisere undervisningsrom og møterom bedre. Hvilke gevinster kan vi få ut av standardiseringen?</a:t>
            </a:r>
          </a:p>
          <a:p>
            <a:endParaRPr lang="nb-NO" baseline="0" dirty="0" smtClean="0"/>
          </a:p>
          <a:p>
            <a:r>
              <a:rPr lang="nb-NO" baseline="0" dirty="0" smtClean="0"/>
              <a:t>For </a:t>
            </a:r>
            <a:r>
              <a:rPr lang="nb-NO" baseline="0" dirty="0" err="1" smtClean="0"/>
              <a:t>skriverdriften</a:t>
            </a:r>
            <a:r>
              <a:rPr lang="nb-NO" baseline="0" dirty="0" smtClean="0"/>
              <a:t> hører jeg </a:t>
            </a:r>
            <a:r>
              <a:rPr lang="nb-NO" baseline="0" dirty="0" err="1" smtClean="0"/>
              <a:t>outsourcing</a:t>
            </a:r>
            <a:r>
              <a:rPr lang="nb-NO" baseline="0" dirty="0" smtClean="0"/>
              <a:t> over alt, men hva koster tjenesten for UiO i dag og hva vil den koste om vi </a:t>
            </a:r>
            <a:r>
              <a:rPr lang="nb-NO" baseline="0" dirty="0" err="1" smtClean="0"/>
              <a:t>outsourcer</a:t>
            </a:r>
            <a:r>
              <a:rPr lang="nb-NO" baseline="0" dirty="0" smtClean="0"/>
              <a:t>. Det er lite igjen på drift ute på enhetene når det gjelder </a:t>
            </a:r>
            <a:r>
              <a:rPr lang="nb-NO" baseline="0" dirty="0" err="1" smtClean="0"/>
              <a:t>MFPene</a:t>
            </a:r>
            <a:r>
              <a:rPr lang="nb-NO" baseline="0" dirty="0" smtClean="0"/>
              <a:t> når de først er oppe og går, men hva med alle HP-skriverne vi fremdeles har?</a:t>
            </a:r>
          </a:p>
          <a:p>
            <a:endParaRPr lang="nb-NO" baseline="0" dirty="0" smtClean="0"/>
          </a:p>
          <a:p>
            <a:r>
              <a:rPr lang="nb-NO" baseline="0" dirty="0" smtClean="0"/>
              <a:t>Student-IT: Hvordan skal det organiseres i fremtiden. Få kartlagt hvordan det gjøres ute på fakultetene i dag.</a:t>
            </a:r>
          </a:p>
          <a:p>
            <a:endParaRPr lang="nb-NO" baseline="0" dirty="0" smtClean="0"/>
          </a:p>
          <a:p>
            <a:r>
              <a:rPr lang="nb-NO" baseline="0" dirty="0" err="1" smtClean="0"/>
              <a:t>Brukertstøtte</a:t>
            </a:r>
            <a:r>
              <a:rPr lang="nb-NO" baseline="0" dirty="0" smtClean="0"/>
              <a:t>: Er nok ikke det første prosjektet begynner på og ikke tenkt så mye rundt enda.</a:t>
            </a:r>
          </a:p>
          <a:p>
            <a:endParaRPr lang="nb-NO" baseline="0" dirty="0" smtClean="0"/>
          </a:p>
          <a:p>
            <a:r>
              <a:rPr lang="nb-NO" dirty="0" smtClean="0"/>
              <a:t>Gevinster </a:t>
            </a:r>
            <a:r>
              <a:rPr lang="nb-NO" dirty="0"/>
              <a:t>med å innføre SAM for UiO:</a:t>
            </a:r>
          </a:p>
          <a:p>
            <a:endParaRPr lang="nb-NO" dirty="0"/>
          </a:p>
          <a:p>
            <a:r>
              <a:rPr lang="nb-NO" dirty="0">
                <a:effectLst/>
              </a:rPr>
              <a:t>Få bedre oversikt over kjøpte lisenser og bruk av lisenser, som grunnlag for å </a:t>
            </a:r>
          </a:p>
          <a:p>
            <a:pPr lvl="1"/>
            <a:r>
              <a:rPr lang="nb-NO" dirty="0">
                <a:effectLst/>
              </a:rPr>
              <a:t>Kunne flytte ubrukte lisenser internt i stedet for å kjøpe nye</a:t>
            </a:r>
          </a:p>
          <a:p>
            <a:pPr lvl="1"/>
            <a:r>
              <a:rPr lang="nb-NO" dirty="0">
                <a:effectLst/>
              </a:rPr>
              <a:t>Kunne evaluere og endre eventuell internfakturering</a:t>
            </a:r>
          </a:p>
          <a:p>
            <a:pPr lvl="1"/>
            <a:r>
              <a:rPr lang="nb-NO" dirty="0">
                <a:effectLst/>
              </a:rPr>
              <a:t>Kunne endre lisensmodell fra leverandør hvis det er formålstjenlig</a:t>
            </a:r>
          </a:p>
          <a:p>
            <a:r>
              <a:rPr lang="nb-NO" dirty="0">
                <a:effectLst/>
              </a:rPr>
              <a:t>Forenkle anskaffelsesprosessen når en bruker skal ha tak i ny programvare</a:t>
            </a:r>
          </a:p>
          <a:p>
            <a:r>
              <a:rPr lang="nb-NO" dirty="0">
                <a:effectLst/>
              </a:rPr>
              <a:t>UiO kan stå sterkere i en situasjon med lisensettersyn fra en leverandør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1650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 er prosjektdeltakere i fra både lokal IT og USIT. </a:t>
            </a:r>
          </a:p>
          <a:p>
            <a:endParaRPr lang="nb-NO" dirty="0"/>
          </a:p>
          <a:p>
            <a:r>
              <a:rPr lang="nb-NO" dirty="0"/>
              <a:t>Og det er fremdeles plass om du ønsker å være med! Men du må påregne å jobbe 50-60% av tiden på prosjektet</a:t>
            </a:r>
            <a:r>
              <a:rPr lang="nb-NO" dirty="0" smtClean="0"/>
              <a:t>.</a:t>
            </a:r>
          </a:p>
          <a:p>
            <a:endParaRPr lang="nb-NO" dirty="0" smtClean="0"/>
          </a:p>
          <a:p>
            <a:r>
              <a:rPr lang="nb-NO" dirty="0" smtClean="0"/>
              <a:t>Vi</a:t>
            </a:r>
            <a:r>
              <a:rPr lang="nb-NO" baseline="0" dirty="0" smtClean="0"/>
              <a:t> begynner med møter i neste uke og tar for oss en og en prosess.</a:t>
            </a:r>
            <a:endParaRPr lang="nb-NO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3285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831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39045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8CF92-FCC2-4FBB-9F8C-8ED429043180}" type="datetime1">
              <a:rPr lang="nb-NO" altLang="nb-NO"/>
              <a:pPr>
                <a:defRPr/>
              </a:pPr>
              <a:t>27.09.2018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5ACD5-0D42-42F7-B111-2AEA8F2C363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89160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50365-4E4D-4100-BCA3-55140E883697}" type="datetime1">
              <a:rPr lang="nb-NO" altLang="nb-NO"/>
              <a:pPr>
                <a:defRPr/>
              </a:pPr>
              <a:t>27.09.2018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916B1-5B0A-4BA8-8794-3D037D7341E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08660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41EAC-7996-42D5-9087-B971990E891A}" type="datetime1">
              <a:rPr lang="nb-NO" altLang="nb-NO"/>
              <a:pPr>
                <a:defRPr/>
              </a:pPr>
              <a:t>27.09.2018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70C7C-F512-42E6-8D6D-37AF1A34489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04514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6DFD3-5BD6-4FCE-9ED6-13FEA292E7AC}" type="datetime1">
              <a:rPr lang="nb-NO" altLang="nb-NO"/>
              <a:pPr>
                <a:defRPr/>
              </a:pPr>
              <a:t>27.09.2018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7D392-29E3-4CFE-AAF3-CCFF333B8D9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92286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BB94B8-B9C8-4F1B-89ED-7C5D1D7619BF}" type="datetime1">
              <a:rPr lang="nb-NO" altLang="nb-NO"/>
              <a:pPr>
                <a:defRPr/>
              </a:pPr>
              <a:t>27.09.2018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4946C-0E64-4CCE-ACA9-014E45EFACA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33006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63646F-E7A5-4583-9973-DF4B29E28F19}" type="datetime1">
              <a:rPr lang="nb-NO" altLang="nb-NO"/>
              <a:pPr>
                <a:defRPr/>
              </a:pPr>
              <a:t>27.09.2018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87EC78-B924-4ED5-87EC-7C85B98860F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90254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71C27-5D1A-4AB4-B3F3-86F92E529483}" type="datetime1">
              <a:rPr lang="nb-NO" altLang="nb-NO"/>
              <a:pPr>
                <a:defRPr/>
              </a:pPr>
              <a:t>27.09.2018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66B3B4-F556-4108-A2D4-15BB0371DD5E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82204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891A82-8320-4BDC-8540-FB67DCED79BA}" type="datetime1">
              <a:rPr lang="nb-NO" altLang="nb-NO"/>
              <a:pPr>
                <a:defRPr/>
              </a:pPr>
              <a:t>27.09.2018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DAC4C-845E-4338-8CA4-94A3E81CFC1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22211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E606A28-8D8C-4530-A8FA-718CEBE1EB13}" type="datetime1">
              <a:rPr lang="nb-NO" altLang="nb-NO"/>
              <a:pPr>
                <a:defRPr/>
              </a:pPr>
              <a:t>27.09.2018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46C22D38-D347-4E0B-8AE2-2CF1C6227809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34938"/>
            <a:ext cx="221138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f.p.silye@hf.uio.no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2650" y="2857500"/>
            <a:ext cx="7543800" cy="1460500"/>
          </a:xfrm>
        </p:spPr>
        <p:txBody>
          <a:bodyPr/>
          <a:lstStyle/>
          <a:p>
            <a:r>
              <a:rPr lang="nb-NO" sz="3200" dirty="0"/>
              <a:t>IT-drift prosjektet</a:t>
            </a:r>
          </a:p>
          <a:p>
            <a:r>
              <a:rPr lang="nb-NO" dirty="0"/>
              <a:t> </a:t>
            </a:r>
          </a:p>
          <a:p>
            <a:endParaRPr lang="nb-NO" altLang="nb-NO" dirty="0"/>
          </a:p>
        </p:txBody>
      </p:sp>
      <p:sp>
        <p:nvSpPr>
          <p:cNvPr id="2" name="TextBox 1"/>
          <p:cNvSpPr txBox="1"/>
          <p:nvPr/>
        </p:nvSpPr>
        <p:spPr>
          <a:xfrm>
            <a:off x="4319441" y="516175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338B0C-AD47-2A48-81F7-C19B00665311}"/>
              </a:ext>
            </a:extLst>
          </p:cNvPr>
          <p:cNvSpPr/>
          <p:nvPr/>
        </p:nvSpPr>
        <p:spPr>
          <a:xfrm>
            <a:off x="882650" y="2276275"/>
            <a:ext cx="56335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Program for administrativ forbedring og digitalisering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909E91-3B4F-CC42-9D34-F6968BEF6384}"/>
              </a:ext>
            </a:extLst>
          </p:cNvPr>
          <p:cNvSpPr txBox="1"/>
          <p:nvPr/>
        </p:nvSpPr>
        <p:spPr>
          <a:xfrm>
            <a:off x="3458086" y="5157005"/>
            <a:ext cx="45990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Frank Paul Silye, prosjektleder, IT-drift prosjektet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endParaRPr lang="nb-NO" dirty="0"/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/>
              <a:t>IT-drift prosjektet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nb-NO" dirty="0"/>
          </a:p>
          <a:p>
            <a:pPr lvl="1"/>
            <a:endParaRPr lang="nb-NO" dirty="0"/>
          </a:p>
        </p:txBody>
      </p:sp>
      <p:pic>
        <p:nvPicPr>
          <p:cNvPr id="7" name="Plassholder for innhold 8">
            <a:extLst>
              <a:ext uri="{FF2B5EF4-FFF2-40B4-BE49-F238E27FC236}">
                <a16:creationId xmlns:a16="http://schemas.microsoft.com/office/drawing/2014/main" id="{D9600A6B-C435-F942-9569-7C4B282BF5DF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716472" y="1587500"/>
            <a:ext cx="6164853" cy="35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Ellipse 14">
            <a:extLst>
              <a:ext uri="{FF2B5EF4-FFF2-40B4-BE49-F238E27FC236}">
                <a16:creationId xmlns:a16="http://schemas.microsoft.com/office/drawing/2014/main" id="{13155E2F-C4DE-034B-ADBD-3D5F50C3F317}"/>
              </a:ext>
            </a:extLst>
          </p:cNvPr>
          <p:cNvSpPr/>
          <p:nvPr/>
        </p:nvSpPr>
        <p:spPr>
          <a:xfrm>
            <a:off x="5472100" y="2977514"/>
            <a:ext cx="1140127" cy="1542801"/>
          </a:xfrm>
          <a:prstGeom prst="ellipse">
            <a:avLst/>
          </a:prstGeom>
          <a:noFill/>
          <a:ln w="24000">
            <a:solidFill>
              <a:srgbClr val="ED1C24"/>
            </a:solidFill>
          </a:ln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defTabSz="761970" eaLnBrk="0" hangingPunct="0"/>
            <a:endParaRPr lang="nb-NO" sz="1667">
              <a:solidFill>
                <a:srgbClr val="ED1C24"/>
              </a:solidFill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3520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4F7FF-BC0C-B44F-A44F-DD57C3337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IT-drift prosjektet starter nå!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980A4-5CAC-8C4E-A14A-5F8C5D5612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130" dirty="0"/>
              <a:t>Vi er helt i oppstartsfasen</a:t>
            </a:r>
          </a:p>
          <a:p>
            <a:r>
              <a:rPr lang="nb-NO" sz="2130" dirty="0"/>
              <a:t>Prosjektet er i </a:t>
            </a:r>
            <a:r>
              <a:rPr lang="nb-NO" sz="2130" b="1" dirty="0"/>
              <a:t>konseptfasen</a:t>
            </a:r>
            <a:r>
              <a:rPr lang="nb-NO" sz="2130" dirty="0"/>
              <a:t>.</a:t>
            </a:r>
          </a:p>
          <a:p>
            <a:r>
              <a:rPr lang="nb-NO" sz="2130" dirty="0"/>
              <a:t>Først ut er en workshop, hvor styringsgruppe, prosjektgruppe, referansegrupper og interessenter skal diskutere hvilke </a:t>
            </a:r>
            <a:r>
              <a:rPr lang="nb-NO" sz="2130" dirty="0" smtClean="0"/>
              <a:t>driftsprosesser som </a:t>
            </a:r>
            <a:r>
              <a:rPr lang="nb-NO" sz="2130" dirty="0"/>
              <a:t>ønskes inn i prosjektet.</a:t>
            </a:r>
          </a:p>
          <a:p>
            <a:r>
              <a:rPr lang="nb-NO" sz="2130" dirty="0"/>
              <a:t>Vi ønsker å høre fra dere: Kom med forslag til forbedringer, forenklinger, flaskehalser og ting dere ønsker at skal fungere mer sømløst og bedre!</a:t>
            </a:r>
          </a:p>
          <a:p>
            <a:r>
              <a:rPr lang="nb-NO" sz="2130" dirty="0"/>
              <a:t>Vær aktiv. Påvirk din hverdag! Still opp når det kommer tilbud om workshops, </a:t>
            </a:r>
            <a:r>
              <a:rPr lang="nb-NO" sz="2130" dirty="0" smtClean="0"/>
              <a:t>arbeidsgrupper </a:t>
            </a:r>
            <a:r>
              <a:rPr lang="nb-NO" sz="2130" dirty="0"/>
              <a:t>e. l.</a:t>
            </a:r>
          </a:p>
          <a:p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ABFD18-C573-944D-9C28-3A8A23199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6401B-9357-054B-9763-A61F67C2C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E2A48B-7D88-4545-BA27-918AD22CF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080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EAD05-4AB7-D04C-98C0-FAD7A05E6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333" dirty="0"/>
              <a:t>Hva kommer prosjektet til å bety for  IT-organisasjonen?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D08987-5505-124F-8D61-DD856E44F3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z="2400" dirty="0"/>
              <a:t>Vi skal se på hvordan vi kan innrette oss mest mulig </a:t>
            </a:r>
            <a:r>
              <a:rPr lang="nb-NO" sz="2400" b="1" dirty="0"/>
              <a:t>kosteffektivt</a:t>
            </a:r>
          </a:p>
          <a:p>
            <a:pPr lvl="0"/>
            <a:r>
              <a:rPr lang="nb-NO" sz="2400" dirty="0"/>
              <a:t>Utnytte mulighetene i nye og eksisterende systemer på best mulig måte</a:t>
            </a:r>
          </a:p>
          <a:p>
            <a:pPr lvl="0"/>
            <a:r>
              <a:rPr lang="nb-NO" sz="2400" dirty="0"/>
              <a:t>Vi skal standardisere og effektivisere arbeidsprosesser og tjenester </a:t>
            </a:r>
          </a:p>
          <a:p>
            <a:pPr lvl="0"/>
            <a:r>
              <a:rPr lang="nb-NO" sz="2400" dirty="0"/>
              <a:t>Løsninger vi tar i bruk skal helst være mer brukerorienterte enn det de er i dag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294669-4557-6B45-822A-51E7AA119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E7CD3-F550-FA48-BD1B-810F7ADAF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622F2-B4D3-FF4F-8A8A-6FBD4DC21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875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0FA6C-B035-1943-BA63-86CE7DBA7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Prosesser som kan tenkes inn i prosjektet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F103F-10DD-3747-B82E-9150B9545C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Klientdrift</a:t>
            </a:r>
          </a:p>
          <a:p>
            <a:r>
              <a:rPr lang="nb-NO" sz="2000" dirty="0" smtClean="0"/>
              <a:t>Programvarehåndtering - SAM</a:t>
            </a:r>
            <a:endParaRPr lang="nb-NO" sz="2000" dirty="0"/>
          </a:p>
          <a:p>
            <a:r>
              <a:rPr lang="nb-NO" sz="2000" dirty="0"/>
              <a:t>Innkjøp</a:t>
            </a:r>
          </a:p>
          <a:p>
            <a:r>
              <a:rPr lang="nb-NO" sz="2000" dirty="0"/>
              <a:t>Mobile enheter</a:t>
            </a:r>
          </a:p>
          <a:p>
            <a:r>
              <a:rPr lang="nb-NO" sz="2000" dirty="0"/>
              <a:t>Førstelinje/</a:t>
            </a:r>
            <a:r>
              <a:rPr lang="nb-NO" sz="2000" dirty="0" err="1"/>
              <a:t>helpdesk</a:t>
            </a:r>
            <a:r>
              <a:rPr lang="nb-NO" sz="2000" dirty="0"/>
              <a:t> for ansatte </a:t>
            </a:r>
          </a:p>
          <a:p>
            <a:r>
              <a:rPr lang="nb-NO" sz="2000" dirty="0"/>
              <a:t>Nettverksdrift</a:t>
            </a:r>
          </a:p>
          <a:p>
            <a:r>
              <a:rPr lang="nb-NO" sz="2000" dirty="0" smtClean="0"/>
              <a:t>AV-drift</a:t>
            </a:r>
            <a:endParaRPr lang="nb-NO" sz="2000" dirty="0"/>
          </a:p>
          <a:p>
            <a:r>
              <a:rPr lang="nb-NO" sz="2000" dirty="0"/>
              <a:t>Skriver-drift </a:t>
            </a:r>
          </a:p>
          <a:p>
            <a:r>
              <a:rPr lang="nb-NO" sz="2000" dirty="0" err="1"/>
              <a:t>StudentIT</a:t>
            </a:r>
            <a:r>
              <a:rPr lang="nb-NO" sz="2000" dirty="0"/>
              <a:t> </a:t>
            </a:r>
          </a:p>
          <a:p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44D920-DBB6-FE4E-8521-B93600130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486DC5-7D80-DE45-9301-F4FC01AE3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11D66F-841F-D140-AB65-1224A68D9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548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A4AF8-33B7-FF47-8749-98F689837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Prosjektgruppen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7F22C1-C482-4C47-B735-5588450BE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Prosjektleder: Frank Paul Silye</a:t>
            </a:r>
          </a:p>
          <a:p>
            <a:r>
              <a:rPr lang="nb-NO" dirty="0"/>
              <a:t>Prosjektdeltakere i konseptfasen</a:t>
            </a:r>
          </a:p>
          <a:p>
            <a:pPr lvl="1"/>
            <a:r>
              <a:rPr lang="nb-NO" dirty="0"/>
              <a:t>Mari Anne Ramstad, SV</a:t>
            </a:r>
          </a:p>
          <a:p>
            <a:pPr lvl="1"/>
            <a:r>
              <a:rPr lang="nb-NO" dirty="0"/>
              <a:t>Francis Augusto </a:t>
            </a:r>
            <a:r>
              <a:rPr lang="nb-NO" dirty="0" err="1"/>
              <a:t>Medeiros-Logeay</a:t>
            </a:r>
            <a:r>
              <a:rPr lang="nb-NO" dirty="0"/>
              <a:t> (USIT) </a:t>
            </a:r>
          </a:p>
          <a:p>
            <a:pPr lvl="1"/>
            <a:r>
              <a:rPr lang="nb-NO" dirty="0"/>
              <a:t>Gunnar </a:t>
            </a:r>
            <a:r>
              <a:rPr lang="nb-NO" dirty="0" err="1"/>
              <a:t>Horringmo</a:t>
            </a:r>
            <a:r>
              <a:rPr lang="nb-NO" dirty="0"/>
              <a:t> (USIT)</a:t>
            </a:r>
          </a:p>
          <a:p>
            <a:pPr lvl="1"/>
            <a:endParaRPr lang="nb-NO" dirty="0"/>
          </a:p>
          <a:p>
            <a:pPr lvl="2"/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AC77C-8E66-2A4B-B4BA-6E76CD00A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55128D-A8F3-224E-8C43-4757AAA20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5BE4EA-C0E1-9843-84D9-0E6289FC0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008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14856-ED9D-8D48-BD59-52393E70B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Kommunikasjon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5323B-435B-DC44-8DBB-F3106F8FC2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 holder på å ferdigstille prosjektsider, her vil mandat og annen informasjon publiseres.</a:t>
            </a:r>
          </a:p>
          <a:p>
            <a:r>
              <a:rPr lang="nb-NO" dirty="0"/>
              <a:t>Har du noe på hjertet?</a:t>
            </a:r>
          </a:p>
          <a:p>
            <a:pPr lvl="1"/>
            <a:r>
              <a:rPr lang="nb-NO" dirty="0"/>
              <a:t>Jeg sitter på USIT, på rom 3435</a:t>
            </a:r>
          </a:p>
          <a:p>
            <a:pPr lvl="1"/>
            <a:r>
              <a:rPr lang="nb-NO" dirty="0"/>
              <a:t>Kan nås på </a:t>
            </a:r>
            <a:r>
              <a:rPr lang="nb-NO" dirty="0">
                <a:hlinkClick r:id="rId3"/>
              </a:rPr>
              <a:t>f.p.silye@hf.uio.no</a:t>
            </a:r>
            <a:endParaRPr lang="nb-NO" dirty="0"/>
          </a:p>
          <a:p>
            <a:pPr lvl="1"/>
            <a:r>
              <a:rPr lang="nb-NO" dirty="0"/>
              <a:t>Jeg kan også ringes på 41457931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8C4D09-3F93-054B-9FA7-D6D1F5214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68BB9-97AF-764B-95EC-705C4EF28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7350F5-C615-CB4C-B1D5-6AC5A230C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323411"/>
      </p:ext>
    </p:extLst>
  </p:cSld>
  <p:clrMapOvr>
    <a:masterClrMapping/>
  </p:clrMapOvr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al-presentasjoner" id="{FD02F25A-63A9-1A4F-8880-48CD5FE7E083}" vid="{65AF5C9C-0ADA-7D40-8746-B99EFEEDA64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UIONorsk16-10</Template>
  <TotalTime>134</TotalTime>
  <Words>1084</Words>
  <Application>Microsoft Office PowerPoint</Application>
  <PresentationFormat>On-screen Show (16:10)</PresentationFormat>
  <Paragraphs>97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ヒラギノ角ゴ Pro W3</vt:lpstr>
      <vt:lpstr>UIONorsk16-10</vt:lpstr>
      <vt:lpstr>PowerPoint Presentation</vt:lpstr>
      <vt:lpstr>IT-drift prosjektet</vt:lpstr>
      <vt:lpstr>IT-drift prosjektet starter nå!</vt:lpstr>
      <vt:lpstr>Hva kommer prosjektet til å bety for  IT-organisasjonen?</vt:lpstr>
      <vt:lpstr>Prosesser som kan tenkes inn i prosjektet</vt:lpstr>
      <vt:lpstr>Prosjektgruppen</vt:lpstr>
      <vt:lpstr>Kommunikasjon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Frank Paul Silye</dc:creator>
  <cp:lastModifiedBy>Frank Paul Silye</cp:lastModifiedBy>
  <cp:revision>19</cp:revision>
  <cp:lastPrinted>2018-09-26T07:54:31Z</cp:lastPrinted>
  <dcterms:created xsi:type="dcterms:W3CDTF">2018-09-20T07:58:44Z</dcterms:created>
  <dcterms:modified xsi:type="dcterms:W3CDTF">2018-09-27T09:42:12Z</dcterms:modified>
</cp:coreProperties>
</file>