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6"/>
  </p:notesMasterIdLst>
  <p:sldIdLst>
    <p:sldId id="300" r:id="rId5"/>
  </p:sldIdLst>
  <p:sldSz cx="14630400" cy="8229600"/>
  <p:notesSz cx="6794500" cy="9931400"/>
  <p:custDataLst>
    <p:tags r:id="rId7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93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32" y="162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prosjektrisiko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3407837737922285"/>
          <c:y val="0.16043200552643574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9196672"/>
        <c:axId val="119207040"/>
      </c:scatterChart>
      <c:valAx>
        <c:axId val="119196672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9207040"/>
        <c:crosses val="autoZero"/>
        <c:crossBetween val="midCat"/>
        <c:majorUnit val="1"/>
        <c:minorUnit val="1"/>
      </c:valAx>
      <c:valAx>
        <c:axId val="119207040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9196672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  <c:userShapes r:id="rId4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0.84147</cdr:x>
      <cdr:y>0.3073</cdr:y>
    </cdr:from>
    <cdr:to>
      <cdr:x>0.92471</cdr:x>
      <cdr:y>0.4031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790594" y="984881"/>
          <a:ext cx="276044" cy="3070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nb-NO" sz="1800" b="1" dirty="0" smtClean="0">
              <a:solidFill>
                <a:schemeClr val="bg1"/>
              </a:solidFill>
            </a:rPr>
            <a:t>1</a:t>
          </a:r>
          <a:endParaRPr lang="nb-NO" sz="1800" b="1" dirty="0">
            <a:solidFill>
              <a:schemeClr val="bg1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01.11.2018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01.11.2018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01.11.2018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01.11.2018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01.11.2018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01.11.2018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01.11.2018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01.11.2018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01.11.2018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01.11.2018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01.11.2018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01.11.2018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01.11.2018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01.11.2018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01.11.2018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5580745" y="1224384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Kvalitet: </a:t>
            </a:r>
          </a:p>
          <a:p>
            <a:r>
              <a:rPr lang="nb-NO" sz="1400" dirty="0" smtClean="0"/>
              <a:t>Status: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>
                <a:solidFill>
                  <a:schemeClr val="tx1"/>
                </a:solidFill>
                <a:cs typeface="Calibri" panose="020F0502020204030204" pitchFamily="34" charset="0"/>
              </a:rPr>
              <a:t>Koordinerer mot program, </a:t>
            </a:r>
            <a:r>
              <a:rPr lang="nb-NO" sz="1400" b="0" dirty="0">
                <a:solidFill>
                  <a:schemeClr val="tx1"/>
                </a:solidFill>
                <a:cs typeface="Calibri" panose="020F0502020204030204" pitchFamily="34" charset="0"/>
              </a:rPr>
              <a:t>l</a:t>
            </a:r>
            <a:r>
              <a:rPr lang="nb-NO" sz="1400" b="0" dirty="0" smtClean="0">
                <a:solidFill>
                  <a:schemeClr val="tx1"/>
                </a:solidFill>
                <a:cs typeface="Calibri" panose="020F0502020204030204" pitchFamily="34" charset="0"/>
              </a:rPr>
              <a:t>injen og nasjonalt prosjekt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400" b="0" dirty="0"/>
          </a:p>
          <a:p>
            <a:r>
              <a:rPr lang="nb-NO" sz="14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endParaRPr lang="nb-NO" sz="1600" b="0" dirty="0"/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 smtClean="0">
                <a:solidFill>
                  <a:prstClr val="black"/>
                </a:solidFill>
              </a:rPr>
              <a:t>BOTT mottak økonomi-prosjektet</a:t>
            </a:r>
            <a:endParaRPr lang="nb-NO" sz="2000" b="1" dirty="0">
              <a:solidFill>
                <a:prstClr val="black"/>
              </a:solidFill>
            </a:endParaRPr>
          </a:p>
          <a:p>
            <a:r>
              <a:rPr lang="nb-NO" sz="1100" b="1" dirty="0" smtClean="0">
                <a:solidFill>
                  <a:prstClr val="black"/>
                </a:solidFill>
              </a:rPr>
              <a:t>08.11.2018 </a:t>
            </a:r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sp>
        <p:nvSpPr>
          <p:cNvPr id="29" name="TekstSylinder 26"/>
          <p:cNvSpPr txBox="1"/>
          <p:nvPr/>
        </p:nvSpPr>
        <p:spPr>
          <a:xfrm>
            <a:off x="10961867" y="4680429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(fase 1):</a:t>
            </a:r>
            <a:endParaRPr lang="nb-NO" sz="1400" dirty="0"/>
          </a:p>
          <a:p>
            <a:endParaRPr lang="nb-NO" sz="1400" dirty="0" smtClean="0"/>
          </a:p>
          <a:p>
            <a:r>
              <a:rPr lang="nb-NO" sz="1400" dirty="0" smtClean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Prosjektgruppe etablert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Prosjektleder 80%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2 prosjektmedlemmer 60 %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2 </a:t>
            </a:r>
            <a:r>
              <a:rPr lang="nb-NO" sz="1400" b="0" dirty="0"/>
              <a:t>prosjektmedlemmer </a:t>
            </a:r>
            <a:r>
              <a:rPr lang="nb-NO" sz="1400" b="0" dirty="0" smtClean="0"/>
              <a:t>20 </a:t>
            </a:r>
            <a:r>
              <a:rPr lang="nb-NO" sz="1400" b="0" dirty="0"/>
              <a:t>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endParaRPr lang="nb-NO" sz="1400" b="0" dirty="0"/>
          </a:p>
          <a:p>
            <a:r>
              <a:rPr lang="nb-NO" sz="1400" dirty="0"/>
              <a:t>Tiltak</a:t>
            </a:r>
            <a:r>
              <a:rPr lang="nb-NO" sz="140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</p:txBody>
      </p:sp>
      <p:sp>
        <p:nvSpPr>
          <p:cNvPr id="30" name="TekstSylinder 26"/>
          <p:cNvSpPr txBox="1"/>
          <p:nvPr/>
        </p:nvSpPr>
        <p:spPr>
          <a:xfrm>
            <a:off x="142484" y="1211859"/>
            <a:ext cx="5281772" cy="3379786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Fremdrift: </a:t>
            </a:r>
          </a:p>
          <a:p>
            <a:pPr marL="177800" indent="-177800"/>
            <a:r>
              <a:rPr lang="nb-NO" sz="1400" dirty="0" smtClean="0"/>
              <a:t>Status:</a:t>
            </a:r>
            <a:endParaRPr lang="nb-NO" sz="1400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400" b="0" dirty="0" smtClean="0"/>
              <a:t>Prosjektgruppen har kommet godt i gang med planlegging for videre arbeid</a:t>
            </a:r>
          </a:p>
          <a:p>
            <a:endParaRPr lang="nb-NO" sz="1400" b="0" dirty="0" smtClean="0"/>
          </a:p>
          <a:p>
            <a:r>
              <a:rPr lang="nb-NO" sz="1400" dirty="0" smtClean="0"/>
              <a:t>Tiltak</a:t>
            </a:r>
            <a:r>
              <a:rPr lang="nb-NO" sz="1400" b="0" dirty="0" smtClean="0"/>
              <a:t>: Ingen konkrete tiltak nødvendig på dette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b="0" dirty="0" smtClean="0"/>
          </a:p>
          <a:p>
            <a:r>
              <a:rPr lang="nb-NO" dirty="0" smtClean="0"/>
              <a:t>Aktiviteter i nærmeste fremtid: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Gjennomføre første styringsgruppemøte, mandag 12/11, og planlegge WS med styringsgruppe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Utarbeidelse av interessentanalyse og kommunikasjonsplan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Utarbeidelse av prosjektbeskrivelse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WS med nasjonalt prosjekt på Risikoanalyse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Oppstart arbeid med Gevinstrealiseringsplaner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sz="1100" b="0" dirty="0"/>
          </a:p>
          <a:p>
            <a:endParaRPr lang="nb-NO" sz="1100" b="0" dirty="0"/>
          </a:p>
        </p:txBody>
      </p:sp>
      <p:sp>
        <p:nvSpPr>
          <p:cNvPr id="31" name="TekstSylinder 26"/>
          <p:cNvSpPr txBox="1"/>
          <p:nvPr/>
        </p:nvSpPr>
        <p:spPr>
          <a:xfrm>
            <a:off x="9265234" y="1232409"/>
            <a:ext cx="5242633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600" dirty="0"/>
              <a:t>Avhengigheter: </a:t>
            </a:r>
          </a:p>
          <a:p>
            <a:r>
              <a:rPr lang="nb-NO" sz="1400" dirty="0" smtClean="0"/>
              <a:t>Status</a:t>
            </a:r>
            <a:r>
              <a:rPr lang="nb-NO" sz="14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Nasjonalt prosjekt gjennomfører WS med fagressurser og lokale prosjektledere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oppstart </a:t>
            </a:r>
            <a:r>
              <a:rPr lang="nb-NO" sz="1400" b="0" smtClean="0"/>
              <a:t>med produktbeskrivelser.</a:t>
            </a:r>
            <a:endParaRPr lang="nb-NO" sz="14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 smtClean="0"/>
              <a:t>Temaworkshops med Nasjonalt prosjekt </a:t>
            </a:r>
            <a:r>
              <a:rPr lang="nb-NO" sz="1400" b="0" dirty="0" err="1" smtClean="0"/>
              <a:t>ift</a:t>
            </a:r>
            <a:r>
              <a:rPr lang="nb-NO" sz="1400" b="0" dirty="0" smtClean="0"/>
              <a:t> videre arbeid med Risikoanalyse og gevinstrealiseringsplaner.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r>
              <a:rPr lang="nb-NO" sz="1400" dirty="0" smtClean="0"/>
              <a:t>Behov for avklaringer: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Avklaringer budskap/kommunikasjon mot programkontoret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0" dirty="0"/>
              <a:t>Planer/avklaringer mot Nasjonalt prosjekt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600" b="0" dirty="0" smtClean="0"/>
          </a:p>
          <a:p>
            <a:endParaRPr lang="nb-NO" sz="1600" b="0" dirty="0" smtClean="0"/>
          </a:p>
          <a:p>
            <a:endParaRPr lang="nb-NO" sz="1600" b="0" dirty="0"/>
          </a:p>
        </p:txBody>
      </p:sp>
      <p:sp>
        <p:nvSpPr>
          <p:cNvPr id="52" name="TekstSylinder 19"/>
          <p:cNvSpPr txBox="1"/>
          <p:nvPr/>
        </p:nvSpPr>
        <p:spPr>
          <a:xfrm>
            <a:off x="4482118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prstClr val="black"/>
                </a:solidFill>
              </a:rPr>
              <a:t>Aktiviteter:</a:t>
            </a:r>
            <a:endParaRPr lang="nb-NO" sz="1500" b="1" dirty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000" dirty="0" smtClean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prstClr val="black"/>
                </a:solidFill>
              </a:rPr>
              <a:t>Oppstart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prstClr val="black"/>
                </a:solidFill>
              </a:rPr>
              <a:t>Planarbeid</a:t>
            </a:r>
            <a:endParaRPr lang="nb-NO" sz="1400" dirty="0">
              <a:solidFill>
                <a:prstClr val="black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1355810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400" b="0" baseline="0" dirty="0" smtClean="0">
                        <a:solidFill>
                          <a:prstClr val="black"/>
                        </a:solidFill>
                      </a:endParaRPr>
                    </a:p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0" baseline="0" dirty="0" smtClean="0">
                          <a:solidFill>
                            <a:prstClr val="black"/>
                          </a:solidFill>
                        </a:rPr>
                        <a:t>Prosjektet er i planleggingsfasen</a:t>
                      </a:r>
                      <a:endParaRPr lang="nb-NO" sz="1400" b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327879" y="4693154"/>
            <a:ext cx="3528000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Økonomi: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Prognose 2018 tilsier et </a:t>
            </a:r>
            <a:r>
              <a:rPr lang="nb-NO" sz="1400" b="0" dirty="0" err="1" smtClean="0"/>
              <a:t>mindreforbruk</a:t>
            </a:r>
            <a:r>
              <a:rPr lang="nb-NO" sz="1400" b="0" dirty="0" smtClean="0"/>
              <a:t> knyttet til ressursdisponeringer (budsjett 1,650 </a:t>
            </a:r>
            <a:r>
              <a:rPr lang="nb-NO" sz="1400" b="0" dirty="0"/>
              <a:t>mill.kr</a:t>
            </a:r>
            <a:r>
              <a:rPr lang="nb-NO" sz="1400" b="0" dirty="0" smtClean="0"/>
              <a:t>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Budsjettet for 2019 er på 6 </a:t>
            </a:r>
            <a:r>
              <a:rPr lang="nb-NO" sz="1400" b="0" dirty="0" err="1" smtClean="0"/>
              <a:t>mill</a:t>
            </a:r>
            <a:r>
              <a:rPr lang="nb-NO" sz="1400" b="0" dirty="0" smtClean="0"/>
              <a:t> kr</a:t>
            </a:r>
            <a:endParaRPr lang="nb-NO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0" dirty="0" smtClean="0"/>
              <a:t>Ny økonomimodell for økonomisk oppfølging av prosjektet implementeres </a:t>
            </a:r>
            <a:r>
              <a:rPr lang="nb-NO" sz="1400" b="0" dirty="0" smtClean="0"/>
              <a:t>slik at </a:t>
            </a:r>
            <a:r>
              <a:rPr lang="nb-NO" sz="1400" b="0" dirty="0" smtClean="0"/>
              <a:t>direkte kostnader og ressursbelastning kan synliggjøres.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10" name="Tabell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5189219"/>
              </p:ext>
            </p:extLst>
          </p:nvPr>
        </p:nvGraphicFramePr>
        <p:xfrm>
          <a:off x="3374049" y="125040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428957"/>
              </p:ext>
            </p:extLst>
          </p:nvPr>
        </p:nvGraphicFramePr>
        <p:xfrm>
          <a:off x="7894034" y="126568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08364"/>
              </p:ext>
            </p:extLst>
          </p:nvPr>
        </p:nvGraphicFramePr>
        <p:xfrm>
          <a:off x="9797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110253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4540403"/>
              </p:ext>
            </p:extLst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" name="TekstSylinder 13"/>
          <p:cNvSpPr txBox="1"/>
          <p:nvPr/>
        </p:nvSpPr>
        <p:spPr>
          <a:xfrm>
            <a:off x="212556" y="5143494"/>
            <a:ext cx="350717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Risiko: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400" dirty="0"/>
              <a:t>Uklare rammebetingelser for UiO mottaksprosjekt (hva skal vi gjøre og hva skal vi ikke gjøre</a:t>
            </a:r>
            <a:r>
              <a:rPr lang="nb-NO" sz="1400" dirty="0" smtClean="0"/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400" dirty="0"/>
              <a:t>Komplisert prosjektorganisering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400" dirty="0"/>
          </a:p>
          <a:p>
            <a:r>
              <a:rPr lang="nb-NO" sz="1400" b="1" dirty="0" smtClean="0"/>
              <a:t>Risikoreduserende tiltak</a:t>
            </a:r>
            <a:r>
              <a:rPr lang="nb-NO" sz="1400" dirty="0" smtClean="0"/>
              <a:t>: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400" dirty="0"/>
              <a:t>Tydeliggjøre roller og </a:t>
            </a:r>
            <a:r>
              <a:rPr lang="nb-NO" sz="1400" dirty="0" smtClean="0"/>
              <a:t>ansvar mellom lokalt og nasjonalt prosjekt, program og linja.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400" dirty="0" smtClean="0"/>
              <a:t>Tydeliggjøre </a:t>
            </a:r>
            <a:r>
              <a:rPr lang="nb-NO" sz="1400" dirty="0"/>
              <a:t>roller og </a:t>
            </a:r>
            <a:r>
              <a:rPr lang="nb-NO" sz="1400" dirty="0" smtClean="0"/>
              <a:t>ansvar </a:t>
            </a:r>
            <a:r>
              <a:rPr lang="nb-NO" sz="1400" dirty="0" err="1" smtClean="0"/>
              <a:t>ift</a:t>
            </a:r>
            <a:r>
              <a:rPr lang="nb-NO" sz="1400" dirty="0" smtClean="0"/>
              <a:t> lokalt og nasjonalt </a:t>
            </a:r>
            <a:r>
              <a:rPr lang="nb-NO" sz="1400" dirty="0"/>
              <a:t>prosjekt</a:t>
            </a:r>
            <a:r>
              <a:rPr lang="nb-NO" sz="1400" dirty="0" smtClean="0"/>
              <a:t>, program og ulike Styringsgrupper.</a:t>
            </a:r>
            <a:endParaRPr lang="nb-NO" sz="1400" dirty="0" smtClean="0"/>
          </a:p>
        </p:txBody>
      </p:sp>
      <p:graphicFrame>
        <p:nvGraphicFramePr>
          <p:cNvPr id="28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265048"/>
              </p:ext>
            </p:extLst>
          </p:nvPr>
        </p:nvGraphicFramePr>
        <p:xfrm>
          <a:off x="13325796" y="1287438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32" name="Tabell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1074742"/>
              </p:ext>
            </p:extLst>
          </p:nvPr>
        </p:nvGraphicFramePr>
        <p:xfrm>
          <a:off x="2973527" y="47825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34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7183096"/>
              </p:ext>
            </p:extLst>
          </p:nvPr>
        </p:nvGraphicFramePr>
        <p:xfrm>
          <a:off x="13368087" y="478250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23" name="TextBox 1"/>
          <p:cNvSpPr txBox="1"/>
          <p:nvPr/>
        </p:nvSpPr>
        <p:spPr>
          <a:xfrm>
            <a:off x="7177178" y="3961282"/>
            <a:ext cx="276044" cy="307035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nb-NO" sz="1800" b="1" dirty="0" smtClean="0">
                <a:solidFill>
                  <a:schemeClr val="bg1"/>
                </a:solidFill>
              </a:rPr>
              <a:t>1</a:t>
            </a:r>
            <a:endParaRPr lang="nb-NO" sz="1800" b="1" dirty="0">
              <a:solidFill>
                <a:schemeClr val="bg1"/>
              </a:solidFill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6061489" y="5767381"/>
            <a:ext cx="276044" cy="307035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nb-NO" sz="1800" b="1" dirty="0" smtClean="0">
                <a:solidFill>
                  <a:schemeClr val="bg1"/>
                </a:solidFill>
              </a:rPr>
              <a:t>2</a:t>
            </a:r>
            <a:endParaRPr lang="nb-NO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72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632DD3F613576419F301F6FDDD2F18E" ma:contentTypeVersion="0" ma:contentTypeDescription="Opprett et nytt dokument." ma:contentTypeScope="" ma:versionID="f09120ebbe237cc7c22f7505ff7dca4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e2500873ed525c1cf306a41cba81ed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3717AFB-C79C-4154-B506-96BE486B0788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EDAEFB3-B01A-4BD0-AED0-08B2C48FD2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24673</TotalTime>
  <Words>306</Words>
  <Application>Microsoft Office PowerPoint</Application>
  <PresentationFormat>Custom</PresentationFormat>
  <Paragraphs>118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PPTmal_Direktoratet_EhelseV1</vt:lpstr>
      <vt:lpstr>think-cell Slide</vt:lpstr>
      <vt:lpstr>PowerPoint Presentation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Line Dolmset</cp:lastModifiedBy>
  <cp:revision>279</cp:revision>
  <cp:lastPrinted>2018-08-07T07:00:45Z</cp:lastPrinted>
  <dcterms:created xsi:type="dcterms:W3CDTF">2016-01-25T08:26:51Z</dcterms:created>
  <dcterms:modified xsi:type="dcterms:W3CDTF">2018-11-01T14:08:03Z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0x010100F632DD3F613576419F301F6FDDD2F18E</vt:lpwstr>
  </property>
</Properties>
</file>