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11" r:id="rId3"/>
    <p:sldId id="300" r:id="rId4"/>
    <p:sldId id="307" r:id="rId5"/>
    <p:sldId id="309" r:id="rId6"/>
    <p:sldId id="306" r:id="rId7"/>
    <p:sldId id="312" r:id="rId8"/>
    <p:sldId id="310" r:id="rId9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0" autoAdjust="0"/>
    <p:restoredTop sz="93578" autoAdjust="0"/>
  </p:normalViewPr>
  <p:slideViewPr>
    <p:cSldViewPr>
      <p:cViewPr varScale="1">
        <p:scale>
          <a:sx n="111" d="100"/>
          <a:sy n="111" d="100"/>
        </p:scale>
        <p:origin x="120" y="47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C20BEA7F-5DCB-452C-9A52-9654306E1942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C38AC24-8B74-4414-8D5B-98D73C68B74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71169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47D8288-D216-40A1-9922-D05B4ED4CD1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557071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5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buSzPct val="80000"/>
              <a:defRPr sz="15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0FE72-2DBB-427C-A6A6-B04EC9CDF915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F76B7-9E9B-4344-8FCE-B8D1DA942B9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3736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F50C-C3D3-4EF5-B3AF-BA17127D566F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44E1E-1AA9-4B3B-9020-8643E29C80A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0950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77DDC-EF36-4983-8E51-B98AD01FBA12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C3D39-69C5-4A63-B70E-E209F3880F7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5597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447AF-10A8-4DBC-8916-6D3BCB746EC7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CF89C-FF9A-4241-8E8E-78C30C672CB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4071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72C32-4FE5-409C-A726-32CB5FD54ED4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271DA-B727-459F-A9D4-3F237D57052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0220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95311-6A92-4A61-BDB8-C1B46246F1B8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29AC5-407C-4B69-BEF6-C1DC0F2FF27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23493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4B630-26CF-456B-9C94-326AFD116F1D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765F8-E1D0-4E41-96CD-566C75A60AD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406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1735A-10A6-4259-8C02-09E387E8947F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42EB4-135F-40DC-A8DD-915691631EB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681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94C5F-6B3D-4DD1-89F4-191A8AB193DE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4A0CB-4A16-4F04-9DA9-88D9D3900A1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8993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8CD8D-F530-46A2-88EB-E27C53C00749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0A2AA-D256-48EE-8413-AF73DDEC0EB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435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F52FC21-4817-43B4-BB64-1AADD7F278F1}" type="datetime1">
              <a:rPr lang="nb-NO" altLang="nb-NO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74041AF-5E17-4E2F-8E33-800FF7773B4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7950"/>
            <a:ext cx="108108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endParaRPr lang="nb-NO" altLang="nb-NO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Programmets søknader til SKAIT for 2019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Søknader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Søker om totalt 13 070 000,-</a:t>
            </a:r>
          </a:p>
          <a:p>
            <a:pPr lvl="1"/>
            <a:r>
              <a:rPr lang="nb-NO" smtClean="0"/>
              <a:t>Fordelt på: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08.11.2018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822986"/>
              </p:ext>
            </p:extLst>
          </p:nvPr>
        </p:nvGraphicFramePr>
        <p:xfrm>
          <a:off x="729968" y="2857500"/>
          <a:ext cx="7365265" cy="1800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Regneark" r:id="rId3" imgW="4714900" imgH="1152457" progId="Excel.Sheet.12">
                  <p:embed/>
                </p:oleObj>
              </mc:Choice>
              <mc:Fallback>
                <p:oleObj name="Regneark" r:id="rId3" imgW="4714900" imgH="11524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9968" y="2857500"/>
                        <a:ext cx="7365265" cy="18003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8381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071816"/>
            <a:ext cx="74168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270 000,- (8,95 </a:t>
            </a:r>
            <a:r>
              <a:rPr lang="nb-NO" dirty="0" err="1" smtClean="0"/>
              <a:t>mill</a:t>
            </a:r>
            <a:r>
              <a:rPr lang="nb-NO" dirty="0" smtClean="0"/>
              <a:t> overført </a:t>
            </a:r>
            <a:r>
              <a:rPr lang="nb-NO" dirty="0" smtClean="0"/>
              <a:t>fra 2018)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Internprosjekt 000314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delt i tre delprosjekter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DP1 - Organisering </a:t>
            </a:r>
            <a:r>
              <a:rPr lang="nb-NO" dirty="0" smtClean="0"/>
              <a:t>av arkivfunksjonen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DP2 - Prosessgjennomgang</a:t>
            </a:r>
            <a:endParaRPr lang="nb-NO" dirty="0" smtClean="0"/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DP3 - Selve </a:t>
            </a:r>
            <a:r>
              <a:rPr lang="nb-NO" dirty="0" smtClean="0"/>
              <a:t>implementeringen</a:t>
            </a:r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960012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Del</a:t>
                      </a:r>
                      <a:r>
                        <a:rPr lang="nb-NO" sz="1200" baseline="0" dirty="0" smtClean="0"/>
                        <a:t> av prosjektet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  <p:sp>
        <p:nvSpPr>
          <p:cNvPr id="8" name="Tittel 1"/>
          <p:cNvSpPr txBox="1">
            <a:spLocks/>
          </p:cNvSpPr>
          <p:nvPr/>
        </p:nvSpPr>
        <p:spPr bwMode="auto">
          <a:xfrm>
            <a:off x="1434208" y="121196"/>
            <a:ext cx="7704856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400" kern="0" dirty="0" smtClean="0"/>
              <a:t>ADS: </a:t>
            </a:r>
            <a:r>
              <a:rPr lang="nb-NO" sz="2000" kern="0" cap="all" dirty="0" smtClean="0"/>
              <a:t>UiO</a:t>
            </a:r>
            <a:r>
              <a:rPr lang="nb-NO" sz="2000" kern="0" cap="all" dirty="0" smtClean="0">
                <a:solidFill>
                  <a:srgbClr val="FF0000"/>
                </a:solidFill>
              </a:rPr>
              <a:t>:</a:t>
            </a:r>
            <a:r>
              <a:rPr lang="nb-NO" sz="2000" kern="0" cap="all" dirty="0" smtClean="0"/>
              <a:t> Saksbehandling og arkiv</a:t>
            </a:r>
            <a:endParaRPr lang="nb-NO" sz="2000" kern="0" cap="all" dirty="0"/>
          </a:p>
        </p:txBody>
      </p:sp>
    </p:spTree>
    <p:extLst>
      <p:ext uri="{BB962C8B-B14F-4D97-AF65-F5344CB8AC3E}">
        <p14:creationId xmlns:p14="http://schemas.microsoft.com/office/powerpoint/2010/main" val="372276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93101" y="985292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8 250 000,- 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Internprosjekt 000315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4 200 000,- til UiOs andel av BOTT-nasjonalt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2 000 000,- til UiOs lokale prosjekt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1 600 000,- til vikarkostnader i ADS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450 000,- til </a:t>
            </a:r>
            <a:r>
              <a:rPr lang="nb-NO" dirty="0" smtClean="0"/>
              <a:t>omstillingskostnader </a:t>
            </a:r>
            <a:r>
              <a:rPr lang="nb-NO" dirty="0" smtClean="0"/>
              <a:t>knyttet til </a:t>
            </a:r>
            <a:r>
              <a:rPr lang="nb-NO" dirty="0" err="1" smtClean="0"/>
              <a:t>bl.annet</a:t>
            </a:r>
            <a:r>
              <a:rPr lang="nb-NO" dirty="0" smtClean="0"/>
              <a:t> Datavarehuset</a:t>
            </a:r>
          </a:p>
          <a:p>
            <a:pPr marL="647700" lvl="1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648186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Del</a:t>
                      </a:r>
                      <a:r>
                        <a:rPr lang="nb-NO" sz="1200" baseline="0" dirty="0" smtClean="0"/>
                        <a:t> av prosjektet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  <p:sp>
        <p:nvSpPr>
          <p:cNvPr id="8" name="Tittel 1"/>
          <p:cNvSpPr txBox="1">
            <a:spLocks/>
          </p:cNvSpPr>
          <p:nvPr/>
        </p:nvSpPr>
        <p:spPr bwMode="auto">
          <a:xfrm>
            <a:off x="1434208" y="121196"/>
            <a:ext cx="7704856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400" kern="0" dirty="0" smtClean="0"/>
              <a:t>ADS: </a:t>
            </a:r>
            <a:r>
              <a:rPr lang="nb-NO" sz="2000" kern="0" cap="all" dirty="0" smtClean="0"/>
              <a:t>UiO</a:t>
            </a:r>
            <a:r>
              <a:rPr lang="nb-NO" sz="2000" kern="0" cap="all" dirty="0" smtClean="0">
                <a:solidFill>
                  <a:srgbClr val="FF0000"/>
                </a:solidFill>
              </a:rPr>
              <a:t>:</a:t>
            </a:r>
            <a:r>
              <a:rPr lang="nb-NO" sz="2000" kern="0" cap="all" dirty="0" smtClean="0"/>
              <a:t> Økonomi og lønn</a:t>
            </a:r>
            <a:endParaRPr lang="nb-NO" sz="2000" kern="0" cap="all" dirty="0"/>
          </a:p>
        </p:txBody>
      </p:sp>
    </p:spTree>
    <p:extLst>
      <p:ext uri="{BB962C8B-B14F-4D97-AF65-F5344CB8AC3E}">
        <p14:creationId xmlns:p14="http://schemas.microsoft.com/office/powerpoint/2010/main" val="28524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000" cap="all" dirty="0" smtClean="0"/>
              <a:t>EL: Prosjekt Fellesløsninger</a:t>
            </a:r>
            <a:endParaRPr lang="nb-NO" sz="20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841276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450 000,- (samt 450 000,- overført fra 2018)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700 000,- til frikjøp av prosjektledere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200 </a:t>
            </a:r>
            <a:r>
              <a:rPr lang="nb-NO" dirty="0" smtClean="0"/>
              <a:t>000,- til drift av prosjektet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Internprosjekt 000316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</a:t>
            </a:r>
            <a:r>
              <a:rPr lang="nb-NO" dirty="0"/>
              <a:t>med å </a:t>
            </a:r>
            <a:r>
              <a:rPr lang="nb-NO" dirty="0" smtClean="0"/>
              <a:t>etablere prosjektet har pågått i 2018, delprosjekt 1 og 2 vil foregå i 2019. </a:t>
            </a:r>
          </a:p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507287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Uklart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6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>EL: Program for administrativ forbedring- og digitalisering</a:t>
            </a:r>
            <a:endParaRPr lang="nb-NO" sz="24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1113626"/>
            <a:ext cx="74888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Søkt om 3 200 000,- ( 3,6 </a:t>
            </a:r>
            <a:r>
              <a:rPr lang="nb-NO" sz="1400" dirty="0" err="1" smtClean="0"/>
              <a:t>mill</a:t>
            </a:r>
            <a:r>
              <a:rPr lang="nb-NO" sz="1400" dirty="0" smtClean="0"/>
              <a:t> i overførte midler)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Internprosjekt:(</a:t>
            </a:r>
            <a:r>
              <a:rPr lang="nb-NO" sz="1400" dirty="0" smtClean="0"/>
              <a:t>000317)Programkontor:</a:t>
            </a:r>
          </a:p>
          <a:p>
            <a:pPr marL="1011238" lvl="2" indent="-285750">
              <a:buFont typeface="Arial" charset="0"/>
              <a:buChar char="•"/>
            </a:pPr>
            <a:r>
              <a:rPr lang="nb-NO" sz="1400" dirty="0" smtClean="0"/>
              <a:t>500 000,- frikjøp kommunikasjonsressurs</a:t>
            </a:r>
          </a:p>
          <a:p>
            <a:pPr marL="1011238" lvl="2" indent="-285750">
              <a:buFont typeface="Arial" charset="0"/>
              <a:buChar char="•"/>
            </a:pPr>
            <a:r>
              <a:rPr lang="nb-NO" sz="1400" dirty="0" smtClean="0"/>
              <a:t>1 200 000,- frikjøp HR-ressurs</a:t>
            </a:r>
          </a:p>
          <a:p>
            <a:pPr marL="1011238" lvl="2" indent="-285750">
              <a:buFont typeface="Arial" charset="0"/>
              <a:buChar char="•"/>
            </a:pPr>
            <a:r>
              <a:rPr lang="nb-NO" sz="1400" dirty="0" smtClean="0"/>
              <a:t>1 000 000,- konsulentbistand</a:t>
            </a:r>
          </a:p>
          <a:p>
            <a:pPr marL="1011238" lvl="2" indent="-285750">
              <a:buFont typeface="Arial" charset="0"/>
              <a:buChar char="•"/>
            </a:pPr>
            <a:r>
              <a:rPr lang="nb-NO" sz="1400" dirty="0" smtClean="0"/>
              <a:t>400 000,- kompetansetiltak</a:t>
            </a:r>
          </a:p>
          <a:p>
            <a:pPr marL="1011238" lvl="2" indent="-285750">
              <a:buFont typeface="Arial" charset="0"/>
              <a:buChar char="•"/>
            </a:pPr>
            <a:r>
              <a:rPr lang="nb-NO" sz="1400" dirty="0" smtClean="0"/>
              <a:t>3 200 000,- til Robotiseringsteam og verktøy</a:t>
            </a:r>
          </a:p>
          <a:p>
            <a:pPr marL="1011238" lvl="2" indent="-285750">
              <a:buFont typeface="Arial" charset="0"/>
              <a:buChar char="•"/>
            </a:pPr>
            <a:r>
              <a:rPr lang="nb-NO" sz="1400" dirty="0" smtClean="0"/>
              <a:t>100 000,- driftsmidler</a:t>
            </a:r>
          </a:p>
          <a:p>
            <a:pPr marL="1011238" lvl="2" indent="-285750">
              <a:buFont typeface="Arial" charset="0"/>
              <a:buChar char="•"/>
            </a:pPr>
            <a:r>
              <a:rPr lang="nb-NO" sz="1400" dirty="0" smtClean="0"/>
              <a:t>400 000,- til reserve</a:t>
            </a:r>
            <a:endParaRPr lang="nb-NO" sz="1400" dirty="0"/>
          </a:p>
          <a:p>
            <a:pPr marL="285750" indent="-285750">
              <a:buFont typeface="Arial" charset="0"/>
              <a:buChar char="•"/>
            </a:pPr>
            <a:r>
              <a:rPr lang="nb-NO" sz="1400" b="1" dirty="0" smtClean="0"/>
              <a:t>Konklusjon: Anbefales</a:t>
            </a:r>
            <a:endParaRPr lang="nb-NO" sz="1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709216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-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Ikke avklart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98" y="987288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1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 - finansiering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Behov for en «fast» gruppe som bygger kompetanse, reduserer sårbarhet og sikrer kontinuitet.</a:t>
            </a:r>
          </a:p>
          <a:p>
            <a:r>
              <a:rPr lang="nb-NO" dirty="0" smtClean="0"/>
              <a:t>Forslag til frikjøp:</a:t>
            </a:r>
            <a:endParaRPr lang="nb-NO" dirty="0" smtClean="0"/>
          </a:p>
          <a:p>
            <a:pPr lvl="1"/>
            <a:r>
              <a:rPr lang="nb-NO" dirty="0" smtClean="0"/>
              <a:t>1 årsverk USIT</a:t>
            </a:r>
          </a:p>
          <a:p>
            <a:pPr lvl="1"/>
            <a:r>
              <a:rPr lang="nb-NO" dirty="0" smtClean="0"/>
              <a:t>0,4 årsverk fra hhv ADS, AF og UB</a:t>
            </a:r>
            <a:endParaRPr lang="nb-NO" dirty="0"/>
          </a:p>
          <a:p>
            <a:r>
              <a:rPr lang="nb-NO" dirty="0" smtClean="0"/>
              <a:t>Finansieringsbehov – 3,2 </a:t>
            </a:r>
            <a:r>
              <a:rPr lang="nb-NO" dirty="0" err="1" smtClean="0"/>
              <a:t>mill</a:t>
            </a:r>
            <a:r>
              <a:rPr lang="nb-NO" dirty="0" smtClean="0"/>
              <a:t>:</a:t>
            </a:r>
          </a:p>
          <a:p>
            <a:pPr marL="728663" lvl="1" indent="-385763">
              <a:buFont typeface="+mj-lt"/>
              <a:buAutoNum type="arabicPeriod"/>
            </a:pPr>
            <a:r>
              <a:rPr lang="nb-NO" dirty="0" smtClean="0"/>
              <a:t>Lisenser – 1,0 </a:t>
            </a:r>
            <a:r>
              <a:rPr lang="nb-NO" dirty="0" err="1" smtClean="0"/>
              <a:t>mill</a:t>
            </a:r>
            <a:r>
              <a:rPr lang="nb-NO" dirty="0" smtClean="0"/>
              <a:t> (</a:t>
            </a:r>
            <a:r>
              <a:rPr lang="nb-NO" dirty="0" err="1" smtClean="0"/>
              <a:t>Chatbot</a:t>
            </a:r>
            <a:r>
              <a:rPr lang="nb-NO" smtClean="0"/>
              <a:t>)</a:t>
            </a:r>
            <a:endParaRPr lang="nb-NO" dirty="0" smtClean="0"/>
          </a:p>
          <a:p>
            <a:pPr marL="728663" lvl="1" indent="-385763">
              <a:buFont typeface="+mj-lt"/>
              <a:buAutoNum type="arabicPeriod"/>
            </a:pPr>
            <a:r>
              <a:rPr lang="nb-NO" dirty="0" smtClean="0"/>
              <a:t>Frikjøp – 2,2 </a:t>
            </a:r>
            <a:r>
              <a:rPr lang="nb-NO" dirty="0" err="1" smtClean="0"/>
              <a:t>mill</a:t>
            </a:r>
            <a:r>
              <a:rPr lang="nb-NO" dirty="0" smtClean="0"/>
              <a:t> (2,2 </a:t>
            </a:r>
            <a:r>
              <a:rPr lang="nb-NO" dirty="0" err="1" smtClean="0"/>
              <a:t>åv</a:t>
            </a:r>
            <a:r>
              <a:rPr lang="nb-NO" dirty="0" smtClean="0"/>
              <a:t>)</a:t>
            </a:r>
          </a:p>
          <a:p>
            <a:pPr marL="728663" lvl="1" indent="-385763">
              <a:buFont typeface="+mj-lt"/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5026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EL: </a:t>
            </a:r>
            <a:r>
              <a:rPr lang="nb-NO" sz="2000" cap="all" dirty="0" err="1" smtClean="0"/>
              <a:t>pRosjektet</a:t>
            </a:r>
            <a:r>
              <a:rPr lang="nb-NO" sz="2000" cap="all" dirty="0" smtClean="0"/>
              <a:t> IT-drift</a:t>
            </a:r>
            <a:endParaRPr lang="nb-NO" sz="20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841276"/>
            <a:ext cx="7416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900 000,- (samt 350 000,- overført fra 2018)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Internprosjekt </a:t>
            </a:r>
            <a:r>
              <a:rPr lang="nb-NO" dirty="0" smtClean="0"/>
              <a:t>000318:</a:t>
            </a:r>
            <a:endParaRPr lang="nb-NO" dirty="0" smtClean="0"/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1 000 000,- til frikjøp av prosjektleder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200 000,- til studietur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50 000,- til driftsmidler</a:t>
            </a:r>
          </a:p>
          <a:p>
            <a:pPr marL="647700" lvl="1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</a:t>
            </a:r>
            <a:r>
              <a:rPr lang="nb-NO" dirty="0"/>
              <a:t>med å </a:t>
            </a:r>
            <a:r>
              <a:rPr lang="nb-NO" dirty="0" smtClean="0"/>
              <a:t>etablere prosjektet har pågått i 2018. Mandat godkjennes 08.11. </a:t>
            </a:r>
            <a:r>
              <a:rPr lang="nb-NO" dirty="0" smtClean="0"/>
              <a:t>2018.Delprosjektene starter i 2019.</a:t>
            </a: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83673"/>
              </p:ext>
            </p:extLst>
          </p:nvPr>
        </p:nvGraphicFramePr>
        <p:xfrm>
          <a:off x="467545" y="3460957"/>
          <a:ext cx="8136902" cy="21685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Løpende aktivitet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Drift av programmet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7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usit-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uio-usit-3</Template>
  <TotalTime>15661</TotalTime>
  <Words>525</Words>
  <Application>Microsoft Office PowerPoint</Application>
  <PresentationFormat>On-screen Show (16:10)</PresentationFormat>
  <Paragraphs>184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ヒラギノ角ゴ Pro W3</vt:lpstr>
      <vt:lpstr>uio-usit-3</vt:lpstr>
      <vt:lpstr>Regneark</vt:lpstr>
      <vt:lpstr>PowerPoint Presentation</vt:lpstr>
      <vt:lpstr>Søknader</vt:lpstr>
      <vt:lpstr>PowerPoint Presentation</vt:lpstr>
      <vt:lpstr>PowerPoint Presentation</vt:lpstr>
      <vt:lpstr>EL: Prosjekt Fellesløsninger</vt:lpstr>
      <vt:lpstr>EL: Program for administrativ forbedring- og digitalisering</vt:lpstr>
      <vt:lpstr>Utfordring - finansiering</vt:lpstr>
      <vt:lpstr> EL: pRosjektet IT-drift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Kristian Rikvold-Jess</dc:creator>
  <cp:lastModifiedBy>Jan Thorsen</cp:lastModifiedBy>
  <cp:revision>209</cp:revision>
  <cp:lastPrinted>2018-10-19T10:47:51Z</cp:lastPrinted>
  <dcterms:created xsi:type="dcterms:W3CDTF">2015-11-11T13:22:48Z</dcterms:created>
  <dcterms:modified xsi:type="dcterms:W3CDTF">2018-11-08T09:19:44Z</dcterms:modified>
</cp:coreProperties>
</file>