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4"/>
  </p:sldMasterIdLst>
  <p:notesMasterIdLst>
    <p:notesMasterId r:id="rId6"/>
  </p:notesMasterIdLst>
  <p:sldIdLst>
    <p:sldId id="300" r:id="rId5"/>
  </p:sldIdLst>
  <p:sldSz cx="14630400" cy="8229600"/>
  <p:notesSz cx="6794500" cy="9931400"/>
  <p:custDataLst>
    <p:tags r:id="rId7"/>
  </p:custDataLst>
  <p:defaultTextStyle>
    <a:defPPr>
      <a:defRPr lang="nb-NO"/>
    </a:defPPr>
    <a:lvl1pPr marL="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1pPr>
    <a:lvl2pPr marL="54864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2pPr>
    <a:lvl3pPr marL="109728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3pPr>
    <a:lvl4pPr marL="164592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4pPr>
    <a:lvl5pPr marL="219456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5pPr>
    <a:lvl6pPr marL="274320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6pPr>
    <a:lvl7pPr marL="329184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7pPr>
    <a:lvl8pPr marL="384048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8pPr>
    <a:lvl9pPr marL="438912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2">
          <p15:clr>
            <a:srgbClr val="A4A3A4"/>
          </p15:clr>
        </p15:guide>
        <p15:guide id="2" pos="460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0069E8"/>
    <a:srgbClr val="E8DDDE"/>
    <a:srgbClr val="EFEF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693" autoAdjust="0"/>
    <p:restoredTop sz="94660"/>
  </p:normalViewPr>
  <p:slideViewPr>
    <p:cSldViewPr snapToGrid="0">
      <p:cViewPr varScale="1">
        <p:scale>
          <a:sx n="82" d="100"/>
          <a:sy n="82" d="100"/>
        </p:scale>
        <p:origin x="102" y="360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tags" Target="tags/tag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.xlsx"/><Relationship Id="rId2" Type="http://schemas.openxmlformats.org/officeDocument/2006/relationships/image" Target="../media/image20.png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 dirty="0"/>
              <a:t>Overordnet </a:t>
            </a:r>
            <a:r>
              <a:rPr lang="nb-NO" dirty="0" smtClean="0"/>
              <a:t>programrisiko</a:t>
            </a:r>
            <a:r>
              <a:rPr lang="nb-NO" dirty="0"/>
              <a:t>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FFA-4B61-8B06-307CEDA07C61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FFA-4B61-8B06-307CEDA07C61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FFA-4B61-8B06-307CEDA07C61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FFA-4B61-8B06-307CEDA07C61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FFA-4B61-8B06-307CEDA07C61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FFA-4B61-8B06-307CEDA07C61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FFA-4B61-8B06-307CEDA07C61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FFA-4B61-8B06-307CEDA07C61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FFA-4B61-8B06-307CEDA07C61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FFA-4B61-8B06-307CEDA07C61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FFA-4B61-8B06-307CEDA07C61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FFA-4B61-8B06-307CEDA07C61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FFA-4B61-8B06-307CEDA07C61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FFA-4B61-8B06-307CEDA07C61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FFA-4B61-8B06-307CEDA07C61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FFA-4B61-8B06-307CEDA07C61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FFA-4B61-8B06-307CEDA07C61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FFA-4B61-8B06-307CEDA07C61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FFA-4B61-8B06-307CEDA07C61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FFA-4B61-8B06-307CEDA07C61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FFA-4B61-8B06-307CEDA07C61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FFA-4B61-8B06-307CEDA07C61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FFA-4B61-8B06-307CEDA07C61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FFA-4B61-8B06-307CEDA07C61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FFA-4B61-8B06-307CEDA07C61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FFA-4B61-8B06-307CEDA07C61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FFA-4B61-8B06-307CEDA07C61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FFA-4B61-8B06-307CEDA07C61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FFA-4B61-8B06-307CEDA07C61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FFA-4B61-8B06-307CEDA07C61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FFA-4B61-8B06-307CEDA07C61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FFA-4B61-8B06-307CEDA07C61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FFA-4B61-8B06-307CEDA07C61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FFA-4B61-8B06-307CEDA07C61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FFA-4B61-8B06-307CEDA07C61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FFA-4B61-8B06-307CEDA07C61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FFA-4B61-8B06-307CEDA07C61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FFA-4B61-8B06-307CEDA07C61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FFA-4B61-8B06-307CEDA07C61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FFA-4B61-8B06-307CEDA07C61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FFA-4B61-8B06-307CEDA07C61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FFA-4B61-8B06-307CEDA07C61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FFA-4B61-8B06-307CEDA07C61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FFA-4B61-8B06-307CEDA07C61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FFA-4B61-8B06-307CEDA07C61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FFA-4B61-8B06-307CEDA07C61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FFA-4B61-8B06-307CEDA07C61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FFA-4B61-8B06-307CEDA07C61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FFA-4B61-8B06-307CEDA07C61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FFA-4B61-8B06-307CEDA07C61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FFA-4B61-8B06-307CEDA07C61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FFA-4B61-8B06-307CEDA07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307840"/>
        <c:axId val="116318208"/>
      </c:scatterChart>
      <c:valAx>
        <c:axId val="116307840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18208"/>
        <c:crosses val="autoZero"/>
        <c:crossBetween val="midCat"/>
        <c:majorUnit val="1"/>
        <c:minorUnit val="1"/>
      </c:valAx>
      <c:valAx>
        <c:axId val="116318208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07840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4" cy="498295"/>
          </a:xfrm>
          <a:prstGeom prst="rect">
            <a:avLst/>
          </a:prstGeom>
        </p:spPr>
        <p:txBody>
          <a:bodyPr vert="horz" lIns="92117" tIns="46058" rIns="92117" bIns="46058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48644" y="0"/>
            <a:ext cx="2944284" cy="498295"/>
          </a:xfrm>
          <a:prstGeom prst="rect">
            <a:avLst/>
          </a:prstGeom>
        </p:spPr>
        <p:txBody>
          <a:bodyPr vert="horz" lIns="92117" tIns="46058" rIns="92117" bIns="46058" rtlCol="0"/>
          <a:lstStyle>
            <a:lvl1pPr algn="r">
              <a:defRPr sz="1200"/>
            </a:lvl1pPr>
          </a:lstStyle>
          <a:p>
            <a:fld id="{C0C05338-D6E6-4CE9-9682-B4D4ECBC4CCD}" type="datetimeFigureOut">
              <a:rPr lang="nb-NO" smtClean="0"/>
              <a:t>08.11.2018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17" tIns="46058" rIns="92117" bIns="46058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451" y="4779487"/>
            <a:ext cx="5435600" cy="3910489"/>
          </a:xfrm>
          <a:prstGeom prst="rect">
            <a:avLst/>
          </a:prstGeom>
        </p:spPr>
        <p:txBody>
          <a:bodyPr vert="horz" lIns="92117" tIns="46058" rIns="92117" bIns="46058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33107"/>
            <a:ext cx="2944284" cy="498294"/>
          </a:xfrm>
          <a:prstGeom prst="rect">
            <a:avLst/>
          </a:prstGeom>
        </p:spPr>
        <p:txBody>
          <a:bodyPr vert="horz" lIns="92117" tIns="46058" rIns="92117" bIns="46058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48644" y="9433107"/>
            <a:ext cx="2944284" cy="498294"/>
          </a:xfrm>
          <a:prstGeom prst="rect">
            <a:avLst/>
          </a:prstGeom>
        </p:spPr>
        <p:txBody>
          <a:bodyPr vert="horz" lIns="92117" tIns="46058" rIns="92117" bIns="46058" rtlCol="0" anchor="b"/>
          <a:lstStyle>
            <a:lvl1pPr algn="r">
              <a:defRPr sz="1200"/>
            </a:lvl1pPr>
          </a:lstStyle>
          <a:p>
            <a:fld id="{B7691EBB-80F8-43BC-BCC6-078EA46124D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75394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3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accent3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081"/>
            <a:ext cx="1530099" cy="104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406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bg2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479"/>
            <a:ext cx="1530099" cy="104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906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4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479"/>
            <a:ext cx="1530099" cy="104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673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4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281" y="648081"/>
            <a:ext cx="1523717" cy="104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396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116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#2"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accent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200" b="1">
                <a:solidFill>
                  <a:schemeClr val="accent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081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627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#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accent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034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halvsirkel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6"/>
            <a:ext cx="6696837" cy="1512937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Plassholder for bilde 8"/>
          <p:cNvSpPr>
            <a:spLocks noGrp="1"/>
          </p:cNvSpPr>
          <p:nvPr>
            <p:ph type="pic" sz="quarter" idx="13"/>
          </p:nvPr>
        </p:nvSpPr>
        <p:spPr>
          <a:xfrm>
            <a:off x="11317986" y="630079"/>
            <a:ext cx="3312414" cy="6480810"/>
          </a:xfrm>
          <a:custGeom>
            <a:avLst/>
            <a:gdLst>
              <a:gd name="connsiteX0" fmla="*/ 3240000 w 3312414"/>
              <a:gd name="connsiteY0" fmla="*/ 0 h 6480810"/>
              <a:gd name="connsiteX1" fmla="*/ 3312414 w 3312414"/>
              <a:gd name="connsiteY1" fmla="*/ 1831 h 6480810"/>
              <a:gd name="connsiteX2" fmla="*/ 3312414 w 3312414"/>
              <a:gd name="connsiteY2" fmla="*/ 6478979 h 6480810"/>
              <a:gd name="connsiteX3" fmla="*/ 3240000 w 3312414"/>
              <a:gd name="connsiteY3" fmla="*/ 6480810 h 6480810"/>
              <a:gd name="connsiteX4" fmla="*/ 0 w 3312414"/>
              <a:gd name="connsiteY4" fmla="*/ 3240405 h 6480810"/>
              <a:gd name="connsiteX5" fmla="*/ 3240000 w 3312414"/>
              <a:gd name="connsiteY5" fmla="*/ 0 h 6480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12414" h="6480810">
                <a:moveTo>
                  <a:pt x="3240000" y="0"/>
                </a:moveTo>
                <a:lnTo>
                  <a:pt x="3312414" y="1831"/>
                </a:lnTo>
                <a:lnTo>
                  <a:pt x="3312414" y="6478979"/>
                </a:lnTo>
                <a:lnTo>
                  <a:pt x="3240000" y="6480810"/>
                </a:lnTo>
                <a:cubicBezTo>
                  <a:pt x="1450597" y="6480810"/>
                  <a:pt x="0" y="5030031"/>
                  <a:pt x="0" y="3240405"/>
                </a:cubicBezTo>
                <a:cubicBezTo>
                  <a:pt x="0" y="1450779"/>
                  <a:pt x="1450597" y="0"/>
                  <a:pt x="3240000" y="0"/>
                </a:cubicBez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 wrap="square" tIns="1800000" anchor="t" anchorCtr="1">
            <a:noAutofit/>
          </a:bodyPr>
          <a:lstStyle>
            <a:lvl1pPr marL="0" indent="0">
              <a:buFont typeface="Arial" panose="020B0604020202020204" pitchFamily="34" charset="0"/>
              <a:buNone/>
              <a:defRPr sz="2000"/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10" name="Bild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391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02190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2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33851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3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224144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4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074317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01902225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42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60000"/>
              <a:defRPr/>
            </a:lvl1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F1845-2A85-4438-AC6C-9384C559E66B}" type="datetime1">
              <a:rPr lang="nb-NO" smtClean="0"/>
              <a:t>08.11.2018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it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22125582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 Far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591399" y="1955044"/>
            <a:ext cx="10585323" cy="4968621"/>
          </a:xfrm>
          <a:solidFill>
            <a:srgbClr val="0069E8"/>
          </a:solidFill>
        </p:spPr>
        <p:txBody>
          <a:bodyPr lIns="432000" tIns="432000" rIns="432000" bIns="432000"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77908-EC85-4632-9C4B-83E40FF1249F}" type="datetime1">
              <a:rPr lang="nb-NO" smtClean="0"/>
              <a:t>08.11.2018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281248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 stor /m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591399" y="2603125"/>
            <a:ext cx="11233404" cy="4536567"/>
          </a:xfrm>
        </p:spPr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3435A-BE20-4F09-82D2-3003BB17C80A}" type="datetime1">
              <a:rPr lang="nb-NO" smtClean="0"/>
              <a:t>08.11.2018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13"/>
          </p:nvPr>
        </p:nvSpPr>
        <p:spPr>
          <a:xfrm>
            <a:off x="1591399" y="1955044"/>
            <a:ext cx="11233404" cy="648081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4591399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stor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A0672-1BB0-44D0-A7F1-A0555A9945F3}" type="datetime1">
              <a:rPr lang="nb-NO" smtClean="0"/>
              <a:t>08.11.2018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bilde 6"/>
          <p:cNvSpPr>
            <a:spLocks noGrp="1"/>
          </p:cNvSpPr>
          <p:nvPr>
            <p:ph type="pic" sz="quarter" idx="13"/>
          </p:nvPr>
        </p:nvSpPr>
        <p:spPr>
          <a:xfrm>
            <a:off x="1591399" y="1955044"/>
            <a:ext cx="13039001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260000" rIns="0" bIns="0" anchor="t" anchorCtr="1"/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1972323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632873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CEDC0-8B0B-4FEB-80AB-549D533678FA}" type="datetime1">
              <a:rPr lang="nb-NO" smtClean="0"/>
              <a:t>08.11.2018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2132744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28160-CBC6-44F3-A419-4691577D08E2}" type="datetime1">
              <a:rPr lang="nb-NO" smtClean="0"/>
              <a:t>08.11.2018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834096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  <a:solidFill>
            <a:srgbClr val="EFEFEF"/>
          </a:solidFill>
        </p:spPr>
        <p:txBody>
          <a:bodyPr lIns="216000" tIns="216000" rIns="216000" bIns="216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E429C-8168-4B91-890F-C5E9E88B04CF}" type="datetime1">
              <a:rPr lang="nb-NO" smtClean="0"/>
              <a:t>08.11.2018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9754815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 #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68BDD-28BA-45B6-B0A4-1E0CB3996F2B}" type="datetime1">
              <a:rPr lang="nb-NO" smtClean="0"/>
              <a:t>08.11.2018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742086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&amp; 4x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84198" y="194424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110889" y="194424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7D56F-37E5-47E1-A1C8-CC0C8A64CE51}" type="datetime1">
              <a:rPr lang="nb-NO" smtClean="0"/>
              <a:t>08.11.2018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innhold 3"/>
          <p:cNvSpPr>
            <a:spLocks noGrp="1"/>
          </p:cNvSpPr>
          <p:nvPr>
            <p:ph sz="half" idx="13"/>
          </p:nvPr>
        </p:nvSpPr>
        <p:spPr>
          <a:xfrm>
            <a:off x="7110889" y="475259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0" name="Plassholder for innhold 2"/>
          <p:cNvSpPr>
            <a:spLocks noGrp="1"/>
          </p:cNvSpPr>
          <p:nvPr>
            <p:ph sz="half" idx="14"/>
          </p:nvPr>
        </p:nvSpPr>
        <p:spPr>
          <a:xfrm>
            <a:off x="1584198" y="4752594"/>
            <a:ext cx="5184648" cy="2376297"/>
          </a:xfrm>
          <a:noFill/>
        </p:spPr>
        <p:txBody>
          <a:bodyPr lIns="0" tIns="0" rIns="0" bIns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2600718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&amp; 4x innhold far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110889" y="195504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BC1B-76D5-428F-B4F8-9DFEF45A20DE}" type="datetime1">
              <a:rPr lang="nb-NO" smtClean="0"/>
              <a:t>08.11.2018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innhold 3"/>
          <p:cNvSpPr>
            <a:spLocks noGrp="1"/>
          </p:cNvSpPr>
          <p:nvPr>
            <p:ph sz="half" idx="13"/>
          </p:nvPr>
        </p:nvSpPr>
        <p:spPr>
          <a:xfrm>
            <a:off x="7110889" y="475259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0" name="Plassholder for innhold 2"/>
          <p:cNvSpPr>
            <a:spLocks noGrp="1"/>
          </p:cNvSpPr>
          <p:nvPr>
            <p:ph sz="half" idx="14"/>
          </p:nvPr>
        </p:nvSpPr>
        <p:spPr>
          <a:xfrm>
            <a:off x="1591399" y="475259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4427149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591399" y="1955044"/>
            <a:ext cx="5400675" cy="648081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20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1591399" y="2603125"/>
            <a:ext cx="5400675" cy="453656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7632954" y="1955044"/>
            <a:ext cx="5400675" cy="648081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20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7632954" y="2603125"/>
            <a:ext cx="5400675" cy="453656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D226F-10C9-4506-BB87-948311CE756B}" type="datetime1">
              <a:rPr lang="nb-NO" smtClean="0"/>
              <a:t>08.11.2018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1" name="Tittel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0846632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4374-CE3F-4BEF-A161-272C71B0C02B}" type="datetime1">
              <a:rPr lang="nb-NO" smtClean="0"/>
              <a:t>08.11.2018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80477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8836E-C4EC-4E3C-9EA0-07C47D63B35B}" type="datetime1">
              <a:rPr lang="nb-NO" smtClean="0"/>
              <a:t>08.11.2018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3840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ags" Target="../tags/tag2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vmlDrawing" Target="../drawings/vmlDrawing1.vml"/><Relationship Id="rId30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28"/>
            </p:custDataLst>
            <p:extLst>
              <p:ext uri="{D42A27DB-BD31-4B8C-83A1-F6EECF244321}">
                <p14:modId xmlns:p14="http://schemas.microsoft.com/office/powerpoint/2010/main" val="1596017560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8" name="think-cell Slide" r:id="rId29" imgW="270" imgH="270" progId="TCLayout.ActiveDocument.1">
                  <p:embed/>
                </p:oleObj>
              </mc:Choice>
              <mc:Fallback>
                <p:oleObj name="think-cell Slide" r:id="rId29" imgW="270" imgH="270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727291" y="658882"/>
            <a:ext cx="9937242" cy="864108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591399" y="1955044"/>
            <a:ext cx="10585323" cy="518464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648175" y="7632954"/>
            <a:ext cx="1015465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 b="1">
                <a:solidFill>
                  <a:schemeClr val="tx2"/>
                </a:solidFill>
              </a:defRPr>
            </a:lvl1pPr>
          </a:lstStyle>
          <a:p>
            <a:fld id="{22FCF156-2266-4DDD-A756-6601C920D2AC}" type="datetime1">
              <a:rPr lang="nb-NO" smtClean="0"/>
              <a:t>08.11.2018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6408801" y="7632954"/>
            <a:ext cx="5760720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 b="1">
                <a:solidFill>
                  <a:schemeClr val="tx2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3653557" y="7632954"/>
            <a:ext cx="370573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r">
              <a:defRPr sz="1000" b="1">
                <a:solidFill>
                  <a:schemeClr val="tx2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502201"/>
            <a:ext cx="3903014" cy="727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85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  <p:sldLayoutId id="2147483743" r:id="rId17"/>
    <p:sldLayoutId id="2147483744" r:id="rId18"/>
    <p:sldLayoutId id="2147483745" r:id="rId19"/>
    <p:sldLayoutId id="2147483746" r:id="rId20"/>
    <p:sldLayoutId id="2147483747" r:id="rId21"/>
    <p:sldLayoutId id="2147483748" r:id="rId22"/>
    <p:sldLayoutId id="2147483749" r:id="rId23"/>
    <p:sldLayoutId id="2147483750" r:id="rId24"/>
    <p:sldLayoutId id="2147483751" r:id="rId25"/>
  </p:sldLayoutIdLst>
  <p:hf hdr="0" ftr="0" dt="0"/>
  <p:txStyles>
    <p:titleStyle>
      <a:lvl1pPr algn="l" defTabSz="109728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16000" indent="-216000" algn="l" defTabSz="1097280" rtl="0" eaLnBrk="1" latinLnBrk="0" hangingPunct="1">
        <a:lnSpc>
          <a:spcPct val="90000"/>
        </a:lnSpc>
        <a:spcBef>
          <a:spcPts val="1200"/>
        </a:spcBef>
        <a:spcAft>
          <a:spcPts val="0"/>
        </a:spcAft>
        <a:buClrTx/>
        <a:buSzPct val="65000"/>
        <a:buFont typeface="Arial" panose="020B0604020202020204" pitchFamily="34" charset="0"/>
        <a:buChar char="■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432000" indent="-216000" algn="l" defTabSz="1097280" rtl="0" eaLnBrk="1" latinLnBrk="0" hangingPunct="1">
        <a:lnSpc>
          <a:spcPct val="90000"/>
        </a:lnSpc>
        <a:spcBef>
          <a:spcPts val="1200"/>
        </a:spcBef>
        <a:spcAft>
          <a:spcPts val="0"/>
        </a:spcAft>
        <a:buClrTx/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648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864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080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301752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6" Type="http://schemas.openxmlformats.org/officeDocument/2006/relationships/chart" Target="../charts/chart1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6918979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9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1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6" name="TekstSylinder 5"/>
          <p:cNvSpPr txBox="1"/>
          <p:nvPr/>
        </p:nvSpPr>
        <p:spPr>
          <a:xfrm>
            <a:off x="5580745" y="1224384"/>
            <a:ext cx="3528000" cy="33840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Kvalitet: </a:t>
            </a:r>
          </a:p>
          <a:p>
            <a:r>
              <a:rPr lang="nb-NO" sz="1100" dirty="0" smtClean="0"/>
              <a:t>Status: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>
                <a:solidFill>
                  <a:schemeClr val="tx1"/>
                </a:solidFill>
              </a:rPr>
              <a:t>God kommunikasjon med prosjektlederne</a:t>
            </a:r>
            <a:endParaRPr lang="nb-NO" sz="1100" b="0" dirty="0"/>
          </a:p>
          <a:p>
            <a:endParaRPr lang="nb-NO" sz="1100" b="0" dirty="0"/>
          </a:p>
          <a:p>
            <a:r>
              <a:rPr lang="nb-NO" sz="1100" dirty="0"/>
              <a:t>Tiltak</a:t>
            </a:r>
            <a:r>
              <a:rPr lang="nb-NO" sz="1100" dirty="0" smtClean="0"/>
              <a:t>:</a:t>
            </a:r>
            <a:endParaRPr lang="nb-NO" sz="1100" b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/>
              <a:t>Koordineringsmøter med Ellen Gravklev, UiOs BOTT-representant i økonomi og lønn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/>
              <a:t>Programmet inne på Direktørnettverksseminarene utover høsten, for forankring og kunnskapsoverføring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endParaRPr lang="nb-NO" b="0" dirty="0"/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br>
              <a:rPr lang="nb-NO" sz="2000" b="1" dirty="0">
                <a:solidFill>
                  <a:prstClr val="black"/>
                </a:solidFill>
              </a:rPr>
            </a:br>
            <a:r>
              <a:rPr lang="nb-NO" sz="2000" b="1" dirty="0" smtClean="0">
                <a:solidFill>
                  <a:prstClr val="black"/>
                </a:solidFill>
              </a:rPr>
              <a:t>Programmet</a:t>
            </a:r>
            <a:endParaRPr lang="nb-NO" sz="2000" b="1" dirty="0">
              <a:solidFill>
                <a:prstClr val="black"/>
              </a:solidFill>
            </a:endParaRPr>
          </a:p>
          <a:p>
            <a:r>
              <a:rPr lang="nb-NO" sz="1100" b="1" dirty="0" smtClean="0">
                <a:solidFill>
                  <a:prstClr val="black"/>
                </a:solidFill>
              </a:rPr>
              <a:t>September 2018</a:t>
            </a:r>
            <a:endParaRPr lang="nb-NO" sz="1100" b="1" dirty="0">
              <a:solidFill>
                <a:prstClr val="black"/>
              </a:solidFill>
            </a:endParaRPr>
          </a:p>
          <a:p>
            <a:endParaRPr lang="nb-NO" sz="1100" dirty="0">
              <a:solidFill>
                <a:prstClr val="black"/>
              </a:solidFill>
            </a:endParaRPr>
          </a:p>
        </p:txBody>
      </p:sp>
      <p:sp>
        <p:nvSpPr>
          <p:cNvPr id="29" name="TekstSylinder 26"/>
          <p:cNvSpPr txBox="1"/>
          <p:nvPr/>
        </p:nvSpPr>
        <p:spPr>
          <a:xfrm>
            <a:off x="10961867" y="4680429"/>
            <a:ext cx="3528000" cy="33840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Ressurser:</a:t>
            </a:r>
          </a:p>
          <a:p>
            <a:r>
              <a:rPr lang="nb-NO" sz="1100" dirty="0" smtClean="0"/>
              <a:t>Status</a:t>
            </a:r>
            <a:r>
              <a:rPr lang="nb-NO" sz="1100" b="0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/>
              <a:t>Jan Thorsen på plass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/>
              <a:t>Avklare HR-</a:t>
            </a:r>
            <a:r>
              <a:rPr lang="nb-NO" sz="1100" b="0" dirty="0" err="1" smtClean="0"/>
              <a:t>resssurs</a:t>
            </a:r>
            <a:endParaRPr lang="nb-NO" sz="1100" b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/>
              <a:t>Kommunikasjonsressurs på plass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b="0" dirty="0" smtClean="0"/>
          </a:p>
          <a:p>
            <a:endParaRPr lang="nb-NO" sz="1100" b="0" dirty="0"/>
          </a:p>
          <a:p>
            <a:r>
              <a:rPr lang="nb-NO" sz="1100" dirty="0"/>
              <a:t>Tiltak: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/>
              <a:t>Dialog med HR om hvordan ressursene skal komme på plass. Inkludert behov for finansiering</a:t>
            </a:r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</p:txBody>
      </p:sp>
      <p:sp>
        <p:nvSpPr>
          <p:cNvPr id="30" name="TekstSylinder 26"/>
          <p:cNvSpPr txBox="1"/>
          <p:nvPr/>
        </p:nvSpPr>
        <p:spPr>
          <a:xfrm>
            <a:off x="142484" y="1211859"/>
            <a:ext cx="5281772" cy="3379786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Fremdrift: </a:t>
            </a:r>
          </a:p>
          <a:p>
            <a:pPr marL="177800" indent="-177800"/>
            <a:r>
              <a:rPr lang="nb-NO" sz="1100" dirty="0" smtClean="0"/>
              <a:t>Status:</a:t>
            </a:r>
            <a:endParaRPr lang="nb-NO" sz="1100" dirty="0"/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100" b="0" dirty="0" smtClean="0"/>
              <a:t>Prosjektene er etablert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100" b="0" dirty="0" smtClean="0"/>
              <a:t>Inngått avtale om konsulentbistand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100" b="0" dirty="0" smtClean="0"/>
              <a:t>Direktørnettverkssamlingene brukes til programmets aktiviteter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100" dirty="0"/>
              <a:t>U</a:t>
            </a:r>
            <a:r>
              <a:rPr lang="nb-NO" sz="1100" b="0" dirty="0"/>
              <a:t>kentlige </a:t>
            </a:r>
            <a:r>
              <a:rPr lang="nb-NO" sz="1100" b="0" dirty="0" smtClean="0"/>
              <a:t>samhandlingsmøter med </a:t>
            </a:r>
            <a:r>
              <a:rPr lang="nb-NO" sz="1100" b="0" dirty="0" smtClean="0"/>
              <a:t>prosjektlederne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nb-NO" sz="1100" b="0" dirty="0"/>
              <a:t>Første robot er </a:t>
            </a:r>
            <a:r>
              <a:rPr lang="nb-NO" sz="1100" b="0" dirty="0" err="1" smtClean="0"/>
              <a:t>produksjonssatt</a:t>
            </a:r>
            <a:endParaRPr lang="nb-NO" sz="1100" b="0" dirty="0"/>
          </a:p>
          <a:p>
            <a:pPr lvl="1"/>
            <a:endParaRPr lang="nb-NO" sz="1000" b="0" dirty="0" smtClean="0"/>
          </a:p>
          <a:p>
            <a:r>
              <a:rPr lang="nb-NO" sz="1100" dirty="0" smtClean="0"/>
              <a:t>Tiltak</a:t>
            </a:r>
            <a:r>
              <a:rPr lang="nb-NO" sz="1100" b="0" dirty="0" smtClean="0"/>
              <a:t>: </a:t>
            </a:r>
          </a:p>
          <a:p>
            <a:r>
              <a:rPr lang="nb-NO" sz="1100" dirty="0" smtClean="0"/>
              <a:t>Aktiviteter i nærmeste fremtid:</a:t>
            </a:r>
            <a:endParaRPr lang="nb-NO" sz="11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b="0" dirty="0" smtClean="0"/>
              <a:t>Starte arbeid med gevinstrealisering/risikostyring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b="0" dirty="0" smtClean="0"/>
              <a:t>Budsjett 2019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b="0" dirty="0" smtClean="0"/>
              <a:t>Utarbeide forslag </a:t>
            </a:r>
            <a:r>
              <a:rPr lang="nb-NO" b="0" dirty="0" smtClean="0"/>
              <a:t>kommunikasjonsstrategi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/>
              <a:t>Etablere «</a:t>
            </a:r>
            <a:r>
              <a:rPr lang="nb-NO" sz="1100" b="0" dirty="0" err="1" smtClean="0"/>
              <a:t>Task</a:t>
            </a:r>
            <a:r>
              <a:rPr lang="nb-NO" sz="1100" b="0" dirty="0" smtClean="0"/>
              <a:t>-force» for robotisering</a:t>
            </a:r>
            <a:endParaRPr lang="nb-NO" sz="1100" b="0" dirty="0" smtClean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sp>
        <p:nvSpPr>
          <p:cNvPr id="31" name="TekstSylinder 26"/>
          <p:cNvSpPr txBox="1"/>
          <p:nvPr/>
        </p:nvSpPr>
        <p:spPr>
          <a:xfrm>
            <a:off x="9265234" y="1232409"/>
            <a:ext cx="5242633" cy="33840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Avhengigheter: </a:t>
            </a:r>
          </a:p>
          <a:p>
            <a:r>
              <a:rPr lang="nb-NO" sz="1100" dirty="0" smtClean="0"/>
              <a:t>Status</a:t>
            </a:r>
            <a:r>
              <a:rPr lang="nb-NO" sz="1100" b="0" dirty="0" smtClean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/>
              <a:t>Avhengig av godt samarbeid med prosjektene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/>
              <a:t>Avhengig av leveranser fra BOTT til prosjektene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r>
              <a:rPr lang="nb-NO" sz="1100" dirty="0" smtClean="0"/>
              <a:t>Behov for avklaringer: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0" dirty="0" smtClean="0"/>
              <a:t>Rekkefølge på DFØ-løsningen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 b="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b="0" dirty="0" smtClean="0"/>
          </a:p>
          <a:p>
            <a:endParaRPr lang="nb-NO" b="0" dirty="0" smtClean="0"/>
          </a:p>
          <a:p>
            <a:endParaRPr lang="nb-NO" b="0" dirty="0"/>
          </a:p>
        </p:txBody>
      </p:sp>
      <p:sp>
        <p:nvSpPr>
          <p:cNvPr id="52" name="TekstSylinder 19"/>
          <p:cNvSpPr txBox="1"/>
          <p:nvPr/>
        </p:nvSpPr>
        <p:spPr>
          <a:xfrm>
            <a:off x="4482118" y="137580"/>
            <a:ext cx="2366918" cy="9812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>
            <a:noAutofit/>
          </a:bodyPr>
          <a:lstStyle/>
          <a:p>
            <a:r>
              <a:rPr lang="nb-NO" sz="1500" b="1" dirty="0" smtClean="0">
                <a:solidFill>
                  <a:prstClr val="black"/>
                </a:solidFill>
              </a:rPr>
              <a:t>Aktiviteter:</a:t>
            </a:r>
            <a:endParaRPr lang="nb-NO" sz="1500" b="1" dirty="0">
              <a:solidFill>
                <a:prstClr val="black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000" dirty="0" smtClean="0">
                <a:solidFill>
                  <a:prstClr val="black"/>
                </a:solidFill>
              </a:rPr>
              <a:t>Kommunikasjonsstrategi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000" dirty="0" smtClean="0">
                <a:solidFill>
                  <a:prstClr val="black"/>
                </a:solidFill>
              </a:rPr>
              <a:t>Samhandling med prosjektene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000" dirty="0" smtClean="0">
                <a:solidFill>
                  <a:prstClr val="black"/>
                </a:solidFill>
              </a:rPr>
              <a:t>Oppstart konsulentbistand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000" dirty="0" smtClean="0">
                <a:solidFill>
                  <a:prstClr val="black"/>
                </a:solidFill>
              </a:rPr>
              <a:t>Søknad om midler 2019</a:t>
            </a: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8929314"/>
              </p:ext>
            </p:extLst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171450" marR="0" lvl="0" indent="-17145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1100" b="0" baseline="0" dirty="0" smtClean="0">
                          <a:solidFill>
                            <a:prstClr val="black"/>
                          </a:solidFill>
                        </a:rPr>
                        <a:t>Programkontoret etablert</a:t>
                      </a:r>
                    </a:p>
                    <a:p>
                      <a:pPr marL="171450" marR="0" lvl="0" indent="-17145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1100" b="0" baseline="0" dirty="0" smtClean="0">
                          <a:solidFill>
                            <a:prstClr val="black"/>
                          </a:solidFill>
                        </a:rPr>
                        <a:t>Prosjektene rapporterer fremdrift</a:t>
                      </a:r>
                    </a:p>
                    <a:p>
                      <a:pPr marL="171450" marR="0" lvl="0" indent="-17145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1100" b="0" baseline="0" dirty="0" smtClean="0">
                          <a:solidFill>
                            <a:prstClr val="black"/>
                          </a:solidFill>
                        </a:rPr>
                        <a:t>Prosjektene og program møtes ukentlig</a:t>
                      </a:r>
                    </a:p>
                    <a:p>
                      <a:pPr marL="171450" marR="0" lvl="0" indent="-17145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1100" b="0" baseline="0" dirty="0" smtClean="0">
                          <a:solidFill>
                            <a:prstClr val="black"/>
                          </a:solidFill>
                        </a:rPr>
                        <a:t>Styringsgruppene er </a:t>
                      </a:r>
                      <a:r>
                        <a:rPr lang="nb-NO" sz="1100" b="0" baseline="0" dirty="0" smtClean="0">
                          <a:solidFill>
                            <a:prstClr val="black"/>
                          </a:solidFill>
                        </a:rPr>
                        <a:t>etablert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F</a:t>
                      </a:r>
                    </a:p>
                    <a:p>
                      <a:pPr algn="ctr"/>
                      <a:r>
                        <a:rPr lang="nb-NO" sz="1050" b="1" dirty="0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N</a:t>
                      </a:r>
                      <a:endParaRPr lang="nb-NO" sz="3600" b="1" dirty="0"/>
                    </a:p>
                    <a:p>
                      <a:pPr algn="ctr"/>
                      <a:r>
                        <a:rPr lang="nb-NO" sz="1050" b="1" dirty="0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327879" y="4693154"/>
            <a:ext cx="3528000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/>
              <a:t>Økonomi: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100" b="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100" b="0" dirty="0" err="1" smtClean="0"/>
              <a:t>Budsjett,OK</a:t>
            </a:r>
            <a:r>
              <a:rPr lang="nb-NO" sz="1100" b="0" dirty="0" smtClean="0"/>
              <a:t>, lite ressurspådrag så langt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40" b="0" dirty="0"/>
          </a:p>
          <a:p>
            <a:endParaRPr lang="nb-NO" b="0" dirty="0"/>
          </a:p>
        </p:txBody>
      </p:sp>
      <p:graphicFrame>
        <p:nvGraphicFramePr>
          <p:cNvPr id="10" name="Tabell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2098148"/>
              </p:ext>
            </p:extLst>
          </p:nvPr>
        </p:nvGraphicFramePr>
        <p:xfrm>
          <a:off x="3374049" y="1250407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61" name="Tabell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4797968"/>
              </p:ext>
            </p:extLst>
          </p:nvPr>
        </p:nvGraphicFramePr>
        <p:xfrm>
          <a:off x="7894034" y="1265687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69" name="Tabell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9193632"/>
              </p:ext>
            </p:extLst>
          </p:nvPr>
        </p:nvGraphicFramePr>
        <p:xfrm>
          <a:off x="13325796" y="4803205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70" name="Tabell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6892436"/>
              </p:ext>
            </p:extLst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6322567"/>
              </p:ext>
            </p:extLst>
          </p:nvPr>
        </p:nvGraphicFramePr>
        <p:xfrm>
          <a:off x="9797796" y="4803205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42484" y="4680429"/>
            <a:ext cx="7110253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Risiko: Topp 3</a:t>
            </a:r>
          </a:p>
          <a:p>
            <a:endParaRPr lang="nb-NO" sz="1400" dirty="0"/>
          </a:p>
          <a:p>
            <a:endParaRPr lang="nb-NO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graphicFrame>
        <p:nvGraphicFramePr>
          <p:cNvPr id="41" name="Chart 3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74103881"/>
              </p:ext>
            </p:extLst>
          </p:nvPr>
        </p:nvGraphicFramePr>
        <p:xfrm>
          <a:off x="3832979" y="4769948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3" name="Ellipse 12"/>
          <p:cNvSpPr/>
          <p:nvPr/>
        </p:nvSpPr>
        <p:spPr>
          <a:xfrm>
            <a:off x="4371211" y="6638852"/>
            <a:ext cx="354844" cy="303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 smtClean="0"/>
              <a:t>3</a:t>
            </a:r>
            <a:endParaRPr lang="nb-NO" sz="1400" b="1" dirty="0"/>
          </a:p>
        </p:txBody>
      </p:sp>
      <p:sp>
        <p:nvSpPr>
          <p:cNvPr id="14" name="TekstSylinder 13"/>
          <p:cNvSpPr txBox="1"/>
          <p:nvPr/>
        </p:nvSpPr>
        <p:spPr>
          <a:xfrm>
            <a:off x="217420" y="5089855"/>
            <a:ext cx="2803799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Risiko for å ikke nå </a:t>
            </a:r>
            <a:r>
              <a:rPr lang="nb-NO" sz="1100" b="1" dirty="0" smtClean="0"/>
              <a:t>milepælene: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 smtClean="0"/>
              <a:t>Ressurssituasjonen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Avhengig av at </a:t>
            </a:r>
            <a:r>
              <a:rPr lang="nb-NO" sz="1100" dirty="0" smtClean="0"/>
              <a:t>prosjektene </a:t>
            </a:r>
            <a:r>
              <a:rPr lang="nb-NO" sz="1100" dirty="0"/>
              <a:t>ikke går i beina på hverandre</a:t>
            </a:r>
            <a:r>
              <a:rPr lang="nb-NO" sz="1100" dirty="0" smtClean="0"/>
              <a:t>,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 smtClean="0"/>
              <a:t>Avhengighet av dialogen med BOTT</a:t>
            </a:r>
          </a:p>
          <a:p>
            <a:pPr marL="228600" indent="-228600">
              <a:buFont typeface="+mj-lt"/>
              <a:buAutoNum type="arabicPeriod"/>
            </a:pPr>
            <a:endParaRPr lang="nb-NO" sz="1100" dirty="0"/>
          </a:p>
          <a:p>
            <a:r>
              <a:rPr lang="nb-NO" sz="1100" b="1" dirty="0" smtClean="0"/>
              <a:t>Risikoreduserende tiltak</a:t>
            </a:r>
            <a:r>
              <a:rPr lang="nb-NO" sz="1100" dirty="0" smtClean="0"/>
              <a:t>: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 smtClean="0"/>
              <a:t>Risiko 1 – Fokus på ressurser til programkontoret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 smtClean="0"/>
              <a:t>Risiko 2 – samhandling mellom prosjektene, møtes ukentlig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 smtClean="0"/>
              <a:t>Risiko 3 – bidra til å etablere god kommunikasjon mellom BOTT og mottaksprosjektene</a:t>
            </a:r>
            <a:endParaRPr lang="nb-NO" sz="1100" dirty="0"/>
          </a:p>
        </p:txBody>
      </p:sp>
      <p:graphicFrame>
        <p:nvGraphicFramePr>
          <p:cNvPr id="27" name="Tabell 23">
            <a:extLst>
              <a:ext uri="{FF2B5EF4-FFF2-40B4-BE49-F238E27FC236}">
                <a16:creationId xmlns:a16="http://schemas.microsoft.com/office/drawing/2014/main" id="{CB431701-2EAD-43F7-974A-C88FF44346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6176355"/>
              </p:ext>
            </p:extLst>
          </p:nvPr>
        </p:nvGraphicFramePr>
        <p:xfrm>
          <a:off x="2728660" y="4803205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25" name="Ellipse 12"/>
          <p:cNvSpPr/>
          <p:nvPr/>
        </p:nvSpPr>
        <p:spPr>
          <a:xfrm>
            <a:off x="4941048" y="6636575"/>
            <a:ext cx="354844" cy="303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 smtClean="0"/>
              <a:t>2</a:t>
            </a:r>
            <a:endParaRPr lang="nb-NO" sz="1400" b="1" dirty="0"/>
          </a:p>
        </p:txBody>
      </p:sp>
      <p:sp>
        <p:nvSpPr>
          <p:cNvPr id="26" name="Ellipse 12"/>
          <p:cNvSpPr/>
          <p:nvPr/>
        </p:nvSpPr>
        <p:spPr>
          <a:xfrm>
            <a:off x="4941048" y="6220772"/>
            <a:ext cx="354844" cy="303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 smtClean="0"/>
              <a:t>1</a:t>
            </a:r>
            <a:endParaRPr lang="nb-NO" sz="1400" b="1" dirty="0"/>
          </a:p>
        </p:txBody>
      </p:sp>
    </p:spTree>
    <p:extLst>
      <p:ext uri="{BB962C8B-B14F-4D97-AF65-F5344CB8AC3E}">
        <p14:creationId xmlns:p14="http://schemas.microsoft.com/office/powerpoint/2010/main" val="4213728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PPTmal_Direktoratet_EhelseV1">
  <a:themeElements>
    <a:clrScheme name="Dir e-helse">
      <a:dk1>
        <a:sysClr val="windowText" lastClr="000000"/>
      </a:dk1>
      <a:lt1>
        <a:sysClr val="window" lastClr="FFFFFF"/>
      </a:lt1>
      <a:dk2>
        <a:srgbClr val="2C4457"/>
      </a:dk2>
      <a:lt2>
        <a:srgbClr val="F0F0F0"/>
      </a:lt2>
      <a:accent1>
        <a:srgbClr val="0069E8"/>
      </a:accent1>
      <a:accent2>
        <a:srgbClr val="281C2C"/>
      </a:accent2>
      <a:accent3>
        <a:srgbClr val="037A94"/>
      </a:accent3>
      <a:accent4>
        <a:srgbClr val="00BCD5"/>
      </a:accent4>
      <a:accent5>
        <a:srgbClr val="FF676A"/>
      </a:accent5>
      <a:accent6>
        <a:srgbClr val="EADFDF"/>
      </a:accent6>
      <a:hlink>
        <a:srgbClr val="00A8D7"/>
      </a:hlink>
      <a:folHlink>
        <a:srgbClr val="39FF9E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mal_Direktoratet_EhelseV1.potx" id="{C35A806E-BACF-4289-BD8B-D06AF648F8A9}" vid="{D773CEB8-4479-4353-A549-F0C97AE54CED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632DD3F613576419F301F6FDDD2F18E" ma:contentTypeVersion="0" ma:contentTypeDescription="Opprett et nytt dokument." ma:contentTypeScope="" ma:versionID="f09120ebbe237cc7c22f7505ff7dca45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3e2500873ed525c1cf306a41cba81ed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C92ABA8-D8E6-4D6E-B6CC-0CDF97D8C87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3717AFB-C79C-4154-B506-96BE486B0788}">
  <ds:schemaRefs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0EDAEFB3-B01A-4BD0-AED0-08B2C48FD25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PPTmal_Direktoratet_EhelseV1</Template>
  <TotalTime>24785</TotalTime>
  <Words>276</Words>
  <Application>Microsoft Office PowerPoint</Application>
  <PresentationFormat>Custom</PresentationFormat>
  <Paragraphs>116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PPTmal_Direktoratet_EhelseV1</vt:lpstr>
      <vt:lpstr>think-cell Slide</vt:lpstr>
      <vt:lpstr>PowerPoint Presentation</vt:lpstr>
    </vt:vector>
  </TitlesOfParts>
  <Company>Helsedirektoratet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Statusrapport for &lt;prosjekt&gt;</dc:title>
  <dc:creator>Bent Are Melsom</dc:creator>
  <dc:description>template by officeconsult.no</dc:description>
  <cp:lastModifiedBy>Jan Thorsen</cp:lastModifiedBy>
  <cp:revision>271</cp:revision>
  <cp:lastPrinted>2018-08-07T07:00:45Z</cp:lastPrinted>
  <dcterms:created xsi:type="dcterms:W3CDTF">2016-01-25T08:26:51Z</dcterms:created>
  <dcterms:modified xsi:type="dcterms:W3CDTF">2018-11-08T07:15:35Z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 by">
    <vt:lpwstr>officeconsult.no</vt:lpwstr>
  </property>
  <property fmtid="{D5CDD505-2E9C-101B-9397-08002B2CF9AE}" pid="3" name="ContentTypeId">
    <vt:lpwstr>0x010100F632DD3F613576419F301F6FDDD2F18E</vt:lpwstr>
  </property>
</Properties>
</file>