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6"/>
  </p:notesMasterIdLst>
  <p:sldIdLst>
    <p:sldId id="300" r:id="rId5"/>
  </p:sldIdLst>
  <p:sldSz cx="14630400" cy="8229600"/>
  <p:notesSz cx="6794500" cy="9931400"/>
  <p:custDataLst>
    <p:tags r:id="rId7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5" d="100"/>
          <a:sy n="85" d="100"/>
        </p:scale>
        <p:origin x="120" y="24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ul Silye" userId="dd159982-473e-4672-8c94-c2bf35265547" providerId="ADAL" clId="{1042ED76-EBE9-4780-9365-B220C539C5CC}"/>
    <pc:docChg chg="modSld">
      <pc:chgData name="Frank Paul Silye" userId="dd159982-473e-4672-8c94-c2bf35265547" providerId="ADAL" clId="{1042ED76-EBE9-4780-9365-B220C539C5CC}" dt="2018-12-12T08:22:35.961" v="226" actId="20577"/>
      <pc:docMkLst>
        <pc:docMk/>
      </pc:docMkLst>
      <pc:sldChg chg="modSp">
        <pc:chgData name="Frank Paul Silye" userId="dd159982-473e-4672-8c94-c2bf35265547" providerId="ADAL" clId="{1042ED76-EBE9-4780-9365-B220C539C5CC}" dt="2018-12-12T08:22:35.961" v="226" actId="20577"/>
        <pc:sldMkLst>
          <pc:docMk/>
          <pc:sldMk cId="4213728476" sldId="300"/>
        </pc:sldMkLst>
        <pc:spChg chg="mod">
          <ac:chgData name="Frank Paul Silye" userId="dd159982-473e-4672-8c94-c2bf35265547" providerId="ADAL" clId="{1042ED76-EBE9-4780-9365-B220C539C5CC}" dt="2018-12-12T08:22:35.961" v="226" actId="20577"/>
          <ac:spMkLst>
            <pc:docMk/>
            <pc:sldMk cId="4213728476" sldId="300"/>
            <ac:spMk id="30" creationId="{00000000-0000-0000-0000-000000000000}"/>
          </ac:spMkLst>
        </pc:spChg>
      </pc:sldChg>
    </pc:docChg>
  </pc:docChgLst>
  <pc:docChgLst>
    <pc:chgData name="Frank Paul Silye" userId="dd159982-473e-4672-8c94-c2bf35265547" providerId="ADAL" clId="{6A5AE025-B39E-43B0-8D3C-F4F7CF428E65}"/>
    <pc:docChg chg="modSld">
      <pc:chgData name="Frank Paul Silye" userId="dd159982-473e-4672-8c94-c2bf35265547" providerId="ADAL" clId="{6A5AE025-B39E-43B0-8D3C-F4F7CF428E65}" dt="2018-12-12T08:45:17.629" v="264" actId="20577"/>
      <pc:docMkLst>
        <pc:docMk/>
      </pc:docMkLst>
      <pc:sldChg chg="modSp">
        <pc:chgData name="Frank Paul Silye" userId="dd159982-473e-4672-8c94-c2bf35265547" providerId="ADAL" clId="{6A5AE025-B39E-43B0-8D3C-F4F7CF428E65}" dt="2018-12-12T08:45:17.629" v="264" actId="20577"/>
        <pc:sldMkLst>
          <pc:docMk/>
          <pc:sldMk cId="4213728476" sldId="300"/>
        </pc:sldMkLst>
        <pc:spChg chg="mod">
          <ac:chgData name="Frank Paul Silye" userId="dd159982-473e-4672-8c94-c2bf35265547" providerId="ADAL" clId="{6A5AE025-B39E-43B0-8D3C-F4F7CF428E65}" dt="2018-12-12T08:45:17.629" v="264" actId="20577"/>
          <ac:spMkLst>
            <pc:docMk/>
            <pc:sldMk cId="4213728476" sldId="300"/>
            <ac:spMk id="3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12.12.2018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12.12.2018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12.12.2018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12.12.2018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12.12.2018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12.12.2018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9800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>
                <a:solidFill>
                  <a:prstClr val="black"/>
                </a:solidFill>
              </a:rPr>
              <a:t>STATUSRAPPORT</a:t>
            </a:r>
            <a:br>
              <a:rPr lang="nb-NO" sz="2000" b="1">
                <a:solidFill>
                  <a:prstClr val="black"/>
                </a:solidFill>
                <a:cs typeface="Arial"/>
              </a:rPr>
            </a:br>
            <a:endParaRPr lang="nb-NO" sz="2000" b="1">
              <a:solidFill>
                <a:prstClr val="black"/>
              </a:solidFill>
            </a:endParaRPr>
          </a:p>
          <a:p>
            <a:r>
              <a:rPr lang="nb-NO" sz="1100" b="1">
                <a:solidFill>
                  <a:prstClr val="black"/>
                </a:solidFill>
                <a:cs typeface="Arial"/>
              </a:rPr>
              <a:t>IT-drift</a:t>
            </a:r>
            <a:endParaRPr lang="nb-NO" sz="1100" b="1">
              <a:solidFill>
                <a:prstClr val="black"/>
              </a:solidFill>
            </a:endParaRPr>
          </a:p>
          <a:p>
            <a:endParaRPr lang="nb-NO" sz="110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4" cy="3404550"/>
            <a:chOff x="142483" y="1211859"/>
            <a:chExt cx="14365384" cy="3404550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/>
                <a:t>Fremdrift: </a:t>
              </a:r>
            </a:p>
            <a:p>
              <a:pPr marL="177800" indent="-177800"/>
              <a:endParaRPr lang="nb-NO" sz="1400" dirty="0"/>
            </a:p>
            <a:p>
              <a:pPr marL="177800" indent="-177800"/>
              <a:r>
                <a:rPr lang="nb-NO" sz="1400" dirty="0"/>
                <a:t>Status:</a:t>
              </a:r>
            </a:p>
            <a:p>
              <a:r>
                <a:rPr lang="nb-NO" sz="1400" dirty="0"/>
                <a:t>Prosjektbeskrivelse og kommunikasjonsplan er anbefalt vedtatt av prosjektstyret med små endringer. Endringene blir implementert denne uken.</a:t>
              </a:r>
            </a:p>
            <a:p>
              <a:r>
                <a:rPr lang="nb-NO" sz="1400" dirty="0"/>
                <a:t>Workshop med prosjektgruppe og styringsgruppe om gevinstrealisering og usikkerhetsstyring</a:t>
              </a:r>
            </a:p>
            <a:p>
              <a:endParaRPr lang="nb-NO" sz="1400" dirty="0"/>
            </a:p>
            <a:p>
              <a:r>
                <a:rPr lang="nb-NO" sz="1400" dirty="0"/>
                <a:t>Aktiviteter i nærmeste fremtid:</a:t>
              </a:r>
              <a:endParaRPr lang="nb-NO" sz="1400" b="0" dirty="0"/>
            </a:p>
            <a:p>
              <a:pPr lvl="0"/>
              <a:r>
                <a:rPr lang="nb-NO" dirty="0"/>
                <a:t>Kostnader for hver prosess: For UiO, for USIT og for enhetene</a:t>
              </a:r>
            </a:p>
            <a:p>
              <a:pPr lvl="0"/>
              <a:r>
                <a:rPr lang="nb-NO" dirty="0"/>
                <a:t>Kriterier for valg av prosesser må bearbeides</a:t>
              </a:r>
            </a:p>
            <a:p>
              <a:pPr lvl="0"/>
              <a:r>
                <a:rPr lang="nb-NO" dirty="0"/>
                <a:t>Gevinstrealiseringsplan</a:t>
              </a:r>
            </a:p>
            <a:p>
              <a:pPr lvl="0"/>
              <a:r>
                <a:rPr lang="nb-NO" dirty="0"/>
                <a:t>Usikkerhetsstyringsdokument</a:t>
              </a:r>
            </a:p>
            <a:p>
              <a:pPr lvl="0"/>
              <a:r>
                <a:rPr lang="nb-NO" dirty="0"/>
                <a:t>Styringsdokument for fase 2</a:t>
              </a:r>
            </a:p>
            <a:p>
              <a:pPr lvl="0"/>
              <a:r>
                <a:rPr lang="nb-NO" dirty="0"/>
                <a:t>I gangsettelse av SAM: Oppstartsmøte og grovinstallasjon i midten av januar</a:t>
              </a:r>
            </a:p>
            <a:p>
              <a:pPr lvl="0"/>
              <a:r>
                <a:rPr lang="nb-NO" dirty="0"/>
                <a:t>Foreberede besøket hos UNIT og NTNU (14. og 15. februar)</a:t>
              </a:r>
            </a:p>
            <a:p>
              <a:endParaRPr lang="nb-NO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2" y="1232409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/>
                <a:t>Avhengigheter: </a:t>
              </a:r>
            </a:p>
            <a:p>
              <a:endParaRPr lang="nb-NO" sz="1100"/>
            </a:p>
            <a:p>
              <a:r>
                <a:rPr lang="nb-NO" sz="1400"/>
                <a:t>Status</a:t>
              </a:r>
              <a:r>
                <a:rPr lang="nb-NO" sz="1400" b="0"/>
                <a:t>:</a:t>
              </a:r>
            </a:p>
            <a:p>
              <a:endParaRPr lang="nb-NO" sz="1400" b="0"/>
            </a:p>
            <a:p>
              <a:endParaRPr lang="nb-NO" sz="1400" b="0"/>
            </a:p>
            <a:p>
              <a:endParaRPr lang="nb-NO" sz="1400" b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/>
            </a:p>
            <a:p>
              <a:r>
                <a:rPr lang="nb-NO" sz="1400"/>
                <a:t>Behov for avklaringer:</a:t>
              </a:r>
              <a:endParaRPr lang="nb-NO" b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b="0"/>
            </a:p>
            <a:p>
              <a:endParaRPr lang="nb-NO" b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12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>
                <a:solidFill>
                  <a:schemeClr val="tx1"/>
                </a:solidFill>
              </a:rPr>
              <a:t>Dato:</a:t>
            </a:r>
          </a:p>
          <a:p>
            <a:r>
              <a:rPr lang="nb-NO" sz="1200">
                <a:solidFill>
                  <a:schemeClr val="tx1"/>
                </a:solidFill>
                <a:cs typeface="Arial"/>
              </a:rPr>
              <a:t>12.12.2018</a:t>
            </a:r>
            <a:endParaRPr lang="nb-NO" sz="120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T</a:t>
                      </a:r>
                      <a:endParaRPr lang="nb-NO" sz="3600" b="1"/>
                    </a:p>
                    <a:p>
                      <a:pPr marL="0" indent="0" algn="ctr"/>
                      <a:r>
                        <a:rPr lang="nb-NO" sz="1050" b="1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Ressurser og økonomi:</a:t>
            </a:r>
          </a:p>
          <a:p>
            <a:endParaRPr lang="nb-NO" sz="1100" b="0"/>
          </a:p>
          <a:p>
            <a:pPr lvl="0"/>
            <a:r>
              <a:rPr lang="nb-NO" sz="1400"/>
              <a:t>Status:</a:t>
            </a:r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endParaRPr lang="nb-NO" sz="1400"/>
          </a:p>
          <a:p>
            <a:pPr lvl="0"/>
            <a:r>
              <a:rPr lang="nb-NO" sz="1400"/>
              <a:t>Tiltak:</a:t>
            </a:r>
          </a:p>
          <a:p>
            <a:endParaRPr lang="nb-NO" sz="240" b="0"/>
          </a:p>
          <a:p>
            <a:endParaRPr lang="nb-NO" b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/>
              <a:t>Risiko: Topp 3</a:t>
            </a:r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 for ikke å nå milepælene: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Risikoreduserende tiltak:</a:t>
            </a:r>
            <a:endParaRPr lang="nb-NO" sz="1400" b="0"/>
          </a:p>
          <a:p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986551"/>
              </p:ext>
            </p:extLst>
          </p:nvPr>
        </p:nvGraphicFramePr>
        <p:xfrm>
          <a:off x="3830580" y="4782500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13728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A171DCFB8CF4AA15F2F5BBE35616A" ma:contentTypeVersion="7" ma:contentTypeDescription="Opprett et nytt dokument." ma:contentTypeScope="" ma:versionID="83aadccaa6fae7c311cdd4cbde2abeec">
  <xsd:schema xmlns:xsd="http://www.w3.org/2001/XMLSchema" xmlns:xs="http://www.w3.org/2001/XMLSchema" xmlns:p="http://schemas.microsoft.com/office/2006/metadata/properties" xmlns:ns2="1ea32e06-597e-4dfa-bbd8-3e0534c0d372" xmlns:ns3="174c262a-430f-4bc2-b17f-366f4fa129ce" targetNamespace="http://schemas.microsoft.com/office/2006/metadata/properties" ma:root="true" ma:fieldsID="bd079118187bfc94f285f2a3dd80e0ea" ns2:_="" ns3:_="">
    <xsd:import namespace="1ea32e06-597e-4dfa-bbd8-3e0534c0d372"/>
    <xsd:import namespace="174c262a-430f-4bc2-b17f-366f4fa12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a32e06-597e-4dfa-bbd8-3e0534c0d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c262a-430f-4bc2-b17f-366f4fa12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74c262a-430f-4bc2-b17f-366f4fa129ce"/>
    <ds:schemaRef ds:uri="1ea32e06-597e-4dfa-bbd8-3e0534c0d37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D62461-1F11-4638-AE63-29163BDE9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a32e06-597e-4dfa-bbd8-3e0534c0d372"/>
    <ds:schemaRef ds:uri="174c262a-430f-4bc2-b17f-366f4fa12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11</TotalTime>
  <Words>159</Words>
  <Application>Microsoft Office PowerPoint</Application>
  <PresentationFormat>Custom</PresentationFormat>
  <Paragraphs>83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PPTmal_Direktoratet_EhelseV1</vt:lpstr>
      <vt:lpstr>think-cell Slide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Frank Paul Silye</cp:lastModifiedBy>
  <cp:revision>1</cp:revision>
  <cp:lastPrinted>2018-08-09T13:14:38Z</cp:lastPrinted>
  <dcterms:created xsi:type="dcterms:W3CDTF">2016-01-25T08:26:51Z</dcterms:created>
  <dcterms:modified xsi:type="dcterms:W3CDTF">2018-12-12T08:45:23Z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0x010100EACA171DCFB8CF4AA15F2F5BBE35616A</vt:lpwstr>
  </property>
</Properties>
</file>