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6"/>
  </p:notesMasterIdLst>
  <p:sldIdLst>
    <p:sldId id="300" r:id="rId5"/>
  </p:sldIdLst>
  <p:sldSz cx="14630400" cy="8229600"/>
  <p:notesSz cx="6794500" cy="9931400"/>
  <p:custDataLst>
    <p:tags r:id="rId7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93" autoAdjust="0"/>
    <p:restoredTop sz="94660"/>
  </p:normalViewPr>
  <p:slideViewPr>
    <p:cSldViewPr snapToGrid="0">
      <p:cViewPr varScale="1">
        <p:scale>
          <a:sx n="82" d="100"/>
          <a:sy n="82" d="100"/>
        </p:scale>
        <p:origin x="102" y="36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programrisiko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17.12.2018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5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17.12.2018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17.12.2018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17.12.2018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17.12.2018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17.12.2018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17.12.2018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17.12.2018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17.12.2018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17.12.2018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17.12.2018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17.12.2018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17.12.2018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17.12.2018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1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17.12.2018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5580745" y="1224384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Kvalitet: </a:t>
            </a:r>
          </a:p>
          <a:p>
            <a:r>
              <a:rPr lang="nb-NO" sz="1100" dirty="0" smtClean="0"/>
              <a:t>Status: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>
                <a:solidFill>
                  <a:schemeClr val="tx1"/>
                </a:solidFill>
              </a:rPr>
              <a:t>God kommunikasjon med prosjektlederne</a:t>
            </a:r>
            <a:endParaRPr lang="nb-NO" sz="1100" b="0" dirty="0"/>
          </a:p>
          <a:p>
            <a:endParaRPr lang="nb-NO" sz="1100" b="0" dirty="0"/>
          </a:p>
          <a:p>
            <a:r>
              <a:rPr lang="nb-NO" sz="1100" dirty="0"/>
              <a:t>Tiltak</a:t>
            </a:r>
            <a:r>
              <a:rPr lang="nb-NO" sz="1100" dirty="0" smtClean="0"/>
              <a:t>:</a:t>
            </a:r>
            <a:endParaRPr lang="nb-NO" sz="11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Koordineringsmøter med Ellen Gravklev, UiOs BOTT-representant i økonomi og lønn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Programmet inne på Direktørnettverksseminarene utover høsten, for forankring og kunnskapsoverføring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 smtClean="0">
                <a:solidFill>
                  <a:prstClr val="black"/>
                </a:solidFill>
              </a:rPr>
              <a:t>Programmet</a:t>
            </a:r>
            <a:endParaRPr lang="nb-NO" sz="2000" b="1" dirty="0">
              <a:solidFill>
                <a:prstClr val="black"/>
              </a:solidFill>
            </a:endParaRPr>
          </a:p>
          <a:p>
            <a:r>
              <a:rPr lang="nb-NO" sz="1100" b="1" dirty="0" smtClean="0">
                <a:solidFill>
                  <a:prstClr val="black"/>
                </a:solidFill>
              </a:rPr>
              <a:t>Desember 2018</a:t>
            </a:r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sp>
        <p:nvSpPr>
          <p:cNvPr id="29" name="TekstSylinder 26"/>
          <p:cNvSpPr txBox="1"/>
          <p:nvPr/>
        </p:nvSpPr>
        <p:spPr>
          <a:xfrm>
            <a:off x="10961867" y="468042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Ressurser:</a:t>
            </a:r>
          </a:p>
          <a:p>
            <a:r>
              <a:rPr lang="nb-NO" sz="1100" dirty="0" smtClean="0"/>
              <a:t>Status</a:t>
            </a:r>
            <a:r>
              <a:rPr lang="nb-NO" sz="11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Jan Thorsen på plass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Avklare HR-</a:t>
            </a:r>
            <a:r>
              <a:rPr lang="nb-NO" sz="1100" b="0" dirty="0" err="1" smtClean="0"/>
              <a:t>resssurs</a:t>
            </a:r>
            <a:endParaRPr lang="nb-NO" sz="11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Kommunikasjonsressurs på plass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endParaRPr lang="nb-NO" sz="1100" b="0" dirty="0"/>
          </a:p>
          <a:p>
            <a:r>
              <a:rPr lang="nb-NO" sz="11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Dialog med HR om hvordan ressursene skal komme på plass. Inkludert behov for finansiering</a:t>
            </a:r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</p:txBody>
      </p:sp>
      <p:sp>
        <p:nvSpPr>
          <p:cNvPr id="30" name="TekstSylinder 26"/>
          <p:cNvSpPr txBox="1"/>
          <p:nvPr/>
        </p:nvSpPr>
        <p:spPr>
          <a:xfrm>
            <a:off x="142484" y="1211859"/>
            <a:ext cx="5281772" cy="337978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Fremdrift: </a:t>
            </a:r>
          </a:p>
          <a:p>
            <a:pPr marL="177800" indent="-177800"/>
            <a:r>
              <a:rPr lang="nb-NO" sz="1100" dirty="0" smtClean="0"/>
              <a:t>Status:</a:t>
            </a:r>
            <a:endParaRPr lang="nb-NO" sz="11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Prosjektene er i rute stort sett</a:t>
            </a:r>
            <a:endParaRPr lang="nb-NO" sz="1100" b="0" dirty="0" smtClean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K</a:t>
            </a:r>
            <a:r>
              <a:rPr lang="nb-NO" sz="1100" b="0" dirty="0" smtClean="0"/>
              <a:t>onsulentbistand er i gang og fungerer</a:t>
            </a:r>
            <a:endParaRPr lang="nb-NO" sz="1100" b="0" dirty="0" smtClean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Direktørnettverkssamlingene brukes til programmets aktiviteter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dirty="0"/>
              <a:t>U</a:t>
            </a:r>
            <a:r>
              <a:rPr lang="nb-NO" sz="1100" b="0" dirty="0"/>
              <a:t>kentlige </a:t>
            </a:r>
            <a:r>
              <a:rPr lang="nb-NO" sz="1100" b="0" dirty="0" smtClean="0"/>
              <a:t>samhandlingsmøter med </a:t>
            </a:r>
            <a:r>
              <a:rPr lang="nb-NO" sz="1100" b="0" dirty="0" smtClean="0"/>
              <a:t>prosjektlederne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Nettsidene under revidering</a:t>
            </a:r>
            <a:endParaRPr lang="nb-NO" sz="1100" b="0" dirty="0" smtClean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/>
              <a:t>Første robot er </a:t>
            </a:r>
            <a:r>
              <a:rPr lang="nb-NO" sz="1100" b="0" dirty="0" err="1" smtClean="0"/>
              <a:t>produksjonssatt</a:t>
            </a:r>
            <a:endParaRPr lang="nb-NO" sz="1100" b="0" dirty="0" smtClean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SRF-konseptet med verktøykasse er under organisering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Styresak om status til UiO-styret</a:t>
            </a:r>
            <a:endParaRPr lang="nb-NO" sz="1100" b="0" dirty="0"/>
          </a:p>
          <a:p>
            <a:pPr lvl="1"/>
            <a:endParaRPr lang="nb-NO" sz="1000" b="0" dirty="0" smtClean="0"/>
          </a:p>
          <a:p>
            <a:r>
              <a:rPr lang="nb-NO" sz="1100" dirty="0" smtClean="0"/>
              <a:t>Tiltak</a:t>
            </a:r>
            <a:r>
              <a:rPr lang="nb-NO" sz="1100" b="0" dirty="0" smtClean="0"/>
              <a:t>: </a:t>
            </a:r>
          </a:p>
          <a:p>
            <a:r>
              <a:rPr lang="nb-NO" sz="1100" dirty="0" smtClean="0"/>
              <a:t>Aktiviteter i nærmeste fremtid:</a:t>
            </a:r>
            <a:endParaRPr lang="nb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Starte arbeid med gevinstrealisering/risikostyring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Budsjett 2019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Utarbeide forslag </a:t>
            </a:r>
            <a:r>
              <a:rPr lang="nb-NO" b="0" dirty="0" smtClean="0"/>
              <a:t>kommunikasjonsturne</a:t>
            </a:r>
            <a:endParaRPr lang="nb-NO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Etablere «</a:t>
            </a:r>
            <a:r>
              <a:rPr lang="nb-NO" sz="1100" b="0" dirty="0" err="1" smtClean="0"/>
              <a:t>Task</a:t>
            </a:r>
            <a:r>
              <a:rPr lang="nb-NO" sz="1100" b="0" dirty="0" smtClean="0"/>
              <a:t>-force» for robotisering</a:t>
            </a:r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sp>
        <p:nvSpPr>
          <p:cNvPr id="31" name="TekstSylinder 26"/>
          <p:cNvSpPr txBox="1"/>
          <p:nvPr/>
        </p:nvSpPr>
        <p:spPr>
          <a:xfrm>
            <a:off x="9265234" y="1232409"/>
            <a:ext cx="5242633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Avhengigheter: </a:t>
            </a:r>
          </a:p>
          <a:p>
            <a:r>
              <a:rPr lang="nb-NO" sz="1100" dirty="0" smtClean="0"/>
              <a:t>Status</a:t>
            </a:r>
            <a:r>
              <a:rPr lang="nb-NO" sz="1100" b="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Avhengig av godt samarbeid med prosjektene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Avhengig av leveranser fra BOTT til prosjektene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r>
              <a:rPr lang="nb-NO" sz="1100" dirty="0" smtClean="0"/>
              <a:t>Behov for avklaringer: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Ingen særskilte </a:t>
            </a:r>
            <a:endParaRPr lang="nb-NO" sz="11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="0" dirty="0" smtClean="0"/>
          </a:p>
          <a:p>
            <a:endParaRPr lang="nb-NO" b="0" dirty="0" smtClean="0"/>
          </a:p>
          <a:p>
            <a:endParaRPr lang="nb-NO" b="0" dirty="0"/>
          </a:p>
        </p:txBody>
      </p:sp>
      <p:sp>
        <p:nvSpPr>
          <p:cNvPr id="52" name="TekstSylinder 19"/>
          <p:cNvSpPr txBox="1"/>
          <p:nvPr/>
        </p:nvSpPr>
        <p:spPr>
          <a:xfrm>
            <a:off x="4482118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prstClr val="black"/>
                </a:solidFill>
              </a:rPr>
              <a:t>Aktiviteter:</a:t>
            </a:r>
            <a:endParaRPr lang="nb-NO" sz="1500" b="1" dirty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Kommunikasjonsstrategi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Samhandling med prosjektene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SRF-organisering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Kommunikasjonsturen</a:t>
            </a:r>
            <a:endParaRPr lang="nb-NO" sz="1000" dirty="0" smtClean="0">
              <a:solidFill>
                <a:prstClr val="black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1720948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Programkontoret etablert</a:t>
                      </a:r>
                    </a:p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Prosjektene rapporterer fremdrift</a:t>
                      </a:r>
                    </a:p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Prosjektene og program møtes ukentlig</a:t>
                      </a:r>
                    </a:p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Styringsgruppene er etablert</a:t>
                      </a:r>
                    </a:p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Ekstern bistand på plass og i aktivitet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327879" y="4693154"/>
            <a:ext cx="3528000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Økonomi: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b="0" dirty="0" err="1" smtClean="0"/>
              <a:t>Budsjett,OK</a:t>
            </a:r>
            <a:r>
              <a:rPr lang="nb-NO" sz="1100" b="0" dirty="0" smtClean="0"/>
              <a:t>, lite ressurspådrag så langt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10" name="Tabell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2098148"/>
              </p:ext>
            </p:extLst>
          </p:nvPr>
        </p:nvGraphicFramePr>
        <p:xfrm>
          <a:off x="3374049" y="125040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4797968"/>
              </p:ext>
            </p:extLst>
          </p:nvPr>
        </p:nvGraphicFramePr>
        <p:xfrm>
          <a:off x="7894034" y="126568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9" name="Tabell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9193632"/>
              </p:ext>
            </p:extLst>
          </p:nvPr>
        </p:nvGraphicFramePr>
        <p:xfrm>
          <a:off x="13325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6892436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6322567"/>
              </p:ext>
            </p:extLst>
          </p:nvPr>
        </p:nvGraphicFramePr>
        <p:xfrm>
          <a:off x="9797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110253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4103881"/>
              </p:ext>
            </p:extLst>
          </p:nvPr>
        </p:nvGraphicFramePr>
        <p:xfrm>
          <a:off x="3832979" y="4769948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3" name="Ellipse 12"/>
          <p:cNvSpPr/>
          <p:nvPr/>
        </p:nvSpPr>
        <p:spPr>
          <a:xfrm>
            <a:off x="4371211" y="663885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3</a:t>
            </a:r>
            <a:endParaRPr lang="nb-NO" sz="1400" b="1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217420" y="5089855"/>
            <a:ext cx="280379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Risiko for å ikke nå </a:t>
            </a:r>
            <a:r>
              <a:rPr lang="nb-NO" sz="1100" b="1" dirty="0" smtClean="0"/>
              <a:t>milepælene: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Ressurssituasjonen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Avhengig av at </a:t>
            </a:r>
            <a:r>
              <a:rPr lang="nb-NO" sz="1100" dirty="0" smtClean="0"/>
              <a:t>prosjektene </a:t>
            </a:r>
            <a:r>
              <a:rPr lang="nb-NO" sz="1100" dirty="0"/>
              <a:t>ikke går i beina på hverandre</a:t>
            </a:r>
            <a:r>
              <a:rPr lang="nb-NO" sz="1100" dirty="0" smtClean="0"/>
              <a:t>,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Avhengighet av dialogen med BOTT</a:t>
            </a:r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r>
              <a:rPr lang="nb-NO" sz="1100" b="1" dirty="0" smtClean="0"/>
              <a:t>Risikoreduserende tiltak</a:t>
            </a:r>
            <a:r>
              <a:rPr lang="nb-NO" sz="1100" dirty="0" smtClean="0"/>
              <a:t>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Risiko 1 – Fokus på ressurser til programkontoret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Risiko 2 – samhandling mellom prosjektene, møtes ukentlig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Risiko 3 – bidra til å etablere god kommunikasjon mellom BOTT og mottaksprosjektene</a:t>
            </a:r>
            <a:endParaRPr lang="nb-NO" sz="1100" dirty="0"/>
          </a:p>
        </p:txBody>
      </p:sp>
      <p:graphicFrame>
        <p:nvGraphicFramePr>
          <p:cNvPr id="27" name="Tabell 23">
            <a:extLst>
              <a:ext uri="{FF2B5EF4-FFF2-40B4-BE49-F238E27FC236}">
                <a16:creationId xmlns:a16="http://schemas.microsoft.com/office/drawing/2014/main" id="{CB431701-2EAD-43F7-974A-C88FF44346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6176355"/>
              </p:ext>
            </p:extLst>
          </p:nvPr>
        </p:nvGraphicFramePr>
        <p:xfrm>
          <a:off x="2728660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25" name="Ellipse 12"/>
          <p:cNvSpPr/>
          <p:nvPr/>
        </p:nvSpPr>
        <p:spPr>
          <a:xfrm>
            <a:off x="4941048" y="6636575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2</a:t>
            </a:r>
            <a:endParaRPr lang="nb-NO" sz="1400" b="1" dirty="0"/>
          </a:p>
        </p:txBody>
      </p:sp>
      <p:sp>
        <p:nvSpPr>
          <p:cNvPr id="26" name="Ellipse 12"/>
          <p:cNvSpPr/>
          <p:nvPr/>
        </p:nvSpPr>
        <p:spPr>
          <a:xfrm>
            <a:off x="4941048" y="622077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1</a:t>
            </a:r>
            <a:endParaRPr lang="nb-NO" sz="1400" b="1" dirty="0"/>
          </a:p>
        </p:txBody>
      </p:sp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632DD3F613576419F301F6FDDD2F18E" ma:contentTypeVersion="0" ma:contentTypeDescription="Opprett et nytt dokument." ma:contentTypeScope="" ma:versionID="f09120ebbe237cc7c22f7505ff7dca4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e2500873ed525c1cf306a41cba81ed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3717AFB-C79C-4154-B506-96BE486B0788}">
  <ds:schemaRefs>
    <ds:schemaRef ds:uri="http://purl.org/dc/terms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EDAEFB3-B01A-4BD0-AED0-08B2C48FD2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24796</TotalTime>
  <Words>297</Words>
  <Application>Microsoft Office PowerPoint</Application>
  <PresentationFormat>Custom</PresentationFormat>
  <Paragraphs>119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PPTmal_Direktoratet_EhelseV1</vt:lpstr>
      <vt:lpstr>think-cell Slide</vt:lpstr>
      <vt:lpstr>PowerPoint Presentation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Jan Thorsen</cp:lastModifiedBy>
  <cp:revision>274</cp:revision>
  <cp:lastPrinted>2018-08-07T07:00:45Z</cp:lastPrinted>
  <dcterms:created xsi:type="dcterms:W3CDTF">2016-01-25T08:26:51Z</dcterms:created>
  <dcterms:modified xsi:type="dcterms:W3CDTF">2018-12-17T09:40:40Z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0x010100F632DD3F613576419F301F6FDDD2F18E</vt:lpwstr>
  </property>
</Properties>
</file>