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6" r:id="rId5"/>
    <p:sldId id="277" r:id="rId6"/>
    <p:sldId id="283" r:id="rId7"/>
    <p:sldId id="280" r:id="rId8"/>
    <p:sldId id="281" r:id="rId9"/>
    <p:sldId id="282" r:id="rId10"/>
    <p:sldId id="279" r:id="rId11"/>
    <p:sldId id="284" r:id="rId12"/>
    <p:sldId id="285" r:id="rId13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DE0000"/>
    <a:srgbClr val="D00000"/>
    <a:srgbClr val="D6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96" y="28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es Falk Paulsen" userId="S::stvjfp1@uio.no::f67cfff3-6fe5-4e75-bf3f-02defc436387" providerId="AD" clId="Web-{8AF06ED3-7519-4A1B-ABB8-E14EA7D462A8}"/>
    <pc:docChg chg="modSld">
      <pc:chgData name="Johannes Falk Paulsen" userId="S::stvjfp1@uio.no::f67cfff3-6fe5-4e75-bf3f-02defc436387" providerId="AD" clId="Web-{8AF06ED3-7519-4A1B-ABB8-E14EA7D462A8}" dt="2019-09-25T13:41:54.941" v="38" actId="20577"/>
      <pc:docMkLst>
        <pc:docMk/>
      </pc:docMkLst>
      <pc:sldChg chg="modSp">
        <pc:chgData name="Johannes Falk Paulsen" userId="S::stvjfp1@uio.no::f67cfff3-6fe5-4e75-bf3f-02defc436387" providerId="AD" clId="Web-{8AF06ED3-7519-4A1B-ABB8-E14EA7D462A8}" dt="2019-09-25T13:41:04.549" v="27" actId="20577"/>
        <pc:sldMkLst>
          <pc:docMk/>
          <pc:sldMk cId="1224638695" sldId="296"/>
        </pc:sldMkLst>
        <pc:spChg chg="mod">
          <ac:chgData name="Johannes Falk Paulsen" userId="S::stvjfp1@uio.no::f67cfff3-6fe5-4e75-bf3f-02defc436387" providerId="AD" clId="Web-{8AF06ED3-7519-4A1B-ABB8-E14EA7D462A8}" dt="2019-09-25T13:41:04.549" v="27" actId="20577"/>
          <ac:spMkLst>
            <pc:docMk/>
            <pc:sldMk cId="1224638695" sldId="296"/>
            <ac:spMk id="3" creationId="{00000000-0000-0000-0000-000000000000}"/>
          </ac:spMkLst>
        </pc:spChg>
      </pc:sldChg>
      <pc:sldChg chg="modSp">
        <pc:chgData name="Johannes Falk Paulsen" userId="S::stvjfp1@uio.no::f67cfff3-6fe5-4e75-bf3f-02defc436387" providerId="AD" clId="Web-{8AF06ED3-7519-4A1B-ABB8-E14EA7D462A8}" dt="2019-09-25T13:41:54.925" v="37" actId="20577"/>
        <pc:sldMkLst>
          <pc:docMk/>
          <pc:sldMk cId="809186177" sldId="302"/>
        </pc:sldMkLst>
        <pc:spChg chg="mod">
          <ac:chgData name="Johannes Falk Paulsen" userId="S::stvjfp1@uio.no::f67cfff3-6fe5-4e75-bf3f-02defc436387" providerId="AD" clId="Web-{8AF06ED3-7519-4A1B-ABB8-E14EA7D462A8}" dt="2019-09-25T13:41:54.925" v="37" actId="20577"/>
          <ac:spMkLst>
            <pc:docMk/>
            <pc:sldMk cId="809186177" sldId="302"/>
            <ac:spMk id="3" creationId="{00000000-0000-0000-0000-000000000000}"/>
          </ac:spMkLst>
        </pc:spChg>
      </pc:sldChg>
    </pc:docChg>
  </pc:docChgLst>
  <pc:docChgLst>
    <pc:chgData name="Johannes Falk Paulsen" userId="f67cfff3-6fe5-4e75-bf3f-02defc436387" providerId="ADAL" clId="{0AB94F7F-13DD-496E-BBA5-17C969509B4C}"/>
    <pc:docChg chg="modSld">
      <pc:chgData name="Johannes Falk Paulsen" userId="f67cfff3-6fe5-4e75-bf3f-02defc436387" providerId="ADAL" clId="{0AB94F7F-13DD-496E-BBA5-17C969509B4C}" dt="2019-09-23T07:04:16.770" v="18" actId="20577"/>
      <pc:docMkLst>
        <pc:docMk/>
      </pc:docMkLst>
      <pc:sldChg chg="modSp">
        <pc:chgData name="Johannes Falk Paulsen" userId="f67cfff3-6fe5-4e75-bf3f-02defc436387" providerId="ADAL" clId="{0AB94F7F-13DD-496E-BBA5-17C969509B4C}" dt="2019-09-23T07:00:24.645" v="7" actId="20577"/>
        <pc:sldMkLst>
          <pc:docMk/>
          <pc:sldMk cId="917729800" sldId="293"/>
        </pc:sldMkLst>
        <pc:spChg chg="mod">
          <ac:chgData name="Johannes Falk Paulsen" userId="f67cfff3-6fe5-4e75-bf3f-02defc436387" providerId="ADAL" clId="{0AB94F7F-13DD-496E-BBA5-17C969509B4C}" dt="2019-09-23T06:58:43.049" v="1" actId="20577"/>
          <ac:spMkLst>
            <pc:docMk/>
            <pc:sldMk cId="917729800" sldId="293"/>
            <ac:spMk id="2" creationId="{00000000-0000-0000-0000-000000000000}"/>
          </ac:spMkLst>
        </pc:spChg>
        <pc:spChg chg="mod">
          <ac:chgData name="Johannes Falk Paulsen" userId="f67cfff3-6fe5-4e75-bf3f-02defc436387" providerId="ADAL" clId="{0AB94F7F-13DD-496E-BBA5-17C969509B4C}" dt="2019-09-23T07:00:24.645" v="7" actId="20577"/>
          <ac:spMkLst>
            <pc:docMk/>
            <pc:sldMk cId="917729800" sldId="293"/>
            <ac:spMk id="3" creationId="{00000000-0000-0000-0000-000000000000}"/>
          </ac:spMkLst>
        </pc:spChg>
      </pc:sldChg>
      <pc:sldChg chg="modSp">
        <pc:chgData name="Johannes Falk Paulsen" userId="f67cfff3-6fe5-4e75-bf3f-02defc436387" providerId="ADAL" clId="{0AB94F7F-13DD-496E-BBA5-17C969509B4C}" dt="2019-09-23T07:04:16.770" v="18" actId="20577"/>
        <pc:sldMkLst>
          <pc:docMk/>
          <pc:sldMk cId="3193528943" sldId="294"/>
        </pc:sldMkLst>
        <pc:spChg chg="mod">
          <ac:chgData name="Johannes Falk Paulsen" userId="f67cfff3-6fe5-4e75-bf3f-02defc436387" providerId="ADAL" clId="{0AB94F7F-13DD-496E-BBA5-17C969509B4C}" dt="2019-09-23T07:04:16.770" v="18" actId="20577"/>
          <ac:spMkLst>
            <pc:docMk/>
            <pc:sldMk cId="3193528943" sldId="294"/>
            <ac:spMk id="2" creationId="{00000000-0000-0000-0000-000000000000}"/>
          </ac:spMkLst>
        </pc:spChg>
        <pc:spChg chg="mod">
          <ac:chgData name="Johannes Falk Paulsen" userId="f67cfff3-6fe5-4e75-bf3f-02defc436387" providerId="ADAL" clId="{0AB94F7F-13DD-496E-BBA5-17C969509B4C}" dt="2019-09-23T07:03:41.155" v="17" actId="20577"/>
          <ac:spMkLst>
            <pc:docMk/>
            <pc:sldMk cId="3193528943" sldId="294"/>
            <ac:spMk id="3" creationId="{00000000-0000-0000-0000-000000000000}"/>
          </ac:spMkLst>
        </pc:spChg>
      </pc:sldChg>
      <pc:sldChg chg="modSp">
        <pc:chgData name="Johannes Falk Paulsen" userId="f67cfff3-6fe5-4e75-bf3f-02defc436387" providerId="ADAL" clId="{0AB94F7F-13DD-496E-BBA5-17C969509B4C}" dt="2019-09-23T07:01:57.860" v="14" actId="20577"/>
        <pc:sldMkLst>
          <pc:docMk/>
          <pc:sldMk cId="3069865848" sldId="297"/>
        </pc:sldMkLst>
        <pc:spChg chg="mod">
          <ac:chgData name="Johannes Falk Paulsen" userId="f67cfff3-6fe5-4e75-bf3f-02defc436387" providerId="ADAL" clId="{0AB94F7F-13DD-496E-BBA5-17C969509B4C}" dt="2019-09-23T07:01:57.860" v="14" actId="20577"/>
          <ac:spMkLst>
            <pc:docMk/>
            <pc:sldMk cId="3069865848" sldId="297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02.10.2019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02.10.2019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/>
              <a:t>Program for </a:t>
            </a:r>
            <a:br>
              <a:rPr lang="nb-NO"/>
            </a:br>
            <a:r>
              <a:rPr lang="nb-NO"/>
              <a:t>administrativ forbedring </a:t>
            </a:r>
            <a:br>
              <a:rPr lang="nb-NO"/>
            </a:br>
            <a:r>
              <a:rPr lang="nb-NO"/>
              <a:t>og digitalisering</a:t>
            </a:r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Gevinstrealisering og risikostyring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Felles metode for å skape felles forståelse og eierskap med konkrete verktøy:</a:t>
            </a:r>
          </a:p>
          <a:p>
            <a:pPr lvl="1"/>
            <a:r>
              <a:rPr lang="nb-NO"/>
              <a:t>Dreiebok</a:t>
            </a:r>
          </a:p>
          <a:p>
            <a:pPr lvl="1"/>
            <a:r>
              <a:rPr lang="nb-NO"/>
              <a:t>Opplæring</a:t>
            </a:r>
          </a:p>
          <a:p>
            <a:pPr lvl="1"/>
            <a:r>
              <a:rPr lang="nb-NO"/>
              <a:t>Verktøy</a:t>
            </a:r>
          </a:p>
          <a:p>
            <a:r>
              <a:rPr lang="nb-NO"/>
              <a:t>Utviklet for å inngå som en del av UiOs rammeverk for administrative prosjekter</a:t>
            </a:r>
          </a:p>
        </p:txBody>
      </p:sp>
    </p:spTree>
    <p:extLst>
      <p:ext uri="{BB962C8B-B14F-4D97-AF65-F5344CB8AC3E}">
        <p14:creationId xmlns:p14="http://schemas.microsoft.com/office/powerpoint/2010/main" val="3072689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29" y="1160008"/>
            <a:ext cx="3545569" cy="302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between two stoo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5" y="376839"/>
            <a:ext cx="8423414" cy="492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886" y="740229"/>
            <a:ext cx="8701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Sikrer koordinering og oppfølging av avhengigheter mellom prosjektene</a:t>
            </a:r>
          </a:p>
          <a:p>
            <a:r>
              <a:rPr lang="nb-NO"/>
              <a:t>Forslag til aktiviteter:</a:t>
            </a:r>
          </a:p>
        </p:txBody>
      </p:sp>
    </p:spTree>
    <p:extLst>
      <p:ext uri="{BB962C8B-B14F-4D97-AF65-F5344CB8AC3E}">
        <p14:creationId xmlns:p14="http://schemas.microsoft.com/office/powerpoint/2010/main" val="418470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Stedkoder – </a:t>
            </a:r>
            <a:r>
              <a:rPr lang="nb-NO" sz="3600"/>
              <a:t>på tide å ta livet av begrepet?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/>
              <a:t>Innført på 1990-tallet for identifikasjon av kostnadssteder</a:t>
            </a:r>
          </a:p>
          <a:p>
            <a:pPr lvl="1"/>
            <a:r>
              <a:rPr lang="nb-NO"/>
              <a:t>Til bruk i økonomi og lønnssystemene BR og LT (egenutviklet)</a:t>
            </a:r>
          </a:p>
          <a:p>
            <a:pPr lvl="1"/>
            <a:r>
              <a:rPr lang="nb-NO"/>
              <a:t>Innebygget logikk i 6 sifret kode (2+2+2)</a:t>
            </a:r>
          </a:p>
          <a:p>
            <a:r>
              <a:rPr lang="nb-NO"/>
              <a:t>Etter hvert utvidet til bruk i nye systemer og ble:</a:t>
            </a:r>
          </a:p>
          <a:p>
            <a:pPr lvl="1"/>
            <a:r>
              <a:rPr lang="nb-NO"/>
              <a:t>En felles kodestruktur som skulle i vare ta mange forhold: organisasjonssted, arkivsted, studiested, svarsted, sted for lønnsslipp m.m.</a:t>
            </a:r>
          </a:p>
          <a:p>
            <a:pPr lvl="1"/>
            <a:r>
              <a:rPr lang="nb-NO"/>
              <a:t>Består av 6 siffer, men innebygd siffer logikk, som skal avspeile:</a:t>
            </a:r>
          </a:p>
          <a:p>
            <a:pPr lvl="2"/>
            <a:r>
              <a:rPr lang="nb-NO"/>
              <a:t>Nivå i organisasjon (fakultet, institutt og gruppe)</a:t>
            </a:r>
          </a:p>
          <a:p>
            <a:pPr lvl="2"/>
            <a:r>
              <a:rPr lang="nb-NO"/>
              <a:t>Hvor i organisasjonen </a:t>
            </a:r>
          </a:p>
          <a:p>
            <a:pPr lvl="2"/>
            <a:r>
              <a:rPr lang="nb-NO"/>
              <a:t>Bruksområder (kostnadssted, organisasjonssted, arkivsted m.f.)</a:t>
            </a:r>
          </a:p>
          <a:p>
            <a:pPr lvl="2"/>
            <a:r>
              <a:rPr lang="nb-NO"/>
              <a:t>En rekke kommunikasjonsfelter knyttet til kodene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305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Stedkoder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471772"/>
          </a:xfrm>
        </p:spPr>
        <p:txBody>
          <a:bodyPr>
            <a:normAutofit fontScale="92500" lnSpcReduction="10000"/>
          </a:bodyPr>
          <a:lstStyle/>
          <a:p>
            <a:r>
              <a:rPr lang="nb-NO"/>
              <a:t>Omorganisering av Medfak  i 2013, behov for rapportering på nivå fire. </a:t>
            </a:r>
            <a:r>
              <a:rPr lang="nb-NO" err="1"/>
              <a:t>Medfak</a:t>
            </a:r>
            <a:r>
              <a:rPr lang="nb-NO"/>
              <a:t> tre institutter fikk siffer 5xxxxx nivå. Brudd på sifferlogikk.</a:t>
            </a:r>
          </a:p>
          <a:p>
            <a:r>
              <a:rPr lang="nb-NO"/>
              <a:t>I den forbindelse var det enighet om at:</a:t>
            </a:r>
          </a:p>
          <a:p>
            <a:pPr lvl="1"/>
            <a:r>
              <a:rPr lang="nb-NO"/>
              <a:t>Ved «det store systemskifte» må «stedkode» vurderes med følgende antakelser:</a:t>
            </a:r>
          </a:p>
          <a:p>
            <a:pPr lvl="2"/>
            <a:r>
              <a:rPr lang="nb-NO"/>
              <a:t>Nye behov skaper behov for større fleksibilitet</a:t>
            </a:r>
          </a:p>
          <a:p>
            <a:pPr lvl="2"/>
            <a:r>
              <a:rPr lang="nb-NO"/>
              <a:t>Dagens 6 siffer struktur med innbygget logikk, er ikke fremtidsrettet.</a:t>
            </a:r>
          </a:p>
          <a:p>
            <a:pPr lvl="2"/>
            <a:r>
              <a:rPr lang="nb-NO"/>
              <a:t>Antall siffer økes, og logikk fjernes fra sifferstruktur, men legges i attributter.</a:t>
            </a:r>
          </a:p>
          <a:p>
            <a:pPr lvl="2"/>
            <a:r>
              <a:rPr lang="nb-NO"/>
              <a:t>Tydeliggjøring av intensjon bak kodebruk</a:t>
            </a:r>
          </a:p>
          <a:p>
            <a:r>
              <a:rPr lang="nb-NO"/>
              <a:t>Det store systemskifte er her nå!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863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Nye behov krever nye tenkning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759804"/>
          </a:xfrm>
        </p:spPr>
        <p:txBody>
          <a:bodyPr>
            <a:normAutofit fontScale="85000" lnSpcReduction="20000"/>
          </a:bodyPr>
          <a:lstStyle/>
          <a:p>
            <a:r>
              <a:rPr lang="nb-NO"/>
              <a:t>Mål: Tilrettelegge for fleksibilitet, sikre en tekning som kan i vareta behov vi i dag ikke ser tydelig.</a:t>
            </a:r>
          </a:p>
          <a:p>
            <a:r>
              <a:rPr lang="nb-NO"/>
              <a:t>Behov vi ser i dag:</a:t>
            </a:r>
          </a:p>
          <a:p>
            <a:pPr lvl="1"/>
            <a:r>
              <a:rPr lang="nb-NO"/>
              <a:t>Tyngde fortsatt i klassisk hierarkisk fakultetstenkning</a:t>
            </a:r>
          </a:p>
          <a:p>
            <a:pPr lvl="1"/>
            <a:r>
              <a:rPr lang="nb-NO"/>
              <a:t>Flerfaglig og tverrfaglig forskning</a:t>
            </a:r>
          </a:p>
          <a:p>
            <a:pPr lvl="1"/>
            <a:r>
              <a:rPr lang="nb-NO"/>
              <a:t>Flerfaglig og tverrfaglig utdanningsvirksomhet</a:t>
            </a:r>
          </a:p>
          <a:p>
            <a:pPr lvl="1"/>
            <a:r>
              <a:rPr lang="nb-NO"/>
              <a:t>Administrative tjenester som ikke følger klassisk hierarkisk fakultetstenkning</a:t>
            </a:r>
          </a:p>
          <a:p>
            <a:r>
              <a:rPr lang="nb-NO"/>
              <a:t>Behov som kan komme:</a:t>
            </a:r>
          </a:p>
          <a:p>
            <a:pPr lvl="1"/>
            <a:r>
              <a:rPr lang="nb-NO"/>
              <a:t>EVU i stor skala </a:t>
            </a:r>
          </a:p>
          <a:p>
            <a:pPr lvl="1"/>
            <a:r>
              <a:rPr lang="nb-NO"/>
              <a:t>Internasjonal utdanning</a:t>
            </a:r>
          </a:p>
          <a:p>
            <a:pPr lvl="1"/>
            <a:r>
              <a:rPr lang="nb-NO"/>
              <a:t>…</a:t>
            </a:r>
          </a:p>
          <a:p>
            <a:r>
              <a:rPr lang="nb-NO"/>
              <a:t>MÅL: Ikke gjøre alle endringer nå, men endre tenkning. Bli enige om felles tenkning.</a:t>
            </a:r>
          </a:p>
        </p:txBody>
      </p:sp>
    </p:spTree>
    <p:extLst>
      <p:ext uri="{BB962C8B-B14F-4D97-AF65-F5344CB8AC3E}">
        <p14:creationId xmlns:p14="http://schemas.microsoft.com/office/powerpoint/2010/main" val="1614279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Prosess »Mottak av nyansatte»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000"/>
              <a:t>UiO har tidligere arbeidet mye med å forbedre prosessen med mottak av nyansatte ved UiO</a:t>
            </a:r>
          </a:p>
          <a:p>
            <a:r>
              <a:rPr lang="nb-NO" sz="2000"/>
              <a:t>UiO vil motta flere prosjekter som leverer deltjenester som inngår i «mottak av nyansatte»</a:t>
            </a:r>
          </a:p>
          <a:p>
            <a:r>
              <a:rPr lang="nb-NO" sz="2000"/>
              <a:t>Det er avhengigheter mellom disse deltjenestene </a:t>
            </a:r>
          </a:p>
          <a:p>
            <a:r>
              <a:rPr lang="nb-NO" sz="2000"/>
              <a:t>De enkelte prosjektene vil fokusere på sin leveranse</a:t>
            </a:r>
          </a:p>
          <a:p>
            <a:r>
              <a:rPr lang="nb-NO" sz="2000"/>
              <a:t>Programmet foreslår at vi starter en aktivitet som skal sikre en helhetlig UiO-tilnærming:</a:t>
            </a:r>
          </a:p>
          <a:p>
            <a:pPr lvl="1"/>
            <a:r>
              <a:rPr lang="nb-NO" sz="1800"/>
              <a:t>Vurdere tidligere arbeid og forslag fra disse som ikke er iverksatt</a:t>
            </a:r>
          </a:p>
          <a:p>
            <a:pPr lvl="1"/>
            <a:r>
              <a:rPr lang="nb-NO" sz="1800"/>
              <a:t>Kartlegge dagens prosess og se hvordan nye løsninger passer inn</a:t>
            </a:r>
          </a:p>
          <a:p>
            <a:pPr lvl="1"/>
            <a:r>
              <a:rPr lang="nb-NO" sz="1800"/>
              <a:t>Ha er særskilt fokus på den nyansattes opplevelse av løsningen (brukerreise)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362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Avhengigheter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/>
              <a:t>Prosjektet BOTT: Økonomi og lønn</a:t>
            </a:r>
          </a:p>
          <a:p>
            <a:r>
              <a:rPr lang="nb-NO"/>
              <a:t>BOTT: Saksbehandling og arkiv</a:t>
            </a:r>
          </a:p>
          <a:p>
            <a:r>
              <a:rPr lang="nb-NO"/>
              <a:t>UNIT-IAM</a:t>
            </a:r>
          </a:p>
          <a:p>
            <a:r>
              <a:rPr lang="nb-NO"/>
              <a:t>DFØ-HR</a:t>
            </a:r>
          </a:p>
          <a:p>
            <a:endParaRPr lang="nb-NO"/>
          </a:p>
          <a:p>
            <a:r>
              <a:rPr lang="nb-NO"/>
              <a:t>Eksempler på tidligere arbeid</a:t>
            </a:r>
          </a:p>
          <a:p>
            <a:pPr lvl="1"/>
            <a:r>
              <a:rPr lang="nb-NO" sz="1800">
                <a:ea typeface="+mn-lt"/>
                <a:cs typeface="+mn-lt"/>
              </a:rPr>
              <a:t>Revisjonsrapport IT-tilgangsstyring 2013</a:t>
            </a:r>
          </a:p>
          <a:p>
            <a:pPr lvl="1"/>
            <a:r>
              <a:rPr lang="nb-NO" sz="1800">
                <a:ea typeface="+mn-lt"/>
                <a:cs typeface="+mn-lt"/>
              </a:rPr>
              <a:t>Forprosjekt IT-tilgangsstyring 2015</a:t>
            </a:r>
            <a:endParaRPr lang="nb-NO" sz="1800">
              <a:ea typeface="ヒラギノ角ゴ Pro W3"/>
              <a:cs typeface="+mn-lt"/>
            </a:endParaRPr>
          </a:p>
          <a:p>
            <a:pPr lvl="1"/>
            <a:r>
              <a:rPr lang="nb-NO" sz="1800">
                <a:ea typeface="+mn-lt"/>
                <a:cs typeface="+mn-lt"/>
              </a:rPr>
              <a:t>TRADS fase 1 våren 2018</a:t>
            </a:r>
            <a:endParaRPr lang="nb-NO" sz="1800"/>
          </a:p>
          <a:p>
            <a:pPr lvl="1"/>
            <a:r>
              <a:rPr lang="nb-NO" sz="1800">
                <a:cs typeface="Arial"/>
              </a:rPr>
              <a:t>Prosessforbedring systemtilgang for ledere våren 2018</a:t>
            </a:r>
          </a:p>
          <a:p>
            <a:pPr lvl="1"/>
            <a:r>
              <a:rPr lang="nb-NO" sz="1800">
                <a:cs typeface="Arial"/>
              </a:rPr>
              <a:t>Prosjekt tilgangsstyringsdata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4346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Tiltak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/>
              <a:t>Programmet tar initiativ med prosjekt SA og HR-ressurser for å gå opp:</a:t>
            </a:r>
          </a:p>
          <a:p>
            <a:pPr lvl="1"/>
            <a:r>
              <a:rPr lang="nb-NO" sz="1667"/>
              <a:t>Vurdere tidligere arbeid og forslag fra disse som ikke er iverksatt</a:t>
            </a:r>
          </a:p>
          <a:p>
            <a:pPr lvl="1"/>
            <a:r>
              <a:rPr lang="nb-NO" sz="1667"/>
              <a:t>Kartlegge dagens og se hvordan nye løsninger passer</a:t>
            </a:r>
          </a:p>
          <a:p>
            <a:r>
              <a:rPr lang="nb-NO" sz="2000"/>
              <a:t>Brukerreiser for:</a:t>
            </a:r>
          </a:p>
          <a:p>
            <a:pPr lvl="1"/>
            <a:r>
              <a:rPr lang="nb-NO" sz="1667">
                <a:ea typeface="+mn-lt"/>
                <a:cs typeface="+mn-lt"/>
              </a:rPr>
              <a:t>Fastlønnede personer</a:t>
            </a:r>
            <a:endParaRPr lang="en-US" sz="1667">
              <a:ea typeface="+mn-lt"/>
              <a:cs typeface="+mn-lt"/>
            </a:endParaRPr>
          </a:p>
          <a:p>
            <a:pPr lvl="1"/>
            <a:r>
              <a:rPr lang="nb-NO" sz="1667">
                <a:cs typeface="Arial"/>
              </a:rPr>
              <a:t>Timelønnede personer</a:t>
            </a:r>
            <a:endParaRPr lang="nb-NO" sz="1667">
              <a:ea typeface="ヒラギノ角ゴ Pro W3"/>
              <a:cs typeface="+mn-lt"/>
            </a:endParaRPr>
          </a:p>
          <a:p>
            <a:pPr lvl="1"/>
            <a:r>
              <a:rPr lang="nb-NO" sz="1667">
                <a:cs typeface="Arial"/>
              </a:rPr>
              <a:t>Bilagslønnede personer</a:t>
            </a:r>
            <a:endParaRPr lang="nb-NO" sz="1667">
              <a:ea typeface="ヒラギノ角ゴ Pro W3"/>
              <a:cs typeface="+mn-lt"/>
            </a:endParaRPr>
          </a:p>
          <a:p>
            <a:pPr lvl="1"/>
            <a:r>
              <a:rPr lang="nb-NO" sz="1667">
                <a:cs typeface="Arial"/>
              </a:rPr>
              <a:t>Eksterne brukere (gjester)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53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D2268E04C1F34D8EFE4A7B7259E1A4" ma:contentTypeVersion="6" ma:contentTypeDescription="Opprett et nytt dokument." ma:contentTypeScope="" ma:versionID="be84cb5e741abbfc8a12a26fe8df129a">
  <xsd:schema xmlns:xsd="http://www.w3.org/2001/XMLSchema" xmlns:xs="http://www.w3.org/2001/XMLSchema" xmlns:p="http://schemas.microsoft.com/office/2006/metadata/properties" xmlns:ns2="1d805a27-c621-4434-a408-4caca4023378" xmlns:ns3="0a7c0c5e-2b2d-497e-ae85-6fcde7e82f53" targetNamespace="http://schemas.microsoft.com/office/2006/metadata/properties" ma:root="true" ma:fieldsID="56c4210a601afce0761dfa0f7e9dbd2a" ns2:_="" ns3:_="">
    <xsd:import namespace="1d805a27-c621-4434-a408-4caca4023378"/>
    <xsd:import namespace="0a7c0c5e-2b2d-497e-ae85-6fcde7e82f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05a27-c621-4434-a408-4caca4023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c0c5e-2b2d-497e-ae85-6fcde7e82f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B867F7-0025-4D01-B085-AC7B6283D13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d805a27-c621-4434-a408-4caca4023378"/>
    <ds:schemaRef ds:uri="0a7c0c5e-2b2d-497e-ae85-6fcde7e82f5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211E57-A879-4386-8BBF-D36180A4B61D}">
  <ds:schemaRefs>
    <ds:schemaRef ds:uri="0a7c0c5e-2b2d-497e-ae85-6fcde7e82f53"/>
    <ds:schemaRef ds:uri="1d805a27-c621-4434-a408-4caca40233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Microsoft Office PowerPoint</Application>
  <PresentationFormat>On-screen Show (16:10)</PresentationFormat>
  <Paragraphs>72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ヒラギノ角ゴ Pro W3</vt:lpstr>
      <vt:lpstr>Office-tema</vt:lpstr>
      <vt:lpstr>Program for  administrativ forbedring  og digitalisering</vt:lpstr>
      <vt:lpstr>Gevinstrealisering og risikostyring</vt:lpstr>
      <vt:lpstr>PowerPoint Presentation</vt:lpstr>
      <vt:lpstr>Stedkoder – på tide å ta livet av begrepet?</vt:lpstr>
      <vt:lpstr>Stedkoder</vt:lpstr>
      <vt:lpstr>Nye behov krever nye tenkning</vt:lpstr>
      <vt:lpstr>Prosess »Mottak av nyansatte» </vt:lpstr>
      <vt:lpstr>Avhengigheter</vt:lpstr>
      <vt:lpstr>Tiltak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Johannes Falk Paulsen</cp:lastModifiedBy>
  <cp:revision>1</cp:revision>
  <cp:lastPrinted>2019-08-09T09:21:41Z</cp:lastPrinted>
  <dcterms:created xsi:type="dcterms:W3CDTF">2018-11-26T13:02:02Z</dcterms:created>
  <dcterms:modified xsi:type="dcterms:W3CDTF">2019-10-02T09:33:35Z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0x01010007D2268E04C1F34D8EFE4A7B7259E1A4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