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485" r:id="rId5"/>
    <p:sldId id="486" r:id="rId6"/>
    <p:sldId id="487" r:id="rId7"/>
    <p:sldId id="488" r:id="rId8"/>
    <p:sldId id="489" r:id="rId9"/>
    <p:sldId id="490" r:id="rId10"/>
    <p:sldId id="491" r:id="rId11"/>
    <p:sldId id="492" r:id="rId12"/>
    <p:sldId id="493" r:id="rId13"/>
    <p:sldId id="494" r:id="rId14"/>
    <p:sldId id="498" r:id="rId15"/>
    <p:sldId id="495" r:id="rId16"/>
    <p:sldId id="496" r:id="rId17"/>
    <p:sldId id="497" r:id="rId18"/>
    <p:sldId id="297" r:id="rId19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la Kuhlman" initials="CK" lastIdx="1" clrIdx="0">
    <p:extLst>
      <p:ext uri="{19B8F6BF-5375-455C-9EA6-DF929625EA0E}">
        <p15:presenceInfo xmlns:p15="http://schemas.microsoft.com/office/powerpoint/2012/main" userId="S-1-5-21-1927809936-1189766144-1318725885-2989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E0000"/>
    <a:srgbClr val="D00000"/>
    <a:srgbClr val="D6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6" autoAdjust="0"/>
    <p:restoredTop sz="80105" autoAdjust="0"/>
  </p:normalViewPr>
  <p:slideViewPr>
    <p:cSldViewPr snapToGrid="0">
      <p:cViewPr varScale="1">
        <p:scale>
          <a:sx n="66" d="100"/>
          <a:sy n="66" d="100"/>
        </p:scale>
        <p:origin x="920" y="3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4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 Paulsrud Mjørlund" userId="S::lisepm@uio.no::5daa7c22-82dc-4e59-a708-0e407567788a" providerId="AD" clId="Web-{E8BC1909-9D61-4993-B1BD-1C8C6006AE6E}"/>
    <pc:docChg chg="modSld">
      <pc:chgData name="Lise Paulsrud Mjørlund" userId="S::lisepm@uio.no::5daa7c22-82dc-4e59-a708-0e407567788a" providerId="AD" clId="Web-{E8BC1909-9D61-4993-B1BD-1C8C6006AE6E}" dt="2019-03-04T14:08:32.118" v="18" actId="20577"/>
      <pc:docMkLst>
        <pc:docMk/>
      </pc:docMkLst>
      <pc:sldChg chg="modSp">
        <pc:chgData name="Lise Paulsrud Mjørlund" userId="S::lisepm@uio.no::5daa7c22-82dc-4e59-a708-0e407567788a" providerId="AD" clId="Web-{E8BC1909-9D61-4993-B1BD-1C8C6006AE6E}" dt="2019-03-04T14:08:32.118" v="18" actId="20577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E8BC1909-9D61-4993-B1BD-1C8C6006AE6E}" dt="2019-03-04T14:08:16.539" v="9" actId="20577"/>
          <ac:spMkLst>
            <pc:docMk/>
            <pc:sldMk cId="56897238" sldId="281"/>
            <ac:spMk id="7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7:59.960" v="1" actId="20577"/>
          <ac:spMkLst>
            <pc:docMk/>
            <pc:sldMk cId="56897238" sldId="281"/>
            <ac:spMk id="8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05.632" v="2" actId="20577"/>
          <ac:spMkLst>
            <pc:docMk/>
            <pc:sldMk cId="56897238" sldId="281"/>
            <ac:spMk id="9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32.118" v="18" actId="20577"/>
          <ac:spMkLst>
            <pc:docMk/>
            <pc:sldMk cId="56897238" sldId="281"/>
            <ac:spMk id="11" creationId="{00000000-0000-0000-0000-000000000000}"/>
          </ac:spMkLst>
        </pc:spChg>
      </pc:sldChg>
    </pc:docChg>
  </pc:docChgLst>
  <pc:docChgLst>
    <pc:chgData name="Lise Paulsrud Mjørlund" userId="S::lisepm@uio.no::5daa7c22-82dc-4e59-a708-0e407567788a" providerId="AD" clId="Web-{8D8F51D3-9062-40D9-B2E4-A805F0BFE8E3}"/>
    <pc:docChg chg="modSld">
      <pc:chgData name="Lise Paulsrud Mjørlund" userId="S::lisepm@uio.no::5daa7c22-82dc-4e59-a708-0e407567788a" providerId="AD" clId="Web-{8D8F51D3-9062-40D9-B2E4-A805F0BFE8E3}" dt="2019-03-04T14:11:05.972" v="9" actId="20577"/>
      <pc:docMkLst>
        <pc:docMk/>
      </pc:docMkLst>
      <pc:sldChg chg="modSp">
        <pc:chgData name="Lise Paulsrud Mjørlund" userId="S::lisepm@uio.no::5daa7c22-82dc-4e59-a708-0e407567788a" providerId="AD" clId="Web-{8D8F51D3-9062-40D9-B2E4-A805F0BFE8E3}" dt="2019-03-04T14:10:51.472" v="6" actId="14100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8D8F51D3-9062-40D9-B2E4-A805F0BFE8E3}" dt="2019-03-04T14:10:51.472" v="6" actId="14100"/>
          <ac:spMkLst>
            <pc:docMk/>
            <pc:sldMk cId="56897238" sldId="281"/>
            <ac:spMk id="22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D8F51D3-9062-40D9-B2E4-A805F0BFE8E3}" dt="2019-03-04T14:11:02.706" v="7" actId="20577"/>
        <pc:sldMkLst>
          <pc:docMk/>
          <pc:sldMk cId="22396719" sldId="283"/>
        </pc:sldMkLst>
        <pc:spChg chg="mod">
          <ac:chgData name="Lise Paulsrud Mjørlund" userId="S::lisepm@uio.no::5daa7c22-82dc-4e59-a708-0e407567788a" providerId="AD" clId="Web-{8D8F51D3-9062-40D9-B2E4-A805F0BFE8E3}" dt="2019-03-04T14:11:02.706" v="7" actId="20577"/>
          <ac:spMkLst>
            <pc:docMk/>
            <pc:sldMk cId="22396719" sldId="28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bott-ol-mottak@uio.no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uio.no/for-ansatte/arbeidsstotte/prosjekter/adm-forbedring-digitalisering/bott-okonomi-hr/aktuelle-saker/rydding-i-systemene-for-overgang-til-dfos-losninge.html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bott-ol-mottak@uio.no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uio.no/for-ansatte/arbeidsstotte/prosjekter/adm-forbedring-digitalisering/bott-okonomi-hr/aktuelle-saker/rydding-i-systemene-for-overgang-til-dfos-losninge.html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ott-ol-mottak@uio.no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uio.no/for-ansatte/arbeidsstotte/prosjekter/adm-forbedring-digitalisering/bott-okonomi-hr/aktuelle-saker/rydding-i-systemene-for-overgang-til-dfos-losninge.html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bott-ol-mottak@uio.no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uio.no/for-ansatte/arbeidsstotte/prosjekter/adm-forbedring-digitalisering/bott-okonomi-hr/aktuelle-saker/rydding-i-systemene-for-overgang-til-dfos-losninge.html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bott-ol-mottak@uio.no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uio.no/for-ansatte/arbeidsstotte/prosjekter/adm-forbedring-digitalisering/bott-okonomi-hr/aktuelle-saker/rydding-i-systemene-for-overgang-til-dfos-losninge.html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bott-ol-mottak@uio.no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uio.no/for-ansatte/arbeidsstotte/prosjekter/adm-forbedring-digitalisering/bott-okonomi-hr/aktuelle-saker/rydding-i-systemene-for-overgang-til-dfos-losninge.html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bott-ol-mottak@uio.no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uio.no/for-ansatte/arbeidsstotte/prosjekter/adm-forbedring-digitalisering/bott-okonomi-hr/aktuelle-saker/rydding-i-systemene-for-overgang-til-dfos-losninge.html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1475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Kontinuerlig jobbing for å være a jour, muligens bør denne fristen være før de starter konvertering til ny økonomimodell tidlig på høsten. Alt som ikke skal konverteres bør avsluttes så tidlig som mulig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85024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*</a:t>
            </a:r>
            <a:r>
              <a:rPr lang="nb-NO" baseline="0" dirty="0" smtClean="0"/>
              <a:t>Unntaksregler vil gjelde for prosjekter der betaling mottas senere</a:t>
            </a:r>
          </a:p>
          <a:p>
            <a:r>
              <a:rPr lang="nb-NO" baseline="0" dirty="0" smtClean="0"/>
              <a:t>I den siste versjon av planen har DFØ lagt inn mulighet for opplasting den 15.4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6919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000" b="1" dirty="0" smtClean="0"/>
              <a:t>Ved spørsmål, kontakt: </a:t>
            </a:r>
            <a:r>
              <a:rPr lang="nb-NO" sz="1000" b="1" dirty="0" smtClean="0">
                <a:hlinkClick r:id="rId3"/>
              </a:rPr>
              <a:t>bott-ol-mottak@uio.no</a:t>
            </a:r>
            <a:endParaRPr lang="nb-NO" sz="1000" b="1" dirty="0" smtClean="0"/>
          </a:p>
          <a:p>
            <a:r>
              <a:rPr lang="nb-NO" sz="1000" b="1" dirty="0" smtClean="0"/>
              <a:t>For nærmere beskrivelse av ryddeaktiviteter se: </a:t>
            </a:r>
            <a:r>
              <a:rPr lang="nb-NO" sz="1000" b="1" dirty="0" smtClean="0">
                <a:hlinkClick r:id="rId4"/>
              </a:rPr>
              <a:t>Mottaksprosjektet Info-side</a:t>
            </a:r>
            <a:endParaRPr lang="nb-NO" sz="1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4368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000" b="1" dirty="0" smtClean="0"/>
              <a:t>Ved spørsmål, kontakt: </a:t>
            </a:r>
            <a:r>
              <a:rPr lang="nb-NO" sz="1000" b="1" dirty="0" smtClean="0">
                <a:hlinkClick r:id="rId3"/>
              </a:rPr>
              <a:t>bott-ol-mottak@uio.no</a:t>
            </a:r>
            <a:endParaRPr lang="nb-NO" sz="1000" b="1" dirty="0" smtClean="0"/>
          </a:p>
          <a:p>
            <a:r>
              <a:rPr lang="nb-NO" sz="1000" b="1" dirty="0" smtClean="0"/>
              <a:t>For nærmere beskrivelse av ryddeaktiviteter se: </a:t>
            </a:r>
            <a:r>
              <a:rPr lang="nb-NO" sz="1000" b="1" dirty="0" smtClean="0">
                <a:hlinkClick r:id="rId4"/>
              </a:rPr>
              <a:t>Mottaksprosjektet Info-side</a:t>
            </a:r>
            <a:endParaRPr lang="nb-NO" sz="140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19970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*</a:t>
            </a:r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59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*)xx.04.21 er </a:t>
            </a:r>
            <a:r>
              <a:rPr lang="nb-NO" dirty="0" err="1" smtClean="0"/>
              <a:t>switchdato</a:t>
            </a:r>
            <a:r>
              <a:rPr lang="nb-NO" dirty="0" smtClean="0"/>
              <a:t> for ruting av fakturaer</a:t>
            </a:r>
            <a:r>
              <a:rPr lang="nb-NO" baseline="0" dirty="0" smtClean="0"/>
              <a:t> til DFØ. Fakturaer kan etter dette ikke matches mot bestillinger i </a:t>
            </a:r>
            <a:r>
              <a:rPr lang="nb-NO" baseline="0" dirty="0" err="1" smtClean="0"/>
              <a:t>Basware</a:t>
            </a:r>
            <a:endParaRPr lang="nb-NO" baseline="0" dirty="0" smtClean="0"/>
          </a:p>
          <a:p>
            <a:r>
              <a:rPr lang="nb-NO" baseline="0" dirty="0" smtClean="0"/>
              <a:t>Denne datoen er ikke bestemt enda</a:t>
            </a:r>
          </a:p>
          <a:p>
            <a:r>
              <a:rPr lang="nb-NO" baseline="0" dirty="0" smtClean="0"/>
              <a:t>Husk å nevne notatet med gode råd fra innkjøpsavdelingen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21905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000" b="1" dirty="0" smtClean="0"/>
              <a:t>Ved spørsmål, kontakt: </a:t>
            </a:r>
            <a:r>
              <a:rPr lang="nb-NO" sz="1000" b="1" dirty="0" smtClean="0">
                <a:hlinkClick r:id="rId3"/>
              </a:rPr>
              <a:t>bott-ol-mottak@uio.no</a:t>
            </a:r>
            <a:endParaRPr lang="nb-NO" sz="1000" b="1" dirty="0" smtClean="0"/>
          </a:p>
          <a:p>
            <a:r>
              <a:rPr lang="nb-NO" sz="1000" b="1" dirty="0" smtClean="0"/>
              <a:t>For nærmere beskrivelse av ryddeaktiviteter se: </a:t>
            </a:r>
            <a:r>
              <a:rPr lang="nb-NO" sz="1000" b="1" dirty="0" smtClean="0">
                <a:hlinkClick r:id="rId4"/>
              </a:rPr>
              <a:t>Mottaksprosjektet Info-side</a:t>
            </a:r>
            <a:endParaRPr lang="nb-NO" sz="140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15547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000" dirty="0" smtClean="0">
              <a:solidFill>
                <a:srgbClr val="00B050"/>
              </a:solidFill>
            </a:endParaRPr>
          </a:p>
          <a:p>
            <a:pPr eaLnBrk="1" hangingPunct="1"/>
            <a:r>
              <a:rPr lang="nb-NO" sz="1000" b="1" smtClean="0"/>
              <a:t>Ved </a:t>
            </a:r>
            <a:r>
              <a:rPr lang="nb-NO" sz="1000" b="1" dirty="0" smtClean="0"/>
              <a:t>spørsmål, kontakt: </a:t>
            </a:r>
            <a:r>
              <a:rPr lang="nb-NO" sz="1000" b="1" dirty="0" smtClean="0">
                <a:hlinkClick r:id="rId3"/>
              </a:rPr>
              <a:t>bott-ol-mottak@uio.no</a:t>
            </a:r>
            <a:endParaRPr lang="nb-NO" sz="1000" b="1" dirty="0" smtClean="0"/>
          </a:p>
          <a:p>
            <a:r>
              <a:rPr lang="nb-NO" sz="1000" b="1" dirty="0" smtClean="0"/>
              <a:t>For nærmere beskrivelse av ryddeaktiviteter se: </a:t>
            </a:r>
            <a:r>
              <a:rPr lang="nb-NO" sz="1000" b="1" dirty="0" smtClean="0">
                <a:hlinkClick r:id="rId4"/>
              </a:rPr>
              <a:t>Mottaksprosjektet Info-side</a:t>
            </a:r>
            <a:endParaRPr lang="nb-NO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94404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69154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*Avklaringssak mot sikkerhet, antas 1-2</a:t>
            </a:r>
            <a:r>
              <a:rPr lang="nb-NO" baseline="0" dirty="0" smtClean="0"/>
              <a:t> uker</a:t>
            </a:r>
            <a:endParaRPr lang="nb-NO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** må komme tilbake</a:t>
            </a:r>
            <a:r>
              <a:rPr lang="nb-NO" baseline="0" dirty="0" smtClean="0"/>
              <a:t> til denne når endelig avklart hvor mange som kan få slippe på før 1.mai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7688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700" dirty="0" smtClean="0"/>
              <a:t>Kjøreplanen på nett</a:t>
            </a:r>
            <a:r>
              <a:rPr lang="nb-NO" sz="700" baseline="0" dirty="0" smtClean="0"/>
              <a:t> vil være oppdatert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700" baseline="0" dirty="0" smtClean="0"/>
              <a:t>(https://www.uio.no/for-ansatte/arbeidsstotte/lonnsadministrasjon/kjoreplan/utskrift.html)</a:t>
            </a:r>
          </a:p>
          <a:p>
            <a:pPr eaLnBrk="1" hangingPunct="1"/>
            <a:r>
              <a:rPr lang="nb-NO" sz="800" b="1" dirty="0" smtClean="0"/>
              <a:t>Ved spørsmål, kontakt: </a:t>
            </a:r>
            <a:r>
              <a:rPr lang="nb-NO" sz="800" b="1" dirty="0" smtClean="0">
                <a:hlinkClick r:id="rId3"/>
              </a:rPr>
              <a:t>bott-ol-mottak@uio.no</a:t>
            </a:r>
            <a:endParaRPr lang="nb-NO" sz="800" b="1" dirty="0" smtClean="0"/>
          </a:p>
          <a:p>
            <a:r>
              <a:rPr lang="nb-NO" sz="800" b="1" dirty="0" smtClean="0"/>
              <a:t>For nærmere beskrivelse av ryddeaktiviteter se: </a:t>
            </a:r>
            <a:r>
              <a:rPr lang="nb-NO" sz="800" b="1" dirty="0" smtClean="0">
                <a:hlinkClick r:id="rId4"/>
              </a:rPr>
              <a:t>Mottaksprosjektet Info-side</a:t>
            </a:r>
            <a:endParaRPr lang="nb-NO" sz="11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04449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600" dirty="0" err="1" smtClean="0"/>
              <a:t>Overgangsordning</a:t>
            </a:r>
            <a:r>
              <a:rPr lang="en-US" sz="1600" dirty="0" smtClean="0"/>
              <a:t>:</a:t>
            </a:r>
            <a:r>
              <a:rPr lang="en-US" sz="1600" baseline="0" dirty="0" smtClean="0"/>
              <a:t> </a:t>
            </a:r>
            <a:r>
              <a:rPr lang="en-US" sz="1600" dirty="0" smtClean="0"/>
              <a:t>De </a:t>
            </a:r>
            <a:r>
              <a:rPr lang="en-US" sz="1600" dirty="0" err="1" smtClean="0"/>
              <a:t>reiser</a:t>
            </a:r>
            <a:r>
              <a:rPr lang="en-US" sz="1600" dirty="0" smtClean="0"/>
              <a:t> </a:t>
            </a:r>
            <a:r>
              <a:rPr lang="en-US" sz="1600" dirty="0" err="1" smtClean="0"/>
              <a:t>som</a:t>
            </a:r>
            <a:r>
              <a:rPr lang="en-US" sz="1600" dirty="0" smtClean="0"/>
              <a:t> </a:t>
            </a:r>
            <a:r>
              <a:rPr lang="en-US" sz="1600" dirty="0" err="1" smtClean="0"/>
              <a:t>kommer</a:t>
            </a:r>
            <a:r>
              <a:rPr lang="en-US" sz="1600" dirty="0" smtClean="0"/>
              <a:t> </a:t>
            </a:r>
            <a:r>
              <a:rPr lang="en-US" sz="1600" dirty="0" err="1" smtClean="0"/>
              <a:t>etter</a:t>
            </a:r>
            <a:r>
              <a:rPr lang="en-US" sz="1600" dirty="0" smtClean="0"/>
              <a:t> </a:t>
            </a:r>
            <a:r>
              <a:rPr lang="en-US" sz="1600" dirty="0" err="1" smtClean="0"/>
              <a:t>siste</a:t>
            </a:r>
            <a:r>
              <a:rPr lang="en-US" sz="1600" dirty="0" smtClean="0"/>
              <a:t> </a:t>
            </a:r>
            <a:r>
              <a:rPr lang="en-US" sz="1600" dirty="0" err="1" smtClean="0"/>
              <a:t>kjøring</a:t>
            </a:r>
            <a:r>
              <a:rPr lang="en-US" sz="1600" dirty="0" smtClean="0"/>
              <a:t> I SAPUIO </a:t>
            </a:r>
            <a:r>
              <a:rPr lang="en-US" sz="1600" dirty="0" err="1" smtClean="0"/>
              <a:t>og</a:t>
            </a:r>
            <a:r>
              <a:rPr lang="en-US" sz="1600" dirty="0" smtClean="0"/>
              <a:t> </a:t>
            </a:r>
            <a:r>
              <a:rPr lang="en-US" sz="1600" dirty="0" err="1" smtClean="0"/>
              <a:t>før</a:t>
            </a:r>
            <a:r>
              <a:rPr lang="en-US" sz="1600" dirty="0" smtClean="0"/>
              <a:t> 01.05, </a:t>
            </a:r>
            <a:r>
              <a:rPr lang="en-US" sz="1600" dirty="0" err="1" smtClean="0"/>
              <a:t>må</a:t>
            </a:r>
            <a:r>
              <a:rPr lang="en-US" sz="1600" dirty="0" smtClean="0"/>
              <a:t> </a:t>
            </a:r>
            <a:r>
              <a:rPr lang="en-US" sz="1600" dirty="0" err="1" smtClean="0"/>
              <a:t>registreres</a:t>
            </a:r>
            <a:r>
              <a:rPr lang="en-US" sz="1600" dirty="0" smtClean="0"/>
              <a:t> </a:t>
            </a:r>
            <a:r>
              <a:rPr lang="en-US" sz="1600" dirty="0" err="1" smtClean="0"/>
              <a:t>av</a:t>
            </a:r>
            <a:r>
              <a:rPr lang="en-US" sz="1600" dirty="0" smtClean="0"/>
              <a:t> den </a:t>
            </a:r>
            <a:r>
              <a:rPr lang="en-US" sz="1600" dirty="0" err="1" smtClean="0"/>
              <a:t>enkelte</a:t>
            </a:r>
            <a:r>
              <a:rPr lang="en-US" sz="1600" dirty="0" smtClean="0"/>
              <a:t> </a:t>
            </a:r>
            <a:r>
              <a:rPr lang="en-US" sz="1600" dirty="0" err="1" smtClean="0"/>
              <a:t>ansatte</a:t>
            </a:r>
            <a:r>
              <a:rPr lang="en-US" sz="1600" dirty="0" smtClean="0"/>
              <a:t> med </a:t>
            </a:r>
            <a:r>
              <a:rPr lang="en-US" sz="1600" dirty="0" err="1" smtClean="0"/>
              <a:t>fiktive</a:t>
            </a:r>
            <a:r>
              <a:rPr lang="en-US" sz="1600" dirty="0" smtClean="0"/>
              <a:t> </a:t>
            </a:r>
            <a:r>
              <a:rPr lang="en-US" sz="1600" dirty="0" err="1" smtClean="0"/>
              <a:t>datoer</a:t>
            </a:r>
            <a:r>
              <a:rPr lang="en-US" sz="1600" dirty="0" smtClean="0"/>
              <a:t> via DFØ app </a:t>
            </a:r>
            <a:r>
              <a:rPr lang="en-US" sz="1600" dirty="0" err="1" smtClean="0"/>
              <a:t>eller</a:t>
            </a:r>
            <a:r>
              <a:rPr lang="en-US" sz="1600" dirty="0" smtClean="0"/>
              <a:t> portal </a:t>
            </a:r>
            <a:r>
              <a:rPr lang="en-US" sz="1600" dirty="0" err="1" smtClean="0"/>
              <a:t>etter</a:t>
            </a:r>
            <a:r>
              <a:rPr lang="en-US" sz="1600" dirty="0" smtClean="0"/>
              <a:t> den 01.05.21</a:t>
            </a:r>
          </a:p>
          <a:p>
            <a:pPr eaLnBrk="1" hangingPunct="1"/>
            <a:r>
              <a:rPr lang="nb-NO" sz="1000" b="1" dirty="0" smtClean="0"/>
              <a:t>Ved spørsmål, kontakt: </a:t>
            </a:r>
            <a:r>
              <a:rPr lang="nb-NO" sz="1000" b="1" dirty="0" smtClean="0">
                <a:hlinkClick r:id="rId3"/>
              </a:rPr>
              <a:t>bott-ol-mottak@uio.no</a:t>
            </a:r>
            <a:endParaRPr lang="nb-NO" sz="1000" b="1" dirty="0" smtClean="0"/>
          </a:p>
          <a:p>
            <a:r>
              <a:rPr lang="nb-NO" sz="1000" b="1" dirty="0" smtClean="0"/>
              <a:t>For nærmere beskrivelse av ryddeaktiviteter se: </a:t>
            </a:r>
            <a:r>
              <a:rPr lang="nb-NO" sz="1000" b="1" dirty="0" smtClean="0">
                <a:hlinkClick r:id="rId4"/>
              </a:rPr>
              <a:t>Mottaksprosjektet Info-side</a:t>
            </a:r>
            <a:endParaRPr lang="nb-NO" sz="1000" dirty="0" smtClean="0"/>
          </a:p>
          <a:p>
            <a:pPr lvl="1"/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63921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000" b="1" dirty="0" smtClean="0"/>
              <a:t>Ved spørsmål, kontakt: </a:t>
            </a:r>
            <a:r>
              <a:rPr lang="nb-NO" sz="1000" b="1" dirty="0" smtClean="0">
                <a:hlinkClick r:id="rId3"/>
              </a:rPr>
              <a:t>bott-ol-mottak@uio.no</a:t>
            </a:r>
            <a:endParaRPr lang="nb-NO" sz="1000" b="1" dirty="0" smtClean="0"/>
          </a:p>
          <a:p>
            <a:r>
              <a:rPr lang="nb-NO" sz="1000" b="1" smtClean="0"/>
              <a:t>For nærmere beskrivelse av ryddeaktiviteter se: </a:t>
            </a:r>
            <a:r>
              <a:rPr lang="nb-NO" sz="1000" b="1" smtClean="0">
                <a:hlinkClick r:id="rId4"/>
              </a:rPr>
              <a:t>Mottaksprosjektet Info-side</a:t>
            </a:r>
            <a:endParaRPr lang="nb-NO" sz="140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06540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3570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adm-forbedring-digitalisering/bott-okonomi-hr/aktuelle-saker/rydding-i-systemene-for-overgang-til-dfos-losninge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bott-ol-mottak@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2016224"/>
          </a:xfrm>
        </p:spPr>
        <p:txBody>
          <a:bodyPr>
            <a:normAutofit fontScale="90000"/>
          </a:bodyPr>
          <a:lstStyle/>
          <a:p>
            <a:r>
              <a:rPr lang="nb-NO" altLang="nb-NO" sz="2700" dirty="0" smtClean="0"/>
              <a:t/>
            </a:r>
            <a:br>
              <a:rPr lang="nb-NO" altLang="nb-NO" sz="2700" dirty="0" smtClean="0"/>
            </a:br>
            <a:r>
              <a:rPr lang="nb-NO" altLang="nb-NO" sz="2700" dirty="0" smtClean="0"/>
              <a:t/>
            </a:r>
            <a:br>
              <a:rPr lang="nb-NO" altLang="nb-NO" sz="2700" dirty="0" smtClean="0"/>
            </a:br>
            <a:r>
              <a:rPr lang="nb-NO" altLang="nb-NO" sz="2700" dirty="0" smtClean="0"/>
              <a:t/>
            </a:r>
            <a:br>
              <a:rPr lang="nb-NO" altLang="nb-NO" sz="2700" dirty="0" smtClean="0"/>
            </a:br>
            <a:r>
              <a:rPr lang="nb-NO" altLang="nb-NO" sz="2700" dirty="0" smtClean="0"/>
              <a:t/>
            </a:r>
            <a:br>
              <a:rPr lang="nb-NO" altLang="nb-NO" sz="2700" dirty="0" smtClean="0"/>
            </a:br>
            <a:r>
              <a:rPr lang="nb-NO" altLang="nb-NO" sz="2700" dirty="0" smtClean="0"/>
              <a:t/>
            </a:r>
            <a:br>
              <a:rPr lang="nb-NO" altLang="nb-NO" sz="2700" dirty="0" smtClean="0"/>
            </a:br>
            <a:r>
              <a:rPr lang="nb-NO" altLang="nb-NO" sz="2700" dirty="0" smtClean="0"/>
              <a:t/>
            </a:r>
            <a:br>
              <a:rPr lang="nb-NO" altLang="nb-NO" sz="2700" dirty="0" smtClean="0"/>
            </a:br>
            <a:r>
              <a:rPr lang="nb-NO" altLang="nb-NO" sz="2700" dirty="0" smtClean="0"/>
              <a:t/>
            </a:r>
            <a:br>
              <a:rPr lang="nb-NO" altLang="nb-NO" sz="2700" dirty="0" smtClean="0"/>
            </a:br>
            <a:r>
              <a:rPr lang="nb-NO" altLang="nb-NO" sz="2700" dirty="0" smtClean="0"/>
              <a:t/>
            </a:r>
            <a:br>
              <a:rPr lang="nb-NO" altLang="nb-NO" sz="2700" dirty="0" smtClean="0"/>
            </a:br>
            <a:r>
              <a:rPr lang="nb-NO" altLang="nb-NO" sz="2700" dirty="0" smtClean="0"/>
              <a:t/>
            </a:r>
            <a:br>
              <a:rPr lang="nb-NO" altLang="nb-NO" sz="2700" dirty="0" smtClean="0"/>
            </a:br>
            <a:r>
              <a:rPr lang="nb-NO" altLang="nb-NO" sz="3100" b="1" dirty="0" smtClean="0"/>
              <a:t>Informasjon fra </a:t>
            </a:r>
            <a:br>
              <a:rPr lang="nb-NO" altLang="nb-NO" sz="3100" b="1" dirty="0" smtClean="0"/>
            </a:br>
            <a:r>
              <a:rPr lang="nb-NO" sz="3100" b="1" dirty="0" smtClean="0"/>
              <a:t>Prosjekt UiO økonomi og lønn: </a:t>
            </a:r>
            <a:br>
              <a:rPr lang="nb-NO" sz="3100" b="1" dirty="0" smtClean="0"/>
            </a:br>
            <a:r>
              <a:rPr lang="nb-NO" sz="3100" b="1" dirty="0" smtClean="0"/>
              <a:t>Frister mot overgangen til DFØ sin løsninger</a:t>
            </a:r>
            <a:br>
              <a:rPr lang="nb-NO" sz="3100" b="1" dirty="0" smtClean="0"/>
            </a:br>
            <a:r>
              <a:rPr lang="nb-NO" sz="4900" b="1" dirty="0" smtClean="0"/>
              <a:t/>
            </a:r>
            <a:br>
              <a:rPr lang="nb-NO" sz="4900" b="1" dirty="0" smtClean="0"/>
            </a:br>
            <a:r>
              <a:rPr lang="nb-NO" sz="6000" b="1" dirty="0" smtClean="0"/>
              <a:t/>
            </a:r>
            <a:br>
              <a:rPr lang="nb-NO" sz="6000" b="1" dirty="0" smtClean="0"/>
            </a:br>
            <a:r>
              <a:rPr lang="nb-NO" sz="6000" b="1" dirty="0" smtClean="0"/>
              <a:t>                 </a:t>
            </a:r>
            <a:br>
              <a:rPr lang="nb-NO" sz="6000" b="1" dirty="0" smtClean="0"/>
            </a:br>
            <a:r>
              <a:rPr lang="nb-NO" sz="6000" b="1" dirty="0" smtClean="0"/>
              <a:t>                 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63460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Ryddeaktiviteter økonomiområdet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Generelt: Kontinuerlig arbeid for å være a jour</a:t>
            </a:r>
          </a:p>
          <a:p>
            <a:pPr lvl="1"/>
            <a:r>
              <a:rPr lang="nb-NO" dirty="0" smtClean="0"/>
              <a:t>Avslutte åpne, ikke aktive kostnadssteder</a:t>
            </a:r>
          </a:p>
          <a:p>
            <a:pPr lvl="1"/>
            <a:r>
              <a:rPr lang="nb-NO" dirty="0" smtClean="0"/>
              <a:t>Avslutte åpne, ikke aktive prosjekter</a:t>
            </a:r>
          </a:p>
          <a:p>
            <a:pPr lvl="1"/>
            <a:r>
              <a:rPr lang="nb-NO" dirty="0" smtClean="0"/>
              <a:t>Avslutte åpne, ikke aktive tiltak</a:t>
            </a:r>
          </a:p>
          <a:p>
            <a:pPr lvl="1"/>
            <a:endParaRPr lang="nb-NO" dirty="0"/>
          </a:p>
          <a:p>
            <a:pPr lvl="1"/>
            <a:r>
              <a:rPr lang="nb-NO" dirty="0" smtClean="0"/>
              <a:t>Del av enhetenes jobbing med overgang til ny økonomimodell</a:t>
            </a:r>
          </a:p>
          <a:p>
            <a:pPr marL="363538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01.02.2021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8921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Frister på økonomiområdet - prosjekt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Levere grunnlag for konvertering til ny økonomimodell</a:t>
            </a:r>
            <a:r>
              <a:rPr lang="nb-NO" b="1" dirty="0" smtClean="0"/>
              <a:t>: 01.03.21</a:t>
            </a:r>
          </a:p>
          <a:p>
            <a:endParaRPr lang="nb-NO" b="1" dirty="0" smtClean="0"/>
          </a:p>
          <a:p>
            <a:r>
              <a:rPr lang="nb-NO" b="1" dirty="0" smtClean="0"/>
              <a:t>Oppretting av nye prosjekter mellom 01.03 og 01.05:</a:t>
            </a:r>
          </a:p>
          <a:p>
            <a:pPr lvl="1"/>
            <a:r>
              <a:rPr lang="nb-NO" dirty="0" smtClean="0"/>
              <a:t>Om mulig vente med oppretting til etter 01.05</a:t>
            </a:r>
          </a:p>
          <a:p>
            <a:pPr lvl="1"/>
            <a:r>
              <a:rPr lang="nb-NO" dirty="0" err="1" smtClean="0"/>
              <a:t>Evt</a:t>
            </a:r>
            <a:r>
              <a:rPr lang="nb-NO" dirty="0" smtClean="0"/>
              <a:t> enhetenes ansvar å konvertere disse manuelt</a:t>
            </a:r>
          </a:p>
          <a:p>
            <a:pPr lvl="1"/>
            <a:r>
              <a:rPr lang="nb-NO" dirty="0" smtClean="0"/>
              <a:t>Problemstilling ivaretas av delprosjekt PØB</a:t>
            </a:r>
          </a:p>
          <a:p>
            <a:pPr lvl="1"/>
            <a:endParaRPr lang="nb-NO" b="1" dirty="0" smtClean="0"/>
          </a:p>
          <a:p>
            <a:pPr lvl="1"/>
            <a:endParaRPr lang="nb-NO" b="1" dirty="0">
              <a:solidFill>
                <a:srgbClr val="FF0000"/>
              </a:solidFill>
            </a:endParaRPr>
          </a:p>
          <a:p>
            <a:pPr lvl="1"/>
            <a:endParaRPr lang="nb-NO" b="1" dirty="0" smtClean="0">
              <a:solidFill>
                <a:srgbClr val="FF0000"/>
              </a:solidFill>
            </a:endParaRPr>
          </a:p>
          <a:p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86634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Ryddeaktiviteter økonomiområdet - anlegg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63204"/>
            <a:ext cx="7921625" cy="3870796"/>
          </a:xfrm>
        </p:spPr>
        <p:txBody>
          <a:bodyPr/>
          <a:lstStyle/>
          <a:p>
            <a:r>
              <a:rPr lang="nb-NO" dirty="0" smtClean="0"/>
              <a:t>Gjennomgå alt av utstyr og anlegg </a:t>
            </a:r>
            <a:r>
              <a:rPr lang="nb-NO" dirty="0" err="1" smtClean="0"/>
              <a:t>mtp</a:t>
            </a:r>
            <a:r>
              <a:rPr lang="nb-NO" dirty="0" smtClean="0"/>
              <a:t> opprydding og kassasjon</a:t>
            </a:r>
          </a:p>
          <a:p>
            <a:pPr lvl="1"/>
            <a:r>
              <a:rPr lang="nb-NO" sz="2100" dirty="0"/>
              <a:t>Anlegg som står i null – skal de utrangeres? </a:t>
            </a:r>
            <a:endParaRPr lang="nb-NO" sz="2100" dirty="0" smtClean="0"/>
          </a:p>
          <a:p>
            <a:pPr lvl="2"/>
            <a:r>
              <a:rPr lang="nb-NO" sz="1800" dirty="0" smtClean="0"/>
              <a:t>Verifiseres </a:t>
            </a:r>
            <a:r>
              <a:rPr lang="nb-NO" sz="1800" dirty="0"/>
              <a:t>av </a:t>
            </a:r>
            <a:r>
              <a:rPr lang="nb-NO" sz="1800" dirty="0" smtClean="0"/>
              <a:t>enhetene</a:t>
            </a:r>
            <a:endParaRPr lang="nb-NO" dirty="0" smtClean="0"/>
          </a:p>
          <a:p>
            <a:pPr lvl="2"/>
            <a:r>
              <a:rPr lang="nb-NO" sz="1800" dirty="0"/>
              <a:t>Frist: 01.03.21 , eller så fort som mulig</a:t>
            </a:r>
          </a:p>
          <a:p>
            <a:endParaRPr lang="nb-NO" sz="2600" dirty="0" smtClean="0"/>
          </a:p>
          <a:p>
            <a:r>
              <a:rPr lang="nb-NO" sz="2600" dirty="0" smtClean="0"/>
              <a:t>Siste </a:t>
            </a:r>
            <a:r>
              <a:rPr lang="nb-NO" sz="2600" dirty="0"/>
              <a:t>levering av omposteringsbilag i FA: </a:t>
            </a:r>
            <a:r>
              <a:rPr lang="nb-NO" sz="2600" b="1" dirty="0" smtClean="0"/>
              <a:t>15.04.21</a:t>
            </a:r>
            <a:endParaRPr lang="nb-NO" sz="2600" b="1" dirty="0"/>
          </a:p>
          <a:p>
            <a:pPr lvl="1"/>
            <a:r>
              <a:rPr lang="nb-NO" sz="1800" dirty="0"/>
              <a:t>Gjelder også ved kapitalisering av </a:t>
            </a:r>
            <a:r>
              <a:rPr lang="nb-NO" sz="1800" dirty="0" smtClean="0"/>
              <a:t>AUU</a:t>
            </a:r>
            <a:endParaRPr lang="nb-NO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alt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9015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Frister økonomiområdet – utgående faktura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nb-NO" sz="2100" dirty="0"/>
              <a:t>Kunder konverteres </a:t>
            </a:r>
            <a:r>
              <a:rPr lang="nb-NO" sz="2100" b="1" dirty="0"/>
              <a:t>01.03.21</a:t>
            </a:r>
            <a:r>
              <a:rPr lang="nb-NO" sz="2100" dirty="0"/>
              <a:t> (Siste oppdatering 23.04)</a:t>
            </a:r>
          </a:p>
          <a:p>
            <a:pPr>
              <a:buFontTx/>
              <a:buChar char="-"/>
            </a:pPr>
            <a:r>
              <a:rPr lang="nb-NO" sz="2100" dirty="0"/>
              <a:t>Åpne poster konverteres etter at periode apr-21 er lukket</a:t>
            </a:r>
          </a:p>
          <a:p>
            <a:pPr lvl="1"/>
            <a:endParaRPr lang="nb-NO" dirty="0"/>
          </a:p>
          <a:p>
            <a:pPr lvl="1"/>
            <a:r>
              <a:rPr lang="nb-NO" dirty="0" smtClean="0"/>
              <a:t>Viktig å være </a:t>
            </a:r>
            <a:r>
              <a:rPr lang="nb-NO" dirty="0"/>
              <a:t>à jour med purringer og inkasso </a:t>
            </a:r>
            <a:r>
              <a:rPr lang="nb-NO" u="sng" dirty="0"/>
              <a:t>til enhver </a:t>
            </a:r>
            <a:r>
              <a:rPr lang="nb-NO" u="sng" dirty="0" smtClean="0"/>
              <a:t>tid</a:t>
            </a:r>
          </a:p>
          <a:p>
            <a:pPr lvl="1"/>
            <a:r>
              <a:rPr lang="nb-NO" dirty="0" smtClean="0"/>
              <a:t>Siste </a:t>
            </a:r>
            <a:r>
              <a:rPr lang="nb-NO" dirty="0"/>
              <a:t>frist for </a:t>
            </a:r>
            <a:r>
              <a:rPr lang="nb-NO" dirty="0" smtClean="0"/>
              <a:t>oppretting av utgående </a:t>
            </a:r>
            <a:r>
              <a:rPr lang="nb-NO" dirty="0"/>
              <a:t>faktura som skal </a:t>
            </a:r>
            <a:r>
              <a:rPr lang="nb-NO" dirty="0" smtClean="0"/>
              <a:t>inntektsføres i april 21:</a:t>
            </a:r>
          </a:p>
          <a:p>
            <a:pPr lvl="2"/>
            <a:r>
              <a:rPr lang="nb-NO" dirty="0"/>
              <a:t>Må skille på fakturaer som vi allerede har mottatt betaling for</a:t>
            </a:r>
          </a:p>
          <a:p>
            <a:pPr lvl="2"/>
            <a:r>
              <a:rPr lang="nb-NO" dirty="0"/>
              <a:t>Disse kan opprettes helt frem til  </a:t>
            </a:r>
            <a:r>
              <a:rPr lang="nb-NO" b="1" dirty="0" smtClean="0">
                <a:solidFill>
                  <a:schemeClr val="accent1"/>
                </a:solidFill>
              </a:rPr>
              <a:t>26.04</a:t>
            </a:r>
            <a:r>
              <a:rPr lang="nb-NO" dirty="0" smtClean="0"/>
              <a:t> </a:t>
            </a:r>
            <a:r>
              <a:rPr lang="nb-NO" dirty="0"/>
              <a:t>(ofte knyttet til prosjekt)</a:t>
            </a:r>
          </a:p>
          <a:p>
            <a:pPr lvl="1">
              <a:buFontTx/>
              <a:buChar char="-"/>
            </a:pPr>
            <a:r>
              <a:rPr lang="nb-NO" sz="2100" dirty="0"/>
              <a:t>«Vanlige </a:t>
            </a:r>
            <a:r>
              <a:rPr lang="nb-NO" sz="2100" dirty="0" smtClean="0"/>
              <a:t>fakturaer» (som skal sendes ut til kunde)</a:t>
            </a:r>
            <a:endParaRPr lang="nb-NO" sz="2100" dirty="0"/>
          </a:p>
          <a:p>
            <a:pPr lvl="2">
              <a:buFontTx/>
              <a:buChar char="-"/>
            </a:pPr>
            <a:r>
              <a:rPr lang="nb-NO" dirty="0"/>
              <a:t>Hovedregel: Om mulig </a:t>
            </a:r>
            <a:r>
              <a:rPr lang="nb-NO" b="1" dirty="0" smtClean="0"/>
              <a:t>01.04.21 </a:t>
            </a:r>
            <a:r>
              <a:rPr lang="nb-NO" dirty="0" smtClean="0"/>
              <a:t>(Redusere konvertering av åpne poster)</a:t>
            </a:r>
            <a:endParaRPr lang="nb-NO" dirty="0"/>
          </a:p>
          <a:p>
            <a:pPr lvl="2">
              <a:buFontTx/>
              <a:buChar char="-"/>
            </a:pPr>
            <a:r>
              <a:rPr lang="nb-NO" dirty="0"/>
              <a:t>Unntaksvis senest </a:t>
            </a:r>
            <a:r>
              <a:rPr lang="nb-NO" b="1" dirty="0"/>
              <a:t>26.04.21</a:t>
            </a:r>
          </a:p>
          <a:p>
            <a:pPr lvl="2"/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65980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Frister på økonomiområdet – inngående faktura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999" y="1651000"/>
            <a:ext cx="7942263" cy="3510756"/>
          </a:xfrm>
        </p:spPr>
        <p:txBody>
          <a:bodyPr>
            <a:normAutofit fontScale="92500" lnSpcReduction="10000"/>
          </a:bodyPr>
          <a:lstStyle/>
          <a:p>
            <a:r>
              <a:rPr lang="nb-NO" sz="2100" dirty="0"/>
              <a:t>Siste remittering i gammelt system: 26.04.21</a:t>
            </a:r>
          </a:p>
          <a:p>
            <a:r>
              <a:rPr lang="nb-NO" sz="2100" dirty="0"/>
              <a:t>Første remittering nytt system: 03.05.21</a:t>
            </a:r>
          </a:p>
          <a:p>
            <a:r>
              <a:rPr lang="nb-NO" sz="2100" dirty="0"/>
              <a:t>Åpne poster (fra OA) konverteres etter at april er lukket</a:t>
            </a:r>
          </a:p>
          <a:p>
            <a:endParaRPr lang="nb-NO" sz="1600" b="1" dirty="0" smtClean="0"/>
          </a:p>
          <a:p>
            <a:r>
              <a:rPr lang="nb-NO" sz="2400" b="1" dirty="0" smtClean="0"/>
              <a:t>Vår 2021</a:t>
            </a:r>
          </a:p>
          <a:p>
            <a:pPr lvl="1"/>
            <a:r>
              <a:rPr lang="nb-NO" sz="2000" dirty="0"/>
              <a:t>Være à jour med fakturaer på sirkulasjon i BW til enhver </a:t>
            </a:r>
            <a:r>
              <a:rPr lang="nb-NO" sz="2000" dirty="0" smtClean="0"/>
              <a:t>tid</a:t>
            </a:r>
            <a:endParaRPr lang="nb-NO" sz="2000" b="1" dirty="0" smtClean="0"/>
          </a:p>
          <a:p>
            <a:r>
              <a:rPr lang="nb-NO" sz="2400" b="1" dirty="0" smtClean="0"/>
              <a:t>Hoved</a:t>
            </a:r>
            <a:r>
              <a:rPr lang="nb-NO" sz="2400" dirty="0" smtClean="0"/>
              <a:t>regel	</a:t>
            </a:r>
          </a:p>
          <a:p>
            <a:pPr lvl="1"/>
            <a:r>
              <a:rPr lang="nb-NO" sz="2000" dirty="0" smtClean="0"/>
              <a:t>Siste frist for godkjenning av inngående faktura i BW: </a:t>
            </a:r>
            <a:r>
              <a:rPr lang="nb-NO" sz="2000" b="1" dirty="0" smtClean="0"/>
              <a:t>25.04.21</a:t>
            </a:r>
          </a:p>
          <a:p>
            <a:pPr lvl="2"/>
            <a:r>
              <a:rPr lang="nb-NO" dirty="0" smtClean="0"/>
              <a:t>For at de skal kunne remitteres og bokføres i periode 04 i OA</a:t>
            </a:r>
          </a:p>
          <a:p>
            <a:pPr lvl="1"/>
            <a:r>
              <a:rPr lang="nb-NO" sz="2000" dirty="0" smtClean="0"/>
              <a:t>Fakturaer som ikke blir godkjent innen fristen blir overført til DFØ som åpne poster og må konteres på nytt</a:t>
            </a:r>
          </a:p>
          <a:p>
            <a:pPr marL="725488" lvl="2" indent="0">
              <a:buNone/>
            </a:pPr>
            <a:endParaRPr lang="nb-NO" b="1" dirty="0" smtClean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alt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6306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Frister på økonomiområdet - bestillinger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1900" dirty="0"/>
              <a:t>Ingen bestillinger konverteres og åpne bestillinger må følges opp manuelt av den enkelte bestiller. Fakturaer som kommer etter xx.04.21 vil ikke kunne matches mot </a:t>
            </a:r>
            <a:r>
              <a:rPr lang="nb-NO" sz="1900" dirty="0" smtClean="0"/>
              <a:t>bestillingen</a:t>
            </a:r>
            <a:endParaRPr lang="nb-NO" sz="1900" dirty="0"/>
          </a:p>
          <a:p>
            <a:pPr marL="0" indent="0">
              <a:buNone/>
            </a:pPr>
            <a:endParaRPr lang="nb-NO" sz="1800" dirty="0">
              <a:solidFill>
                <a:srgbClr val="FF0000"/>
              </a:solidFill>
            </a:endParaRPr>
          </a:p>
          <a:p>
            <a:r>
              <a:rPr lang="nb-NO" sz="1800" dirty="0" smtClean="0"/>
              <a:t>Rydde </a:t>
            </a:r>
            <a:r>
              <a:rPr lang="nb-NO" sz="1800" dirty="0"/>
              <a:t>i gamle bestillinger som ligger åpne uten varemottak/match mot faktura</a:t>
            </a:r>
          </a:p>
          <a:p>
            <a:pPr lvl="1"/>
            <a:r>
              <a:rPr lang="nb-NO" sz="1600" dirty="0"/>
              <a:t>Frist: </a:t>
            </a:r>
            <a:r>
              <a:rPr lang="nb-NO" sz="1600" b="1" dirty="0" smtClean="0"/>
              <a:t>01.03.21</a:t>
            </a:r>
            <a:endParaRPr lang="nb-NO" sz="1600" b="1" dirty="0"/>
          </a:p>
          <a:p>
            <a:r>
              <a:rPr lang="nb-NO" sz="1800" b="1" dirty="0" smtClean="0"/>
              <a:t>Hovedregel bestillinger</a:t>
            </a:r>
          </a:p>
          <a:p>
            <a:pPr lvl="1"/>
            <a:r>
              <a:rPr lang="nb-NO" sz="1600" dirty="0" smtClean="0"/>
              <a:t>Siste frist for bestillinger er </a:t>
            </a:r>
            <a:r>
              <a:rPr lang="nb-NO" sz="1600" b="1" dirty="0" smtClean="0"/>
              <a:t>15.03.21</a:t>
            </a:r>
            <a:r>
              <a:rPr lang="nb-NO" sz="1600" dirty="0" smtClean="0"/>
              <a:t>, siste leveringsdato bør være innen </a:t>
            </a:r>
            <a:r>
              <a:rPr lang="nb-NO" sz="1600" b="1" dirty="0" smtClean="0"/>
              <a:t>15.04</a:t>
            </a:r>
          </a:p>
          <a:p>
            <a:r>
              <a:rPr lang="nb-NO" sz="1800" b="1" dirty="0" smtClean="0"/>
              <a:t>Unntak</a:t>
            </a:r>
          </a:p>
          <a:p>
            <a:pPr lvl="1"/>
            <a:r>
              <a:rPr lang="nb-NO" sz="1600" dirty="0" smtClean="0"/>
              <a:t>For bestillinger som må sendes etter den 15.03 bør leveringsdato settes til 15.april for å kunne overholde godkjenningsfristen av fakturaer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5041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Frister T1 i OA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«Normalt» tertialoppgjør i Økonomisystemet OA for T1-21</a:t>
            </a:r>
          </a:p>
          <a:p>
            <a:pPr lvl="1"/>
            <a:r>
              <a:rPr lang="nb-NO" dirty="0" smtClean="0"/>
              <a:t>Egne frister gjelder for omposteringer mm, kommuniseres etter vanlige rutiner</a:t>
            </a:r>
          </a:p>
          <a:p>
            <a:r>
              <a:rPr lang="nb-NO" dirty="0" smtClean="0"/>
              <a:t>Åpne poster og inngående balanse konverteres til Unit4 ERP etter at april er lukket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63090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Rydding innen lønnsområdet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51000"/>
            <a:ext cx="7924800" cy="3438748"/>
          </a:xfrm>
        </p:spPr>
        <p:txBody>
          <a:bodyPr>
            <a:normAutofit/>
          </a:bodyPr>
          <a:lstStyle/>
          <a:p>
            <a:r>
              <a:rPr lang="nb-NO" sz="1900" dirty="0"/>
              <a:t>NYTT TOA system (erstatter dagens </a:t>
            </a:r>
            <a:r>
              <a:rPr lang="nb-NO" sz="1900" dirty="0" err="1"/>
              <a:t>eBilag</a:t>
            </a:r>
            <a:r>
              <a:rPr lang="nb-NO" sz="1900" dirty="0"/>
              <a:t> løsning)</a:t>
            </a:r>
          </a:p>
          <a:p>
            <a:r>
              <a:rPr lang="nb-NO" sz="1900" dirty="0"/>
              <a:t>Kontrakter konverteres ikke, de med varighet lenger enn 30.04.21 må registrere på nytt i nytt system med startdato 01.05.21</a:t>
            </a:r>
          </a:p>
          <a:p>
            <a:endParaRPr lang="nb-NO" dirty="0" smtClean="0"/>
          </a:p>
          <a:p>
            <a:r>
              <a:rPr lang="en-US" dirty="0" err="1"/>
              <a:t>Kontrakter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utbetalinger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e-</a:t>
            </a:r>
            <a:r>
              <a:rPr lang="en-US" dirty="0" err="1" smtClean="0"/>
              <a:t>bilag</a:t>
            </a:r>
            <a:endParaRPr lang="en-US" dirty="0" smtClean="0"/>
          </a:p>
          <a:p>
            <a:pPr lvl="1"/>
            <a:r>
              <a:rPr lang="en-US" dirty="0" err="1"/>
              <a:t>Kontrakter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godkjent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den </a:t>
            </a:r>
            <a:r>
              <a:rPr lang="en-US" dirty="0" err="1" smtClean="0"/>
              <a:t>eksterne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hvor</a:t>
            </a:r>
            <a:r>
              <a:rPr lang="en-US" dirty="0" smtClean="0"/>
              <a:t> </a:t>
            </a:r>
            <a:r>
              <a:rPr lang="en-US" dirty="0" err="1" smtClean="0"/>
              <a:t>arbeid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/>
              <a:t>utføre</a:t>
            </a:r>
            <a:r>
              <a:rPr lang="en-US" dirty="0"/>
              <a:t> </a:t>
            </a:r>
            <a:r>
              <a:rPr lang="en-US" dirty="0" err="1"/>
              <a:t>arbeidet</a:t>
            </a:r>
            <a:r>
              <a:rPr lang="en-US" dirty="0"/>
              <a:t> </a:t>
            </a:r>
            <a:r>
              <a:rPr lang="en-US" dirty="0" err="1"/>
              <a:t>likevel</a:t>
            </a:r>
            <a:r>
              <a:rPr lang="en-US" dirty="0"/>
              <a:t>,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slettes</a:t>
            </a:r>
            <a:r>
              <a:rPr lang="en-US" dirty="0"/>
              <a:t>.</a:t>
            </a:r>
            <a:endParaRPr lang="nb-NO" dirty="0"/>
          </a:p>
          <a:p>
            <a:pPr lvl="1"/>
            <a:r>
              <a:rPr lang="en-US" dirty="0" err="1"/>
              <a:t>Slette</a:t>
            </a:r>
            <a:r>
              <a:rPr lang="en-US" dirty="0"/>
              <a:t>/</a:t>
            </a:r>
            <a:r>
              <a:rPr lang="en-US" dirty="0" err="1"/>
              <a:t>rydde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utbetalinger</a:t>
            </a:r>
            <a:r>
              <a:rPr lang="en-US" dirty="0"/>
              <a:t> </a:t>
            </a:r>
            <a:r>
              <a:rPr lang="en-US" dirty="0" err="1"/>
              <a:t>innen</a:t>
            </a:r>
            <a:r>
              <a:rPr lang="en-US" dirty="0"/>
              <a:t> </a:t>
            </a:r>
            <a:r>
              <a:rPr lang="en-US" b="1" dirty="0" smtClean="0"/>
              <a:t>15.12.2020</a:t>
            </a:r>
            <a:endParaRPr lang="nb-NO" b="1" dirty="0"/>
          </a:p>
          <a:p>
            <a:pPr marL="457200" lvl="1" indent="0">
              <a:buNone/>
            </a:pPr>
            <a:endParaRPr lang="nb-NO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0128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 err="1" smtClean="0"/>
              <a:t>eBilag</a:t>
            </a:r>
            <a:r>
              <a:rPr lang="nb-NO" sz="3200" dirty="0" smtClean="0"/>
              <a:t>: Håndtering av utbetaling </a:t>
            </a:r>
            <a:r>
              <a:rPr lang="nb-NO" sz="3200" dirty="0"/>
              <a:t>for arbeid utført i </a:t>
            </a:r>
            <a:r>
              <a:rPr lang="nb-NO" sz="3200" dirty="0" smtClean="0"/>
              <a:t>april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b="1" dirty="0"/>
              <a:t>Avslutning av kontrakt i SAPUIO HOVEDREGEL</a:t>
            </a:r>
            <a:endParaRPr lang="nb-NO" sz="1800" b="1" strike="sngStrike" dirty="0"/>
          </a:p>
          <a:p>
            <a:pPr lvl="1"/>
            <a:r>
              <a:rPr lang="nb-NO" sz="1600" dirty="0"/>
              <a:t>Sluttdato settes </a:t>
            </a:r>
            <a:r>
              <a:rPr lang="nb-NO" sz="1600" dirty="0" smtClean="0"/>
              <a:t>til </a:t>
            </a:r>
            <a:r>
              <a:rPr lang="nb-NO" sz="1600" b="1" dirty="0" smtClean="0"/>
              <a:t>30.april</a:t>
            </a:r>
            <a:r>
              <a:rPr lang="nb-NO" sz="1600" dirty="0" smtClean="0"/>
              <a:t> selv </a:t>
            </a:r>
            <a:r>
              <a:rPr lang="nb-NO" sz="1600" dirty="0"/>
              <a:t>om kontraktens varighet egentlig er lengre</a:t>
            </a:r>
          </a:p>
          <a:p>
            <a:pPr lvl="1"/>
            <a:r>
              <a:rPr lang="nb-NO" sz="1600" dirty="0"/>
              <a:t>For å få godkjent </a:t>
            </a:r>
            <a:r>
              <a:rPr lang="nb-NO" sz="1600" dirty="0" smtClean="0"/>
              <a:t>utbetaling </a:t>
            </a:r>
            <a:r>
              <a:rPr lang="nb-NO" sz="1600" dirty="0"/>
              <a:t>settes dato på utbetalingslinje til 16.april*</a:t>
            </a:r>
          </a:p>
          <a:p>
            <a:pPr lvl="2"/>
            <a:r>
              <a:rPr lang="nb-NO" sz="1300" dirty="0"/>
              <a:t>Det går an å ha annen dato på utbetalingslinjen enn sluttdato på kontrakt</a:t>
            </a:r>
          </a:p>
          <a:p>
            <a:pPr lvl="1"/>
            <a:r>
              <a:rPr lang="nb-NO" sz="1600" dirty="0"/>
              <a:t>Saksbehandlere må godkjenne senest </a:t>
            </a:r>
            <a:r>
              <a:rPr lang="nb-NO" sz="1600" b="1" dirty="0"/>
              <a:t>18.april kl. 16</a:t>
            </a:r>
          </a:p>
          <a:p>
            <a:pPr lvl="1"/>
            <a:r>
              <a:rPr lang="nb-NO" sz="1600" dirty="0" smtClean="0"/>
              <a:t>Det </a:t>
            </a:r>
            <a:r>
              <a:rPr lang="nb-NO" sz="1600" dirty="0"/>
              <a:t>som er jobbet etter 16.april og før 01.05 må behandles med papirløsning</a:t>
            </a:r>
          </a:p>
          <a:p>
            <a:pPr lvl="2"/>
            <a:r>
              <a:rPr lang="nb-NO" sz="1300" dirty="0" smtClean="0"/>
              <a:t>Må </a:t>
            </a:r>
            <a:r>
              <a:rPr lang="nb-NO" sz="1300" dirty="0"/>
              <a:t>punches inn i </a:t>
            </a:r>
            <a:r>
              <a:rPr lang="nb-NO" sz="1300" dirty="0" err="1"/>
              <a:t>Dfø</a:t>
            </a:r>
            <a:r>
              <a:rPr lang="nb-NO" sz="1300" dirty="0"/>
              <a:t> sin løsning etter </a:t>
            </a:r>
            <a:r>
              <a:rPr lang="nb-NO" sz="1300" dirty="0" smtClean="0"/>
              <a:t>01.05</a:t>
            </a:r>
            <a:endParaRPr lang="nb-NO" sz="1300" dirty="0"/>
          </a:p>
          <a:p>
            <a:r>
              <a:rPr lang="nb-NO" sz="1800" b="1" dirty="0"/>
              <a:t>Unntaksregel</a:t>
            </a:r>
          </a:p>
          <a:p>
            <a:pPr lvl="1"/>
            <a:r>
              <a:rPr lang="nb-NO" sz="1600" dirty="0"/>
              <a:t>De som ikke kan avsluttes eller de som ikke blir godkjent innen </a:t>
            </a:r>
            <a:r>
              <a:rPr lang="nb-NO" sz="1600" b="1" dirty="0" smtClean="0"/>
              <a:t>16.april</a:t>
            </a:r>
            <a:r>
              <a:rPr lang="nb-NO" sz="1600" dirty="0" smtClean="0"/>
              <a:t>, </a:t>
            </a:r>
            <a:r>
              <a:rPr lang="nb-NO" sz="1600" dirty="0"/>
              <a:t>må håndteres manuelt via utbetalingsbilag i SAPDFØ sin løsning etter overgangen</a:t>
            </a:r>
          </a:p>
          <a:p>
            <a:pPr lvl="2"/>
            <a:r>
              <a:rPr lang="nb-NO" sz="1300" dirty="0"/>
              <a:t>Begrunnelse: Vi har ikke skrivetilgang til SAPUIO etter </a:t>
            </a:r>
            <a:r>
              <a:rPr lang="nb-NO" sz="1300" dirty="0" smtClean="0"/>
              <a:t>01.mai 21</a:t>
            </a:r>
            <a:endParaRPr lang="nb-NO" sz="13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01.02.2021</a:t>
            </a:fld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5051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eBilag</a:t>
            </a:r>
            <a:r>
              <a:rPr lang="nb-NO" dirty="0" smtClean="0"/>
              <a:t>: Overgangsordning for å sikre tilganger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Kontrakt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eBilag</a:t>
            </a:r>
            <a:r>
              <a:rPr lang="en-US" dirty="0" smtClean="0"/>
              <a:t>/TOA </a:t>
            </a:r>
            <a:r>
              <a:rPr lang="en-US" dirty="0" err="1" smtClean="0"/>
              <a:t>styrer</a:t>
            </a:r>
            <a:r>
              <a:rPr lang="en-US" dirty="0" smtClean="0"/>
              <a:t> </a:t>
            </a:r>
            <a:r>
              <a:rPr lang="en-US" dirty="0" err="1" smtClean="0"/>
              <a:t>eksternes</a:t>
            </a:r>
            <a:r>
              <a:rPr lang="en-US" dirty="0" smtClean="0"/>
              <a:t> </a:t>
            </a:r>
            <a:r>
              <a:rPr lang="en-US" dirty="0" err="1" smtClean="0"/>
              <a:t>tilgang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diverse UIO-</a:t>
            </a:r>
            <a:r>
              <a:rPr lang="en-US" dirty="0" err="1" smtClean="0"/>
              <a:t>systemer</a:t>
            </a:r>
            <a:endParaRPr lang="en-US" dirty="0" smtClean="0"/>
          </a:p>
          <a:p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/>
              <a:t>saksbehandlere</a:t>
            </a:r>
            <a:r>
              <a:rPr lang="en-US" dirty="0"/>
              <a:t>  </a:t>
            </a:r>
            <a:r>
              <a:rPr lang="en-US" dirty="0" err="1" smtClean="0"/>
              <a:t>legger</a:t>
            </a:r>
            <a:r>
              <a:rPr lang="en-US" dirty="0" smtClean="0"/>
              <a:t> </a:t>
            </a:r>
            <a:r>
              <a:rPr lang="en-US" dirty="0"/>
              <a:t>inn </a:t>
            </a:r>
            <a:r>
              <a:rPr lang="en-US" dirty="0" err="1"/>
              <a:t>kontrakter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e-</a:t>
            </a:r>
            <a:r>
              <a:rPr lang="en-US" dirty="0" err="1"/>
              <a:t>Bilag</a:t>
            </a:r>
            <a:r>
              <a:rPr lang="en-US" dirty="0"/>
              <a:t> med </a:t>
            </a:r>
            <a:r>
              <a:rPr lang="en-US" dirty="0" err="1"/>
              <a:t>varighet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01.05 med </a:t>
            </a:r>
            <a:r>
              <a:rPr lang="en-US" dirty="0" err="1"/>
              <a:t>sluttdato</a:t>
            </a:r>
            <a:r>
              <a:rPr lang="en-US" dirty="0"/>
              <a:t> </a:t>
            </a:r>
            <a:r>
              <a:rPr lang="en-US" dirty="0" smtClean="0"/>
              <a:t>30.04</a:t>
            </a:r>
          </a:p>
          <a:p>
            <a:r>
              <a:rPr lang="en-US" dirty="0" err="1" smtClean="0"/>
              <a:t>Prosjektet</a:t>
            </a:r>
            <a:r>
              <a:rPr lang="en-US" dirty="0" smtClean="0"/>
              <a:t> jobber for at </a:t>
            </a:r>
            <a:r>
              <a:rPr lang="en-US" dirty="0" err="1" smtClean="0"/>
              <a:t>saksbehandlere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trenger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 </a:t>
            </a:r>
            <a:r>
              <a:rPr lang="en-US" dirty="0" err="1" smtClean="0"/>
              <a:t>tilgang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DFØs </a:t>
            </a:r>
            <a:r>
              <a:rPr lang="en-US" dirty="0" err="1" smtClean="0"/>
              <a:t>ToA-løsning</a:t>
            </a:r>
            <a:r>
              <a:rPr lang="en-US" dirty="0" smtClean="0"/>
              <a:t> </a:t>
            </a:r>
            <a:r>
              <a:rPr lang="en-US" dirty="0" err="1" smtClean="0"/>
              <a:t>tidlig</a:t>
            </a:r>
            <a:r>
              <a:rPr lang="en-US" dirty="0" smtClean="0"/>
              <a:t> I </a:t>
            </a:r>
            <a:r>
              <a:rPr lang="en-US" dirty="0" err="1" smtClean="0"/>
              <a:t>april</a:t>
            </a:r>
            <a:r>
              <a:rPr lang="en-US" dirty="0" smtClean="0"/>
              <a:t>**</a:t>
            </a:r>
          </a:p>
          <a:p>
            <a:r>
              <a:rPr lang="en-US" dirty="0" err="1" smtClean="0"/>
              <a:t>Saksbehandlere</a:t>
            </a:r>
            <a:r>
              <a:rPr lang="en-US" dirty="0" smtClean="0"/>
              <a:t> </a:t>
            </a:r>
            <a:r>
              <a:rPr lang="en-US" dirty="0"/>
              <a:t>starter </a:t>
            </a:r>
            <a:r>
              <a:rPr lang="en-US" dirty="0" err="1"/>
              <a:t>arbeidet</a:t>
            </a:r>
            <a:r>
              <a:rPr lang="en-US" dirty="0"/>
              <a:t> med å </a:t>
            </a:r>
            <a:r>
              <a:rPr lang="en-US" dirty="0" err="1"/>
              <a:t>registrerer</a:t>
            </a:r>
            <a:r>
              <a:rPr lang="en-US" dirty="0"/>
              <a:t> </a:t>
            </a:r>
            <a:r>
              <a:rPr lang="en-US" dirty="0" err="1"/>
              <a:t>nye</a:t>
            </a:r>
            <a:r>
              <a:rPr lang="en-US" dirty="0"/>
              <a:t> </a:t>
            </a:r>
            <a:r>
              <a:rPr lang="en-US" dirty="0" err="1"/>
              <a:t>kontrakter</a:t>
            </a:r>
            <a:r>
              <a:rPr lang="en-US" dirty="0"/>
              <a:t> med </a:t>
            </a:r>
            <a:r>
              <a:rPr lang="en-US" dirty="0" err="1"/>
              <a:t>startdato</a:t>
            </a:r>
            <a:r>
              <a:rPr lang="en-US" dirty="0"/>
              <a:t> 01.05 </a:t>
            </a:r>
            <a:r>
              <a:rPr lang="en-US" dirty="0" err="1" smtClean="0"/>
              <a:t>i</a:t>
            </a:r>
            <a:r>
              <a:rPr lang="en-US" dirty="0" smtClean="0"/>
              <a:t> TOA-</a:t>
            </a:r>
            <a:r>
              <a:rPr lang="en-US" dirty="0" err="1" smtClean="0"/>
              <a:t>løsningen</a:t>
            </a:r>
            <a:r>
              <a:rPr lang="en-US" dirty="0" smtClean="0"/>
              <a:t>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/>
              <a:t>fort de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 smtClean="0"/>
              <a:t>tilgang</a:t>
            </a:r>
            <a:endParaRPr lang="en-US" dirty="0" smtClean="0"/>
          </a:p>
          <a:p>
            <a:r>
              <a:rPr lang="en-US" dirty="0" err="1"/>
              <a:t>E</a:t>
            </a:r>
            <a:r>
              <a:rPr lang="en-US" dirty="0" err="1" smtClean="0"/>
              <a:t>nhetene</a:t>
            </a:r>
            <a:r>
              <a:rPr lang="en-US" dirty="0" smtClean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sette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ressurser</a:t>
            </a:r>
            <a:r>
              <a:rPr lang="en-US" dirty="0"/>
              <a:t> </a:t>
            </a:r>
            <a:r>
              <a:rPr lang="en-US" dirty="0" err="1"/>
              <a:t>umiddelbart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1. </a:t>
            </a:r>
            <a:r>
              <a:rPr lang="en-US" dirty="0" err="1"/>
              <a:t>mai</a:t>
            </a:r>
            <a:r>
              <a:rPr lang="en-US" dirty="0"/>
              <a:t> for å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kontrakter</a:t>
            </a:r>
            <a:r>
              <a:rPr lang="en-US" dirty="0"/>
              <a:t> for de </a:t>
            </a:r>
            <a:r>
              <a:rPr lang="en-US" dirty="0" err="1"/>
              <a:t>eksterne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ha </a:t>
            </a:r>
            <a:r>
              <a:rPr lang="en-US" dirty="0" err="1"/>
              <a:t>kontrakter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1.mai</a:t>
            </a:r>
            <a:endParaRPr lang="en-US" dirty="0" smtClean="0"/>
          </a:p>
          <a:p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smtClean="0"/>
              <a:t>X* </a:t>
            </a:r>
            <a:r>
              <a:rPr lang="en-US" dirty="0" err="1" smtClean="0"/>
              <a:t>uker</a:t>
            </a:r>
            <a:r>
              <a:rPr lang="en-US" dirty="0" smtClean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avsluttes</a:t>
            </a:r>
            <a:r>
              <a:rPr lang="en-US" dirty="0"/>
              <a:t> </a:t>
            </a:r>
            <a:r>
              <a:rPr lang="en-US" dirty="0" smtClean="0"/>
              <a:t>UIO-</a:t>
            </a:r>
            <a:r>
              <a:rPr lang="en-US" dirty="0" err="1" smtClean="0"/>
              <a:t>tilganger</a:t>
            </a:r>
            <a:r>
              <a:rPr lang="en-US" dirty="0" smtClean="0"/>
              <a:t> </a:t>
            </a:r>
            <a:r>
              <a:rPr lang="en-US" dirty="0" err="1" smtClean="0"/>
              <a:t>hvis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fått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kontrakt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ToA-løsningen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8507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Frister innen lønnsområdet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710" y="1417340"/>
            <a:ext cx="7991721" cy="3744416"/>
          </a:xfrm>
        </p:spPr>
        <p:txBody>
          <a:bodyPr>
            <a:normAutofit fontScale="92500" lnSpcReduction="10000"/>
          </a:bodyPr>
          <a:lstStyle/>
          <a:p>
            <a:r>
              <a:rPr lang="nb-NO" sz="2100" dirty="0" err="1"/>
              <a:t>SAPdata</a:t>
            </a:r>
            <a:r>
              <a:rPr lang="nb-NO" sz="2100" dirty="0"/>
              <a:t> (ansatte) konverteres etter </a:t>
            </a:r>
            <a:r>
              <a:rPr lang="nb-NO" sz="2100" dirty="0" err="1"/>
              <a:t>hovedlønn</a:t>
            </a:r>
            <a:r>
              <a:rPr lang="nb-NO" sz="2100" dirty="0"/>
              <a:t> i februar. Etter dette dobbelt vedlikehold av ansatte i begge systemer. </a:t>
            </a:r>
          </a:p>
          <a:p>
            <a:r>
              <a:rPr lang="nb-NO" sz="2100" dirty="0"/>
              <a:t>Siste lønnskjøring i SAPUIO: 20.04.21 (korrigeringskjøring)</a:t>
            </a:r>
          </a:p>
          <a:p>
            <a:endParaRPr lang="nb-NO" sz="1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nb-NO" sz="2400" dirty="0" smtClean="0"/>
              <a:t>Hovedregler </a:t>
            </a:r>
            <a:r>
              <a:rPr lang="nb-NO" sz="2400" dirty="0"/>
              <a:t>(kjøreplanen på intranettet vil være oppdatert)</a:t>
            </a:r>
          </a:p>
          <a:p>
            <a:pPr lvl="1"/>
            <a:r>
              <a:rPr lang="nb-NO" sz="2000" dirty="0"/>
              <a:t>Fastlønn: kjøres </a:t>
            </a:r>
            <a:r>
              <a:rPr lang="nb-NO" sz="2000" dirty="0" smtClean="0"/>
              <a:t>08.april</a:t>
            </a:r>
            <a:endParaRPr lang="nb-NO" sz="2000" dirty="0"/>
          </a:p>
          <a:p>
            <a:pPr lvl="2"/>
            <a:r>
              <a:rPr lang="nb-NO" dirty="0"/>
              <a:t>Siste frist for lønnsbestillinger i </a:t>
            </a:r>
            <a:r>
              <a:rPr lang="nb-NO" dirty="0" err="1"/>
              <a:t>ePhorte</a:t>
            </a:r>
            <a:r>
              <a:rPr lang="nb-NO" dirty="0"/>
              <a:t> (kontraktsinngåelser, stillingsendring mv) : </a:t>
            </a:r>
            <a:r>
              <a:rPr lang="nb-NO" b="1" dirty="0" smtClean="0"/>
              <a:t>22.03.21</a:t>
            </a:r>
            <a:endParaRPr lang="nb-NO" b="1" dirty="0"/>
          </a:p>
          <a:p>
            <a:pPr lvl="1"/>
            <a:r>
              <a:rPr lang="nb-NO" sz="2000" dirty="0" smtClean="0"/>
              <a:t>Bilagslønn </a:t>
            </a:r>
            <a:r>
              <a:rPr lang="nb-NO" sz="2000" dirty="0"/>
              <a:t>:Bare en kjøring i april</a:t>
            </a:r>
          </a:p>
          <a:p>
            <a:pPr lvl="2"/>
            <a:r>
              <a:rPr lang="nb-NO" dirty="0"/>
              <a:t>Siste frist for godkjenning av manuelle bilag (bilag på papir, f.eks. tillegg mm): </a:t>
            </a:r>
            <a:r>
              <a:rPr lang="nb-NO" b="1" dirty="0" smtClean="0"/>
              <a:t>07.04.21</a:t>
            </a:r>
            <a:endParaRPr lang="nb-NO" sz="1100" b="1" dirty="0"/>
          </a:p>
          <a:p>
            <a:pPr lvl="2"/>
            <a:r>
              <a:rPr lang="nb-NO" dirty="0"/>
              <a:t>Siste frist for godkjenning av </a:t>
            </a:r>
            <a:r>
              <a:rPr lang="nb-NO" dirty="0" err="1"/>
              <a:t>eBilag</a:t>
            </a:r>
            <a:r>
              <a:rPr lang="nb-NO" dirty="0"/>
              <a:t>: </a:t>
            </a:r>
            <a:r>
              <a:rPr lang="nb-NO" b="1" dirty="0" smtClean="0"/>
              <a:t>18.04.21 </a:t>
            </a:r>
            <a:r>
              <a:rPr lang="nb-NO" b="1" dirty="0"/>
              <a:t>kl. 16:00</a:t>
            </a:r>
          </a:p>
          <a:p>
            <a:pPr lvl="3"/>
            <a:r>
              <a:rPr lang="nb-NO" sz="1200" dirty="0"/>
              <a:t>KL. 1500 stenges det for de som skal med på lønnskjøringen</a:t>
            </a:r>
            <a:endParaRPr lang="nb-NO" sz="2400" dirty="0" smtClean="0"/>
          </a:p>
          <a:p>
            <a:endParaRPr lang="nb-NO" dirty="0" smtClean="0"/>
          </a:p>
          <a:p>
            <a:endParaRPr lang="nb-NO" sz="13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alt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16778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Frister for reiser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900" dirty="0"/>
              <a:t>Siste reisekjøring i gammelt system (SAPUIO): 13.04.21</a:t>
            </a:r>
          </a:p>
          <a:p>
            <a:pPr marL="0" indent="0">
              <a:buNone/>
            </a:pPr>
            <a:r>
              <a:rPr lang="nb-NO" sz="1900" dirty="0"/>
              <a:t>Reiseforskudd registreres i nytt system etter 15.04.21 (gjelder for reiser etter 01.05.21)</a:t>
            </a:r>
          </a:p>
          <a:p>
            <a:endParaRPr lang="nb-NO" sz="1800" dirty="0" smtClean="0"/>
          </a:p>
          <a:p>
            <a:r>
              <a:rPr lang="nb-NO" sz="1800" dirty="0" smtClean="0"/>
              <a:t>Rydding </a:t>
            </a:r>
            <a:r>
              <a:rPr lang="nb-NO" sz="1800" dirty="0"/>
              <a:t>i forkant</a:t>
            </a:r>
          </a:p>
          <a:p>
            <a:pPr lvl="1"/>
            <a:r>
              <a:rPr lang="nb-NO" sz="1600" dirty="0"/>
              <a:t>Alle reiser i flyt må ferdigbehandles</a:t>
            </a:r>
          </a:p>
          <a:p>
            <a:pPr lvl="1"/>
            <a:r>
              <a:rPr lang="en-US" sz="1600" dirty="0" err="1" smtClean="0"/>
              <a:t>Oppfordrer</a:t>
            </a:r>
            <a:r>
              <a:rPr lang="en-US" sz="1600" dirty="0" smtClean="0"/>
              <a:t> </a:t>
            </a:r>
            <a:r>
              <a:rPr lang="en-US" sz="1600" dirty="0" err="1"/>
              <a:t>alle</a:t>
            </a:r>
            <a:r>
              <a:rPr lang="en-US" sz="1600" dirty="0"/>
              <a:t> å </a:t>
            </a:r>
            <a:r>
              <a:rPr lang="en-US" sz="1600" dirty="0" err="1"/>
              <a:t>være</a:t>
            </a:r>
            <a:r>
              <a:rPr lang="en-US" sz="1600" dirty="0"/>
              <a:t> a jour med </a:t>
            </a:r>
            <a:r>
              <a:rPr lang="en-US" sz="1600" dirty="0" err="1"/>
              <a:t>reiseregninger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hht</a:t>
            </a:r>
            <a:r>
              <a:rPr lang="en-US" sz="1600" dirty="0"/>
              <a:t> </a:t>
            </a:r>
            <a:r>
              <a:rPr lang="en-US" sz="1600" dirty="0" err="1"/>
              <a:t>frister</a:t>
            </a:r>
            <a:r>
              <a:rPr lang="en-US" sz="1600" dirty="0"/>
              <a:t> for </a:t>
            </a:r>
            <a:r>
              <a:rPr lang="en-US" sz="1600" dirty="0" err="1"/>
              <a:t>siste</a:t>
            </a:r>
            <a:r>
              <a:rPr lang="en-US" sz="1600" dirty="0"/>
              <a:t> </a:t>
            </a:r>
            <a:r>
              <a:rPr lang="en-US" sz="1600" dirty="0" err="1"/>
              <a:t>reisekjøring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sapuio</a:t>
            </a:r>
            <a:r>
              <a:rPr lang="en-US" sz="1600" dirty="0"/>
              <a:t> </a:t>
            </a:r>
          </a:p>
          <a:p>
            <a:r>
              <a:rPr lang="nb-NO" sz="1800" dirty="0" smtClean="0"/>
              <a:t>Siste </a:t>
            </a:r>
            <a:r>
              <a:rPr lang="nb-NO" sz="1800" dirty="0"/>
              <a:t>frist for føring/innlevering av reise og </a:t>
            </a:r>
            <a:r>
              <a:rPr lang="nb-NO" sz="1800" dirty="0" err="1" smtClean="0"/>
              <a:t>utgiftsrefusjoner</a:t>
            </a:r>
            <a:r>
              <a:rPr lang="nb-NO" sz="1800" dirty="0"/>
              <a:t>: </a:t>
            </a:r>
            <a:r>
              <a:rPr lang="nb-NO" sz="1800" b="1" dirty="0" smtClean="0"/>
              <a:t>23.03.21</a:t>
            </a:r>
          </a:p>
          <a:p>
            <a:r>
              <a:rPr lang="nb-NO" sz="1800" dirty="0" smtClean="0"/>
              <a:t>Hovedregel reiseforskudd hele våren:</a:t>
            </a:r>
          </a:p>
          <a:p>
            <a:pPr lvl="1"/>
            <a:r>
              <a:rPr lang="nb-NO" sz="1600" dirty="0" smtClean="0"/>
              <a:t>Det oppfordres sterkt til å bruke kredittkort i stedet for å ta ut reiseforskudd!</a:t>
            </a:r>
          </a:p>
          <a:p>
            <a:pPr lvl="1"/>
            <a:r>
              <a:rPr lang="nb-NO" sz="1600" dirty="0" smtClean="0"/>
              <a:t>Reiseforskudd gis kun unntaksvis</a:t>
            </a:r>
            <a:endParaRPr lang="en-US" sz="16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01.02.2021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7273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Generelt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Viktig </a:t>
            </a:r>
            <a:r>
              <a:rPr lang="nb-NO" dirty="0"/>
              <a:t>å være à</a:t>
            </a:r>
            <a:r>
              <a:rPr lang="nb-NO" dirty="0" smtClean="0"/>
              <a:t> jour </a:t>
            </a:r>
            <a:r>
              <a:rPr lang="nb-NO" dirty="0"/>
              <a:t>for attestanter og </a:t>
            </a:r>
            <a:r>
              <a:rPr lang="nb-NO" dirty="0" err="1"/>
              <a:t>godkjennere</a:t>
            </a:r>
            <a:r>
              <a:rPr lang="nb-NO" dirty="0"/>
              <a:t>. </a:t>
            </a:r>
            <a:endParaRPr lang="nb-NO" dirty="0" smtClean="0"/>
          </a:p>
          <a:p>
            <a:r>
              <a:rPr lang="nb-NO" dirty="0" smtClean="0"/>
              <a:t>Ved </a:t>
            </a:r>
            <a:r>
              <a:rPr lang="nb-NO" dirty="0" err="1" smtClean="0"/>
              <a:t>evt</a:t>
            </a:r>
            <a:r>
              <a:rPr lang="nb-NO" dirty="0" smtClean="0"/>
              <a:t> ferie </a:t>
            </a:r>
            <a:r>
              <a:rPr lang="nb-NO" dirty="0"/>
              <a:t>MÅ </a:t>
            </a:r>
            <a:r>
              <a:rPr lang="nb-NO" dirty="0" smtClean="0"/>
              <a:t>man </a:t>
            </a:r>
            <a:r>
              <a:rPr lang="nb-NO" dirty="0"/>
              <a:t>ha stedfortredere så ting ikke blir </a:t>
            </a:r>
            <a:r>
              <a:rPr lang="nb-NO" dirty="0" smtClean="0"/>
              <a:t>liggende</a:t>
            </a:r>
            <a:r>
              <a:rPr lang="nb-NO" dirty="0"/>
              <a:t> </a:t>
            </a:r>
            <a:r>
              <a:rPr lang="nb-NO" dirty="0" smtClean="0"/>
              <a:t>ubehandlet</a:t>
            </a:r>
          </a:p>
          <a:p>
            <a:r>
              <a:rPr lang="nb-NO" dirty="0" smtClean="0"/>
              <a:t>Ekstra fokus </a:t>
            </a:r>
            <a:r>
              <a:rPr lang="nb-NO" dirty="0" err="1" smtClean="0"/>
              <a:t>pga</a:t>
            </a:r>
            <a:r>
              <a:rPr lang="nb-NO" dirty="0" smtClean="0"/>
              <a:t> korte frister!</a:t>
            </a:r>
            <a:endParaRPr lang="nb-NO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01.02.2021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555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137" y="925811"/>
            <a:ext cx="5149899" cy="4021574"/>
          </a:xfrm>
        </p:spPr>
        <p:txBody>
          <a:bodyPr>
            <a:noAutofit/>
          </a:bodyPr>
          <a:lstStyle/>
          <a:p>
            <a:pPr algn="l"/>
            <a:r>
              <a:rPr lang="nb-NO" sz="2000" dirty="0" smtClean="0"/>
              <a:t>For nærmere beskrivelse av ryddeaktiviteter:</a:t>
            </a:r>
            <a:br>
              <a:rPr lang="nb-NO" sz="2000" dirty="0" smtClean="0"/>
            </a:br>
            <a:r>
              <a:rPr lang="nb-NO" sz="2000" dirty="0">
                <a:hlinkClick r:id="rId3"/>
              </a:rPr>
              <a:t>Mottaksprosjektet Info-side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1600" dirty="0"/>
              <a:t/>
            </a:r>
            <a:br>
              <a:rPr lang="nb-NO" sz="1600" dirty="0"/>
            </a:br>
            <a:r>
              <a:rPr lang="nb-NO" sz="1600" dirty="0" smtClean="0"/>
              <a:t/>
            </a:r>
            <a:br>
              <a:rPr lang="nb-NO" sz="1600" dirty="0" smtClean="0"/>
            </a:br>
            <a:r>
              <a:rPr lang="nb-NO" sz="2000" dirty="0"/>
              <a:t>Spørsmål kan sendes til: 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>
                <a:hlinkClick r:id="rId4"/>
              </a:rPr>
              <a:t>bott-ol-mottak@uio.no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/>
              <a:t/>
            </a:r>
            <a:br>
              <a:rPr lang="nb-NO" sz="2000" dirty="0"/>
            </a:br>
            <a:endParaRPr lang="nb-NO" sz="2000" dirty="0"/>
          </a:p>
        </p:txBody>
      </p:sp>
      <p:pic>
        <p:nvPicPr>
          <p:cNvPr id="4" name="Bilde 3" descr="Question mark 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87" y="650599"/>
            <a:ext cx="3473679" cy="347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3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6" ma:contentTypeDescription="Opprett et nytt dokument." ma:contentTypeScope="" ma:versionID="4eb2d2bcb3430bb39e39f2a401d4127c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f9bfc8418241b939a1d96326897f7567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B867F7-0025-4D01-B085-AC7B6283D133}">
  <ds:schemaRefs>
    <ds:schemaRef ds:uri="ba7dc617-a4f4-4409-9cad-af25c0d7619f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9e53b3df-7f6b-4bd7-ac4c-bde73eb5098f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3018A7-7078-4F96-9648-C10896EE47F6}">
  <ds:schemaRefs>
    <ds:schemaRef ds:uri="9e53b3df-7f6b-4bd7-ac4c-bde73eb5098f"/>
    <ds:schemaRef ds:uri="ba7dc617-a4f4-4409-9cad-af25c0d761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3376</TotalTime>
  <Words>1298</Words>
  <Application>Microsoft Office PowerPoint</Application>
  <PresentationFormat>On-screen Show (16:10)</PresentationFormat>
  <Paragraphs>165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Office-tema</vt:lpstr>
      <vt:lpstr>         Informasjon fra  Prosjekt UiO økonomi og lønn:  Frister mot overgangen til DFØ sin løsninger                                      </vt:lpstr>
      <vt:lpstr>Ryddeaktiviteter økonomiområdet</vt:lpstr>
      <vt:lpstr>Frister på økonomiområdet - prosjekt</vt:lpstr>
      <vt:lpstr>Ryddeaktiviteter økonomiområdet - anlegg</vt:lpstr>
      <vt:lpstr>Frister økonomiområdet – utgående faktura</vt:lpstr>
      <vt:lpstr>Frister på økonomiområdet – inngående faktura</vt:lpstr>
      <vt:lpstr>Frister på økonomiområdet - bestillinger</vt:lpstr>
      <vt:lpstr>Frister T1 i OA</vt:lpstr>
      <vt:lpstr>Rydding innen lønnsområdet</vt:lpstr>
      <vt:lpstr>eBilag: Håndtering av utbetaling for arbeid utført i april</vt:lpstr>
      <vt:lpstr>eBilag: Overgangsordning for å sikre tilganger</vt:lpstr>
      <vt:lpstr>Frister innen lønnsområdet</vt:lpstr>
      <vt:lpstr>Frister for reiser</vt:lpstr>
      <vt:lpstr>Generelt</vt:lpstr>
      <vt:lpstr>For nærmere beskrivelse av ryddeaktiviteter: Mottaksprosjektet Info-side    Spørsmål kan sendes til:  bott-ol-mottak@uio.no 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Tori Norheim Sandlie</cp:lastModifiedBy>
  <cp:revision>621</cp:revision>
  <cp:lastPrinted>2020-09-15T08:35:47Z</cp:lastPrinted>
  <dcterms:created xsi:type="dcterms:W3CDTF">2018-11-26T13:02:02Z</dcterms:created>
  <dcterms:modified xsi:type="dcterms:W3CDTF">2021-02-01T19:50:19Z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