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64" r:id="rId4"/>
    <p:sldId id="266" r:id="rId5"/>
    <p:sldId id="260" r:id="rId6"/>
    <p:sldId id="269" r:id="rId7"/>
    <p:sldId id="285" r:id="rId8"/>
    <p:sldId id="276" r:id="rId9"/>
    <p:sldId id="284" r:id="rId10"/>
    <p:sldId id="287" r:id="rId11"/>
    <p:sldId id="281" r:id="rId12"/>
    <p:sldId id="274" r:id="rId13"/>
    <p:sldId id="261" r:id="rId14"/>
    <p:sldId id="271" r:id="rId15"/>
    <p:sldId id="272" r:id="rId16"/>
    <p:sldId id="288" r:id="rId17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se Paulsrud Mjørlund" initials="LPM" lastIdx="2" clrIdx="0">
    <p:extLst>
      <p:ext uri="{19B8F6BF-5375-455C-9EA6-DF929625EA0E}">
        <p15:presenceInfo xmlns:p15="http://schemas.microsoft.com/office/powerpoint/2012/main" userId="S-1-5-21-1927809936-1189766144-1318725885-1123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4" autoAdjust="0"/>
    <p:restoredTop sz="60094" autoAdjust="0"/>
  </p:normalViewPr>
  <p:slideViewPr>
    <p:cSldViewPr>
      <p:cViewPr varScale="1">
        <p:scale>
          <a:sx n="79" d="100"/>
          <a:sy n="79" d="100"/>
        </p:scale>
        <p:origin x="2526" y="7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701A17-9097-46FA-A1AB-0B2ED0C3B34A}" type="doc">
      <dgm:prSet loTypeId="urn:microsoft.com/office/officeart/2008/layout/AscendingPictureAccent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947FD32F-F8AF-4CEA-8B0B-DC13E1BF1E90}">
      <dgm:prSet phldrT="[Tekst]" custT="1"/>
      <dgm:spPr/>
      <dgm:t>
        <a:bodyPr/>
        <a:lstStyle/>
        <a:p>
          <a:r>
            <a:rPr lang="nb-NO" sz="1400">
              <a:solidFill>
                <a:schemeClr val="tx1"/>
              </a:solidFill>
            </a:rPr>
            <a:t>Hva betyr dette for hvordan det jobbes?</a:t>
          </a:r>
        </a:p>
      </dgm:t>
    </dgm:pt>
    <dgm:pt modelId="{8A3AABC9-A1F2-445D-BD1C-0DA15744F080}" type="parTrans" cxnId="{7B500D8E-621A-4EB0-8B0D-2195609D156E}">
      <dgm:prSet/>
      <dgm:spPr/>
      <dgm:t>
        <a:bodyPr/>
        <a:lstStyle/>
        <a:p>
          <a:endParaRPr lang="nb-NO"/>
        </a:p>
      </dgm:t>
    </dgm:pt>
    <dgm:pt modelId="{93B1ADF5-4BE5-4E5B-AECB-FD22B90586A8}" type="sibTrans" cxnId="{7B500D8E-621A-4EB0-8B0D-2195609D156E}">
      <dgm:prSet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nb-NO"/>
        </a:p>
      </dgm:t>
    </dgm:pt>
    <dgm:pt modelId="{9F8B1180-FC0E-4A45-B484-F4589CB8724A}">
      <dgm:prSet phldrT="[Tekst]" custT="1"/>
      <dgm:spPr/>
      <dgm:t>
        <a:bodyPr/>
        <a:lstStyle/>
        <a:p>
          <a:r>
            <a:rPr lang="nb-NO" sz="1400" dirty="0" smtClean="0">
              <a:solidFill>
                <a:schemeClr val="tx1"/>
              </a:solidFill>
            </a:rPr>
            <a:t>Hvilke </a:t>
          </a:r>
          <a:r>
            <a:rPr lang="nb-NO" sz="1400" dirty="0">
              <a:solidFill>
                <a:schemeClr val="tx1"/>
              </a:solidFill>
            </a:rPr>
            <a:t>endringer / avklaringer  kan gjøres i forkant? </a:t>
          </a:r>
        </a:p>
      </dgm:t>
    </dgm:pt>
    <dgm:pt modelId="{6B9F0A3D-62C9-405B-8246-EE1AAA49399B}" type="parTrans" cxnId="{30E5E424-5FF0-4E6D-AAD7-6319686F38BC}">
      <dgm:prSet/>
      <dgm:spPr/>
      <dgm:t>
        <a:bodyPr/>
        <a:lstStyle/>
        <a:p>
          <a:endParaRPr lang="nb-NO"/>
        </a:p>
      </dgm:t>
    </dgm:pt>
    <dgm:pt modelId="{D682435A-43C0-449C-BE71-13A15282C0D0}" type="sibTrans" cxnId="{30E5E424-5FF0-4E6D-AAD7-6319686F38BC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  <dgm:t>
        <a:bodyPr/>
        <a:lstStyle/>
        <a:p>
          <a:endParaRPr lang="nb-NO"/>
        </a:p>
      </dgm:t>
    </dgm:pt>
    <dgm:pt modelId="{A6B90463-1138-4586-987A-EFCE0DB0A197}">
      <dgm:prSet custT="1"/>
      <dgm:spPr/>
      <dgm:t>
        <a:bodyPr/>
        <a:lstStyle/>
        <a:p>
          <a:r>
            <a:rPr lang="nb-NO" sz="1400">
              <a:solidFill>
                <a:schemeClr val="tx1"/>
              </a:solidFill>
            </a:rPr>
            <a:t>Smidig overgang     til nye løsninger / tjenester</a:t>
          </a:r>
        </a:p>
      </dgm:t>
    </dgm:pt>
    <dgm:pt modelId="{BAA8F422-71E9-4D5C-885E-31016E656016}" type="parTrans" cxnId="{246CD1CC-FE33-4C1E-B777-1F8A07A12571}">
      <dgm:prSet/>
      <dgm:spPr/>
      <dgm:t>
        <a:bodyPr/>
        <a:lstStyle/>
        <a:p>
          <a:endParaRPr lang="nb-NO"/>
        </a:p>
      </dgm:t>
    </dgm:pt>
    <dgm:pt modelId="{7E772E73-33A5-473F-B110-B56E4A8AFC93}" type="sibTrans" cxnId="{246CD1CC-FE33-4C1E-B777-1F8A07A12571}">
      <dgm:prSet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</dgm:spPr>
      <dgm:t>
        <a:bodyPr/>
        <a:lstStyle/>
        <a:p>
          <a:endParaRPr lang="nb-NO"/>
        </a:p>
      </dgm:t>
    </dgm:pt>
    <dgm:pt modelId="{8F6810D0-EE94-4879-AA3A-091A1821F0F9}" type="pres">
      <dgm:prSet presAssocID="{0D701A17-9097-46FA-A1AB-0B2ED0C3B34A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76935F3B-2B68-4045-8CEB-9BB7D7B8ACB7}" type="pres">
      <dgm:prSet presAssocID="{0D701A17-9097-46FA-A1AB-0B2ED0C3B34A}" presName="dot1" presStyleLbl="alignNode1" presStyleIdx="0" presStyleCnt="12"/>
      <dgm:spPr/>
    </dgm:pt>
    <dgm:pt modelId="{2E44A1B2-5993-472B-856E-F37E0668ED99}" type="pres">
      <dgm:prSet presAssocID="{0D701A17-9097-46FA-A1AB-0B2ED0C3B34A}" presName="dot2" presStyleLbl="alignNode1" presStyleIdx="1" presStyleCnt="12"/>
      <dgm:spPr/>
    </dgm:pt>
    <dgm:pt modelId="{CA4A5AD1-7AD2-4DD6-90C4-412C3D1B800B}" type="pres">
      <dgm:prSet presAssocID="{0D701A17-9097-46FA-A1AB-0B2ED0C3B34A}" presName="dot3" presStyleLbl="alignNode1" presStyleIdx="2" presStyleCnt="12"/>
      <dgm:spPr/>
    </dgm:pt>
    <dgm:pt modelId="{C1E15D90-DB39-4646-9116-7780C9596517}" type="pres">
      <dgm:prSet presAssocID="{0D701A17-9097-46FA-A1AB-0B2ED0C3B34A}" presName="dot4" presStyleLbl="alignNode1" presStyleIdx="3" presStyleCnt="12"/>
      <dgm:spPr/>
    </dgm:pt>
    <dgm:pt modelId="{520247BB-2309-4175-8D48-1EDEF45EFB97}" type="pres">
      <dgm:prSet presAssocID="{0D701A17-9097-46FA-A1AB-0B2ED0C3B34A}" presName="dot5" presStyleLbl="alignNode1" presStyleIdx="4" presStyleCnt="12"/>
      <dgm:spPr/>
    </dgm:pt>
    <dgm:pt modelId="{6132EEBF-081C-460C-B0F6-A58AD8B09826}" type="pres">
      <dgm:prSet presAssocID="{0D701A17-9097-46FA-A1AB-0B2ED0C3B34A}" presName="dotArrow1" presStyleLbl="alignNode1" presStyleIdx="5" presStyleCnt="12"/>
      <dgm:spPr/>
    </dgm:pt>
    <dgm:pt modelId="{7AEC2854-E855-44C7-82CF-E727732920E0}" type="pres">
      <dgm:prSet presAssocID="{0D701A17-9097-46FA-A1AB-0B2ED0C3B34A}" presName="dotArrow2" presStyleLbl="alignNode1" presStyleIdx="6" presStyleCnt="12"/>
      <dgm:spPr/>
    </dgm:pt>
    <dgm:pt modelId="{578FAC83-066E-46D8-A6DA-F971D7E569EB}" type="pres">
      <dgm:prSet presAssocID="{0D701A17-9097-46FA-A1AB-0B2ED0C3B34A}" presName="dotArrow3" presStyleLbl="alignNode1" presStyleIdx="7" presStyleCnt="12"/>
      <dgm:spPr/>
    </dgm:pt>
    <dgm:pt modelId="{20F3B4B6-88D5-48C9-9122-FD55C166A320}" type="pres">
      <dgm:prSet presAssocID="{0D701A17-9097-46FA-A1AB-0B2ED0C3B34A}" presName="dotArrow4" presStyleLbl="alignNode1" presStyleIdx="8" presStyleCnt="12"/>
      <dgm:spPr/>
    </dgm:pt>
    <dgm:pt modelId="{157F1B59-596F-430A-887B-3FD8FBD5D5A8}" type="pres">
      <dgm:prSet presAssocID="{0D701A17-9097-46FA-A1AB-0B2ED0C3B34A}" presName="dotArrow5" presStyleLbl="alignNode1" presStyleIdx="9" presStyleCnt="12"/>
      <dgm:spPr/>
    </dgm:pt>
    <dgm:pt modelId="{4C88A383-5848-4B6A-8997-8A8652DBFA21}" type="pres">
      <dgm:prSet presAssocID="{0D701A17-9097-46FA-A1AB-0B2ED0C3B34A}" presName="dotArrow6" presStyleLbl="alignNode1" presStyleIdx="10" presStyleCnt="12"/>
      <dgm:spPr/>
    </dgm:pt>
    <dgm:pt modelId="{93E2D363-B677-4CA4-98F0-4A7ADC3E1760}" type="pres">
      <dgm:prSet presAssocID="{0D701A17-9097-46FA-A1AB-0B2ED0C3B34A}" presName="dotArrow7" presStyleLbl="alignNode1" presStyleIdx="11" presStyleCnt="12"/>
      <dgm:spPr/>
    </dgm:pt>
    <dgm:pt modelId="{75202AD9-574A-4F70-A049-058981C14933}" type="pres">
      <dgm:prSet presAssocID="{947FD32F-F8AF-4CEA-8B0B-DC13E1BF1E90}" presName="parTx1" presStyleLbl="node1" presStyleIdx="0" presStyleCnt="3"/>
      <dgm:spPr/>
      <dgm:t>
        <a:bodyPr/>
        <a:lstStyle/>
        <a:p>
          <a:endParaRPr lang="en-US"/>
        </a:p>
      </dgm:t>
    </dgm:pt>
    <dgm:pt modelId="{694B86E5-303E-4052-BB2D-8C4CF88B2665}" type="pres">
      <dgm:prSet presAssocID="{93B1ADF5-4BE5-4E5B-AECB-FD22B90586A8}" presName="picture1" presStyleCnt="0"/>
      <dgm:spPr/>
    </dgm:pt>
    <dgm:pt modelId="{87899F56-B235-43E9-84A1-4F7F3B7660FE}" type="pres">
      <dgm:prSet presAssocID="{93B1ADF5-4BE5-4E5B-AECB-FD22B90586A8}" presName="imageRepeatNode" presStyleLbl="fgImgPlace1" presStyleIdx="0" presStyleCnt="3"/>
      <dgm:spPr/>
      <dgm:t>
        <a:bodyPr/>
        <a:lstStyle/>
        <a:p>
          <a:endParaRPr lang="en-US"/>
        </a:p>
      </dgm:t>
    </dgm:pt>
    <dgm:pt modelId="{D292EDD4-C4D8-46E9-A3D7-56A304927169}" type="pres">
      <dgm:prSet presAssocID="{9F8B1180-FC0E-4A45-B484-F4589CB8724A}" presName="parTx2" presStyleLbl="node1" presStyleIdx="1" presStyleCnt="3"/>
      <dgm:spPr/>
      <dgm:t>
        <a:bodyPr/>
        <a:lstStyle/>
        <a:p>
          <a:endParaRPr lang="en-US"/>
        </a:p>
      </dgm:t>
    </dgm:pt>
    <dgm:pt modelId="{F09FA53E-EFDF-4DFF-909B-AF53379C2875}" type="pres">
      <dgm:prSet presAssocID="{D682435A-43C0-449C-BE71-13A15282C0D0}" presName="picture2" presStyleCnt="0"/>
      <dgm:spPr/>
    </dgm:pt>
    <dgm:pt modelId="{08AA4D71-8D8B-4287-96B9-6DDBDDBB0477}" type="pres">
      <dgm:prSet presAssocID="{D682435A-43C0-449C-BE71-13A15282C0D0}" presName="imageRepeatNode" presStyleLbl="fgImgPlace1" presStyleIdx="1" presStyleCnt="3"/>
      <dgm:spPr/>
      <dgm:t>
        <a:bodyPr/>
        <a:lstStyle/>
        <a:p>
          <a:endParaRPr lang="en-US"/>
        </a:p>
      </dgm:t>
    </dgm:pt>
    <dgm:pt modelId="{7B5788E0-CC5E-4832-A6FD-9325015716A0}" type="pres">
      <dgm:prSet presAssocID="{A6B90463-1138-4586-987A-EFCE0DB0A197}" presName="parTx3" presStyleLbl="node1" presStyleIdx="2" presStyleCnt="3"/>
      <dgm:spPr/>
      <dgm:t>
        <a:bodyPr/>
        <a:lstStyle/>
        <a:p>
          <a:endParaRPr lang="en-US"/>
        </a:p>
      </dgm:t>
    </dgm:pt>
    <dgm:pt modelId="{15298645-D61E-4700-9BDE-4EBCF263F2AA}" type="pres">
      <dgm:prSet presAssocID="{7E772E73-33A5-473F-B110-B56E4A8AFC93}" presName="picture3" presStyleCnt="0"/>
      <dgm:spPr/>
    </dgm:pt>
    <dgm:pt modelId="{BE4F8C03-E46D-4776-84B1-4AD2C7E424D7}" type="pres">
      <dgm:prSet presAssocID="{7E772E73-33A5-473F-B110-B56E4A8AFC93}" presName="imageRepeatNode" presStyleLbl="fgImgPlace1" presStyleIdx="2" presStyleCnt="3"/>
      <dgm:spPr/>
      <dgm:t>
        <a:bodyPr/>
        <a:lstStyle/>
        <a:p>
          <a:endParaRPr lang="en-US"/>
        </a:p>
      </dgm:t>
    </dgm:pt>
  </dgm:ptLst>
  <dgm:cxnLst>
    <dgm:cxn modelId="{BE065144-3E52-4D95-AF03-25D145C4DC3B}" type="presOf" srcId="{A6B90463-1138-4586-987A-EFCE0DB0A197}" destId="{7B5788E0-CC5E-4832-A6FD-9325015716A0}" srcOrd="0" destOrd="0" presId="urn:microsoft.com/office/officeart/2008/layout/AscendingPictureAccentProcess"/>
    <dgm:cxn modelId="{30E5E424-5FF0-4E6D-AAD7-6319686F38BC}" srcId="{0D701A17-9097-46FA-A1AB-0B2ED0C3B34A}" destId="{9F8B1180-FC0E-4A45-B484-F4589CB8724A}" srcOrd="1" destOrd="0" parTransId="{6B9F0A3D-62C9-405B-8246-EE1AAA49399B}" sibTransId="{D682435A-43C0-449C-BE71-13A15282C0D0}"/>
    <dgm:cxn modelId="{15BA61E2-028A-4B41-851C-6DE782F26C28}" type="presOf" srcId="{9F8B1180-FC0E-4A45-B484-F4589CB8724A}" destId="{D292EDD4-C4D8-46E9-A3D7-56A304927169}" srcOrd="0" destOrd="0" presId="urn:microsoft.com/office/officeart/2008/layout/AscendingPictureAccentProcess"/>
    <dgm:cxn modelId="{A48EEE1D-9F7E-49D7-A941-B0B6053DCC6F}" type="presOf" srcId="{0D701A17-9097-46FA-A1AB-0B2ED0C3B34A}" destId="{8F6810D0-EE94-4879-AA3A-091A1821F0F9}" srcOrd="0" destOrd="0" presId="urn:microsoft.com/office/officeart/2008/layout/AscendingPictureAccentProcess"/>
    <dgm:cxn modelId="{A0FFF12E-ECAC-4C2E-8B99-A78CE06D7C07}" type="presOf" srcId="{93B1ADF5-4BE5-4E5B-AECB-FD22B90586A8}" destId="{87899F56-B235-43E9-84A1-4F7F3B7660FE}" srcOrd="0" destOrd="0" presId="urn:microsoft.com/office/officeart/2008/layout/AscendingPictureAccentProcess"/>
    <dgm:cxn modelId="{705084F3-64D9-4B69-AA55-72D2E818D12C}" type="presOf" srcId="{7E772E73-33A5-473F-B110-B56E4A8AFC93}" destId="{BE4F8C03-E46D-4776-84B1-4AD2C7E424D7}" srcOrd="0" destOrd="0" presId="urn:microsoft.com/office/officeart/2008/layout/AscendingPictureAccentProcess"/>
    <dgm:cxn modelId="{7B500D8E-621A-4EB0-8B0D-2195609D156E}" srcId="{0D701A17-9097-46FA-A1AB-0B2ED0C3B34A}" destId="{947FD32F-F8AF-4CEA-8B0B-DC13E1BF1E90}" srcOrd="0" destOrd="0" parTransId="{8A3AABC9-A1F2-445D-BD1C-0DA15744F080}" sibTransId="{93B1ADF5-4BE5-4E5B-AECB-FD22B90586A8}"/>
    <dgm:cxn modelId="{BDCD7EA9-0C5F-4D23-BA2B-BB563E574F5D}" type="presOf" srcId="{947FD32F-F8AF-4CEA-8B0B-DC13E1BF1E90}" destId="{75202AD9-574A-4F70-A049-058981C14933}" srcOrd="0" destOrd="0" presId="urn:microsoft.com/office/officeart/2008/layout/AscendingPictureAccentProcess"/>
    <dgm:cxn modelId="{D43E23D4-5546-4835-BD28-492108693DBA}" type="presOf" srcId="{D682435A-43C0-449C-BE71-13A15282C0D0}" destId="{08AA4D71-8D8B-4287-96B9-6DDBDDBB0477}" srcOrd="0" destOrd="0" presId="urn:microsoft.com/office/officeart/2008/layout/AscendingPictureAccentProcess"/>
    <dgm:cxn modelId="{246CD1CC-FE33-4C1E-B777-1F8A07A12571}" srcId="{0D701A17-9097-46FA-A1AB-0B2ED0C3B34A}" destId="{A6B90463-1138-4586-987A-EFCE0DB0A197}" srcOrd="2" destOrd="0" parTransId="{BAA8F422-71E9-4D5C-885E-31016E656016}" sibTransId="{7E772E73-33A5-473F-B110-B56E4A8AFC93}"/>
    <dgm:cxn modelId="{1F59A71D-255A-400C-A2E9-731DAD5085BA}" type="presParOf" srcId="{8F6810D0-EE94-4879-AA3A-091A1821F0F9}" destId="{76935F3B-2B68-4045-8CEB-9BB7D7B8ACB7}" srcOrd="0" destOrd="0" presId="urn:microsoft.com/office/officeart/2008/layout/AscendingPictureAccentProcess"/>
    <dgm:cxn modelId="{28658117-D956-4EFE-90EF-C8833414322B}" type="presParOf" srcId="{8F6810D0-EE94-4879-AA3A-091A1821F0F9}" destId="{2E44A1B2-5993-472B-856E-F37E0668ED99}" srcOrd="1" destOrd="0" presId="urn:microsoft.com/office/officeart/2008/layout/AscendingPictureAccentProcess"/>
    <dgm:cxn modelId="{8E478142-66E9-4AB3-B23F-38EFB75E5CC0}" type="presParOf" srcId="{8F6810D0-EE94-4879-AA3A-091A1821F0F9}" destId="{CA4A5AD1-7AD2-4DD6-90C4-412C3D1B800B}" srcOrd="2" destOrd="0" presId="urn:microsoft.com/office/officeart/2008/layout/AscendingPictureAccentProcess"/>
    <dgm:cxn modelId="{07797053-AEBD-42E1-BFAD-EEEC3F7E3D97}" type="presParOf" srcId="{8F6810D0-EE94-4879-AA3A-091A1821F0F9}" destId="{C1E15D90-DB39-4646-9116-7780C9596517}" srcOrd="3" destOrd="0" presId="urn:microsoft.com/office/officeart/2008/layout/AscendingPictureAccentProcess"/>
    <dgm:cxn modelId="{94A0D9E3-6BE4-4C06-BDC6-13574B51AB90}" type="presParOf" srcId="{8F6810D0-EE94-4879-AA3A-091A1821F0F9}" destId="{520247BB-2309-4175-8D48-1EDEF45EFB97}" srcOrd="4" destOrd="0" presId="urn:microsoft.com/office/officeart/2008/layout/AscendingPictureAccentProcess"/>
    <dgm:cxn modelId="{E3AD0D0D-A17A-44E8-BAC0-E0DDF3153248}" type="presParOf" srcId="{8F6810D0-EE94-4879-AA3A-091A1821F0F9}" destId="{6132EEBF-081C-460C-B0F6-A58AD8B09826}" srcOrd="5" destOrd="0" presId="urn:microsoft.com/office/officeart/2008/layout/AscendingPictureAccentProcess"/>
    <dgm:cxn modelId="{371CE092-49A9-4BF7-A03A-7739F57C988F}" type="presParOf" srcId="{8F6810D0-EE94-4879-AA3A-091A1821F0F9}" destId="{7AEC2854-E855-44C7-82CF-E727732920E0}" srcOrd="6" destOrd="0" presId="urn:microsoft.com/office/officeart/2008/layout/AscendingPictureAccentProcess"/>
    <dgm:cxn modelId="{2E792E81-E9E5-4DD6-B273-6F601430D009}" type="presParOf" srcId="{8F6810D0-EE94-4879-AA3A-091A1821F0F9}" destId="{578FAC83-066E-46D8-A6DA-F971D7E569EB}" srcOrd="7" destOrd="0" presId="urn:microsoft.com/office/officeart/2008/layout/AscendingPictureAccentProcess"/>
    <dgm:cxn modelId="{28A3F3A0-604A-48EF-A7E8-36211B6DAC28}" type="presParOf" srcId="{8F6810D0-EE94-4879-AA3A-091A1821F0F9}" destId="{20F3B4B6-88D5-48C9-9122-FD55C166A320}" srcOrd="8" destOrd="0" presId="urn:microsoft.com/office/officeart/2008/layout/AscendingPictureAccentProcess"/>
    <dgm:cxn modelId="{567C8B0B-CA78-4579-8F1F-40A6710642A9}" type="presParOf" srcId="{8F6810D0-EE94-4879-AA3A-091A1821F0F9}" destId="{157F1B59-596F-430A-887B-3FD8FBD5D5A8}" srcOrd="9" destOrd="0" presId="urn:microsoft.com/office/officeart/2008/layout/AscendingPictureAccentProcess"/>
    <dgm:cxn modelId="{5184FED2-B085-48FE-B3EE-3FFEDF14E02A}" type="presParOf" srcId="{8F6810D0-EE94-4879-AA3A-091A1821F0F9}" destId="{4C88A383-5848-4B6A-8997-8A8652DBFA21}" srcOrd="10" destOrd="0" presId="urn:microsoft.com/office/officeart/2008/layout/AscendingPictureAccentProcess"/>
    <dgm:cxn modelId="{ED37E709-6A1D-4005-A30D-07A7E86E7A98}" type="presParOf" srcId="{8F6810D0-EE94-4879-AA3A-091A1821F0F9}" destId="{93E2D363-B677-4CA4-98F0-4A7ADC3E1760}" srcOrd="11" destOrd="0" presId="urn:microsoft.com/office/officeart/2008/layout/AscendingPictureAccentProcess"/>
    <dgm:cxn modelId="{C7D6156E-A99E-4B36-B966-954342D9A1C7}" type="presParOf" srcId="{8F6810D0-EE94-4879-AA3A-091A1821F0F9}" destId="{75202AD9-574A-4F70-A049-058981C14933}" srcOrd="12" destOrd="0" presId="urn:microsoft.com/office/officeart/2008/layout/AscendingPictureAccentProcess"/>
    <dgm:cxn modelId="{B9309FF2-6AFE-44A4-8CC8-E29A003674BD}" type="presParOf" srcId="{8F6810D0-EE94-4879-AA3A-091A1821F0F9}" destId="{694B86E5-303E-4052-BB2D-8C4CF88B2665}" srcOrd="13" destOrd="0" presId="urn:microsoft.com/office/officeart/2008/layout/AscendingPictureAccentProcess"/>
    <dgm:cxn modelId="{517FDDCC-8F42-4706-9336-D5FE1C80F66E}" type="presParOf" srcId="{694B86E5-303E-4052-BB2D-8C4CF88B2665}" destId="{87899F56-B235-43E9-84A1-4F7F3B7660FE}" srcOrd="0" destOrd="0" presId="urn:microsoft.com/office/officeart/2008/layout/AscendingPictureAccentProcess"/>
    <dgm:cxn modelId="{AA510050-5F72-495F-A54A-3442FD794687}" type="presParOf" srcId="{8F6810D0-EE94-4879-AA3A-091A1821F0F9}" destId="{D292EDD4-C4D8-46E9-A3D7-56A304927169}" srcOrd="14" destOrd="0" presId="urn:microsoft.com/office/officeart/2008/layout/AscendingPictureAccentProcess"/>
    <dgm:cxn modelId="{5C6F8CBB-DEF8-4C3C-982E-16F96002D2A1}" type="presParOf" srcId="{8F6810D0-EE94-4879-AA3A-091A1821F0F9}" destId="{F09FA53E-EFDF-4DFF-909B-AF53379C2875}" srcOrd="15" destOrd="0" presId="urn:microsoft.com/office/officeart/2008/layout/AscendingPictureAccentProcess"/>
    <dgm:cxn modelId="{29CE9CA1-EAF3-410E-BDFF-7CDF647146A5}" type="presParOf" srcId="{F09FA53E-EFDF-4DFF-909B-AF53379C2875}" destId="{08AA4D71-8D8B-4287-96B9-6DDBDDBB0477}" srcOrd="0" destOrd="0" presId="urn:microsoft.com/office/officeart/2008/layout/AscendingPictureAccentProcess"/>
    <dgm:cxn modelId="{F336CF44-1EB3-4255-9C38-05A6FED3F5E3}" type="presParOf" srcId="{8F6810D0-EE94-4879-AA3A-091A1821F0F9}" destId="{7B5788E0-CC5E-4832-A6FD-9325015716A0}" srcOrd="16" destOrd="0" presId="urn:microsoft.com/office/officeart/2008/layout/AscendingPictureAccentProcess"/>
    <dgm:cxn modelId="{AB3B81FC-E1E4-43B2-B0DF-3A0B252B902B}" type="presParOf" srcId="{8F6810D0-EE94-4879-AA3A-091A1821F0F9}" destId="{15298645-D61E-4700-9BDE-4EBCF263F2AA}" srcOrd="17" destOrd="0" presId="urn:microsoft.com/office/officeart/2008/layout/AscendingPictureAccentProcess"/>
    <dgm:cxn modelId="{388CE885-B107-4CFE-876E-C60A48068F21}" type="presParOf" srcId="{15298645-D61E-4700-9BDE-4EBCF263F2AA}" destId="{BE4F8C03-E46D-4776-84B1-4AD2C7E424D7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935F3B-2B68-4045-8CEB-9BB7D7B8ACB7}">
      <dsp:nvSpPr>
        <dsp:cNvPr id="0" name=""/>
        <dsp:cNvSpPr/>
      </dsp:nvSpPr>
      <dsp:spPr>
        <a:xfrm>
          <a:off x="3190320" y="2929948"/>
          <a:ext cx="107128" cy="1071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44A1B2-5993-472B-856E-F37E0668ED99}">
      <dsp:nvSpPr>
        <dsp:cNvPr id="0" name=""/>
        <dsp:cNvSpPr/>
      </dsp:nvSpPr>
      <dsp:spPr>
        <a:xfrm>
          <a:off x="2988382" y="3027158"/>
          <a:ext cx="107128" cy="1071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4A5AD1-7AD2-4DD6-90C4-412C3D1B800B}">
      <dsp:nvSpPr>
        <dsp:cNvPr id="0" name=""/>
        <dsp:cNvSpPr/>
      </dsp:nvSpPr>
      <dsp:spPr>
        <a:xfrm>
          <a:off x="2776803" y="3103943"/>
          <a:ext cx="107128" cy="1071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E15D90-DB39-4646-9116-7780C9596517}">
      <dsp:nvSpPr>
        <dsp:cNvPr id="0" name=""/>
        <dsp:cNvSpPr/>
      </dsp:nvSpPr>
      <dsp:spPr>
        <a:xfrm>
          <a:off x="4159832" y="1804648"/>
          <a:ext cx="107128" cy="1071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0247BB-2309-4175-8D48-1EDEF45EFB97}">
      <dsp:nvSpPr>
        <dsp:cNvPr id="0" name=""/>
        <dsp:cNvSpPr/>
      </dsp:nvSpPr>
      <dsp:spPr>
        <a:xfrm>
          <a:off x="4078415" y="2002474"/>
          <a:ext cx="107128" cy="1071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32EEBF-081C-460C-B0F6-A58AD8B09826}">
      <dsp:nvSpPr>
        <dsp:cNvPr id="0" name=""/>
        <dsp:cNvSpPr/>
      </dsp:nvSpPr>
      <dsp:spPr>
        <a:xfrm>
          <a:off x="4020565" y="315470"/>
          <a:ext cx="107128" cy="1071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EC2854-E855-44C7-82CF-E727732920E0}">
      <dsp:nvSpPr>
        <dsp:cNvPr id="0" name=""/>
        <dsp:cNvSpPr/>
      </dsp:nvSpPr>
      <dsp:spPr>
        <a:xfrm>
          <a:off x="4169474" y="220907"/>
          <a:ext cx="107128" cy="1071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8FAC83-066E-46D8-A6DA-F971D7E569EB}">
      <dsp:nvSpPr>
        <dsp:cNvPr id="0" name=""/>
        <dsp:cNvSpPr/>
      </dsp:nvSpPr>
      <dsp:spPr>
        <a:xfrm>
          <a:off x="4318383" y="126345"/>
          <a:ext cx="107128" cy="1071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F3B4B6-88D5-48C9-9122-FD55C166A320}">
      <dsp:nvSpPr>
        <dsp:cNvPr id="0" name=""/>
        <dsp:cNvSpPr/>
      </dsp:nvSpPr>
      <dsp:spPr>
        <a:xfrm>
          <a:off x="4467291" y="220907"/>
          <a:ext cx="107128" cy="1071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7F1B59-596F-430A-887B-3FD8FBD5D5A8}">
      <dsp:nvSpPr>
        <dsp:cNvPr id="0" name=""/>
        <dsp:cNvSpPr/>
      </dsp:nvSpPr>
      <dsp:spPr>
        <a:xfrm>
          <a:off x="4616200" y="315470"/>
          <a:ext cx="107128" cy="1071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88A383-5848-4B6A-8997-8A8652DBFA21}">
      <dsp:nvSpPr>
        <dsp:cNvPr id="0" name=""/>
        <dsp:cNvSpPr/>
      </dsp:nvSpPr>
      <dsp:spPr>
        <a:xfrm>
          <a:off x="4318383" y="325683"/>
          <a:ext cx="107128" cy="1071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E2D363-B677-4CA4-98F0-4A7ADC3E1760}">
      <dsp:nvSpPr>
        <dsp:cNvPr id="0" name=""/>
        <dsp:cNvSpPr/>
      </dsp:nvSpPr>
      <dsp:spPr>
        <a:xfrm>
          <a:off x="4318383" y="525400"/>
          <a:ext cx="107128" cy="1071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202AD9-574A-4F70-A049-058981C14933}">
      <dsp:nvSpPr>
        <dsp:cNvPr id="0" name=""/>
        <dsp:cNvSpPr/>
      </dsp:nvSpPr>
      <dsp:spPr>
        <a:xfrm>
          <a:off x="2254552" y="3331882"/>
          <a:ext cx="2310761" cy="6195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9111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>
              <a:solidFill>
                <a:schemeClr val="tx1"/>
              </a:solidFill>
            </a:rPr>
            <a:t>Hva betyr dette for hvordan det jobbes?</a:t>
          </a:r>
        </a:p>
      </dsp:txBody>
      <dsp:txXfrm>
        <a:off x="2284797" y="3362127"/>
        <a:ext cx="2250271" cy="559086"/>
      </dsp:txXfrm>
    </dsp:sp>
    <dsp:sp modelId="{87899F56-B235-43E9-84A1-4F7F3B7660FE}">
      <dsp:nvSpPr>
        <dsp:cNvPr id="0" name=""/>
        <dsp:cNvSpPr/>
      </dsp:nvSpPr>
      <dsp:spPr>
        <a:xfrm>
          <a:off x="1613924" y="2724409"/>
          <a:ext cx="1071285" cy="1071209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92EDD4-C4D8-46E9-A3D7-56A304927169}">
      <dsp:nvSpPr>
        <dsp:cNvPr id="0" name=""/>
        <dsp:cNvSpPr/>
      </dsp:nvSpPr>
      <dsp:spPr>
        <a:xfrm>
          <a:off x="3740960" y="2527340"/>
          <a:ext cx="2310761" cy="6195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9111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>
              <a:solidFill>
                <a:schemeClr val="tx1"/>
              </a:solidFill>
            </a:rPr>
            <a:t>Hvilke </a:t>
          </a:r>
          <a:r>
            <a:rPr lang="nb-NO" sz="1400" kern="1200" dirty="0">
              <a:solidFill>
                <a:schemeClr val="tx1"/>
              </a:solidFill>
            </a:rPr>
            <a:t>endringer / avklaringer  kan gjøres i forkant? </a:t>
          </a:r>
        </a:p>
      </dsp:txBody>
      <dsp:txXfrm>
        <a:off x="3771205" y="2557585"/>
        <a:ext cx="2250271" cy="559086"/>
      </dsp:txXfrm>
    </dsp:sp>
    <dsp:sp modelId="{08AA4D71-8D8B-4287-96B9-6DDBDDBB0477}">
      <dsp:nvSpPr>
        <dsp:cNvPr id="0" name=""/>
        <dsp:cNvSpPr/>
      </dsp:nvSpPr>
      <dsp:spPr>
        <a:xfrm>
          <a:off x="3100332" y="1919868"/>
          <a:ext cx="1071285" cy="1071209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5788E0-CC5E-4832-A6FD-9325015716A0}">
      <dsp:nvSpPr>
        <dsp:cNvPr id="0" name=""/>
        <dsp:cNvSpPr/>
      </dsp:nvSpPr>
      <dsp:spPr>
        <a:xfrm>
          <a:off x="4423369" y="1307099"/>
          <a:ext cx="2310761" cy="6195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9111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>
              <a:solidFill>
                <a:schemeClr val="tx1"/>
              </a:solidFill>
            </a:rPr>
            <a:t>Smidig overgang     til nye løsninger / tjenester</a:t>
          </a:r>
        </a:p>
      </dsp:txBody>
      <dsp:txXfrm>
        <a:off x="4453614" y="1337344"/>
        <a:ext cx="2250271" cy="559086"/>
      </dsp:txXfrm>
    </dsp:sp>
    <dsp:sp modelId="{BE4F8C03-E46D-4776-84B1-4AD2C7E424D7}">
      <dsp:nvSpPr>
        <dsp:cNvPr id="0" name=""/>
        <dsp:cNvSpPr/>
      </dsp:nvSpPr>
      <dsp:spPr>
        <a:xfrm>
          <a:off x="3782740" y="699627"/>
          <a:ext cx="1071285" cy="1071209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E3B659-5CEE-47E1-8F54-0A3488BCDA0C}" type="datetimeFigureOut">
              <a:rPr lang="nb-NO" smtClean="0"/>
              <a:t>25.02.2019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38250"/>
            <a:ext cx="44577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67262"/>
            <a:ext cx="543560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E0AD42-60AA-4D0E-BD32-8434B2FB2A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8524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nb-NO" baseline="0" dirty="0" smtClean="0"/>
              <a:t>Pull er ytre motivasjonsfaktorer her, for i tillegg kommer at vi vil få mindre penger å rutte med i framtiden og må jobbe smartere… </a:t>
            </a:r>
            <a:r>
              <a:rPr lang="nb-NO" sz="1200" dirty="0" smtClean="0"/>
              <a:t>Eksempler på eksterne drivere 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Tildelingsbrev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Digital Agenda for Norge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Nasjonal strategi for bruk av skytjenester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Digitaliseringsrundskriv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Klare krav fra vårt styre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Regjeringen kutter i bevilgningene, forventer effektivisering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0AD42-60AA-4D0E-BD32-8434B2FB2AC4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3347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Effektivisere, standardisere, forenkle og digitalisere prosesser knyttet til prosjektene ved å utnytte eksisterende systemer, og gjennom implementering av nye systemer, arbeidsprosesser og rutiner. </a:t>
            </a:r>
          </a:p>
          <a:p>
            <a:r>
              <a:rPr lang="nb-NO" dirty="0" smtClean="0"/>
              <a:t>Sikre at gevinster ved innføring av nye standardiserte systemer, arbeidsprosesser og rutiner for prosjektene realiseres i linjen </a:t>
            </a:r>
          </a:p>
          <a:p>
            <a:endParaRPr lang="nb-NO" dirty="0" smtClean="0"/>
          </a:p>
          <a:p>
            <a:r>
              <a:rPr lang="nb-NO" dirty="0" smtClean="0"/>
              <a:t>For å få til dette opprettet</a:t>
            </a:r>
            <a:r>
              <a:rPr lang="nb-NO" baseline="0" dirty="0" smtClean="0"/>
              <a:t> man Program for administrativ forbedring og digitalisering. 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241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Programmet er etablert for at:</a:t>
            </a:r>
            <a:r>
              <a:rPr lang="nb-NO" baseline="0" dirty="0" smtClean="0"/>
              <a:t> </a:t>
            </a:r>
            <a:endParaRPr lang="nb-NO" baseline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aseline="0" dirty="0"/>
              <a:t>Vi kan samkjøre ressurser slik at vi ikke går i beina på hverandre.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Vi sikrer at prosjektene</a:t>
            </a:r>
            <a:r>
              <a:rPr lang="nb-NO" baseline="0" dirty="0"/>
              <a:t> ivaretar medvirkning og medbestemmelse på en god måte.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aseline="0" dirty="0"/>
              <a:t>Prosjektene kan hente ressurser på samme sted, via et programkontor.</a:t>
            </a:r>
          </a:p>
          <a:p>
            <a:endParaRPr lang="nb-NO" baseline="0" dirty="0" smtClean="0"/>
          </a:p>
          <a:p>
            <a:r>
              <a:rPr lang="nb-NO" baseline="0" dirty="0" smtClean="0"/>
              <a:t>Mange </a:t>
            </a:r>
            <a:r>
              <a:rPr lang="nb-NO" baseline="0" dirty="0"/>
              <a:t>av behovene til prosjektene er like på tvers av prosjektene.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Prosjektledelse og prosjekteierskap – støtte til gjennomføring samt etablering av standarder, </a:t>
            </a:r>
            <a:r>
              <a:rPr lang="nb-NO" dirty="0" smtClean="0"/>
              <a:t>og </a:t>
            </a:r>
            <a:r>
              <a:rPr lang="nb-NO" dirty="0"/>
              <a:t>kvalitetssikring på tvers av prosjektene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Endringsprosesser og endringsledelse – støtte til gjennomføring av endringer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Prosessforbedringsarbeid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Støtte og veiledning til utvikling av gevinstrealiseringsplaner og bidra til å sikre at gevinster realiseres i linjen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Bistand i organisasjonsutvikling og omstilling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Bistand i arbeidet med medbestemmelse og medvirkning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Bistand i arbeidet med kommunikasjonsstrategi, interessentanalyse og kommunikasjonsplan •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Bistand i arbeidet med risikoanalyser og oppfølging av risiko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Bistand med administrativ støtte og økonomi-/</a:t>
            </a:r>
            <a:r>
              <a:rPr lang="nb-NO" dirty="0" err="1"/>
              <a:t>controlleroppgaver</a:t>
            </a:r>
            <a:r>
              <a:rPr lang="nb-NO" dirty="0"/>
              <a:t> til prosjektene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983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Vi er Prosjekt økonomi og lønn</a:t>
            </a:r>
            <a:r>
              <a:rPr lang="nb-NO" dirty="0" smtClean="0">
                <a:sym typeface="Wingdings" panose="05000000000000000000" pitchFamily="2" charset="2"/>
              </a:rPr>
              <a:t></a:t>
            </a:r>
            <a:endParaRPr lang="nb-NO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792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676275" y="806450"/>
            <a:ext cx="5380038" cy="403542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spcAft>
                <a:spcPts val="600"/>
              </a:spcAft>
            </a:pPr>
            <a:r>
              <a:rPr lang="nb-NO" sz="1000" b="1" dirty="0" smtClean="0">
                <a:solidFill>
                  <a:schemeClr val="tx1"/>
                </a:solidFill>
              </a:rPr>
              <a:t>Prosjektet har pågått lenge, våren 2017 ba</a:t>
            </a:r>
            <a:r>
              <a:rPr lang="nb-NO" sz="1000" b="1" baseline="0" dirty="0" smtClean="0">
                <a:solidFill>
                  <a:schemeClr val="tx1"/>
                </a:solidFill>
              </a:rPr>
              <a:t> KD BOTT vurdere DFØ-løsningen</a:t>
            </a:r>
          </a:p>
          <a:p>
            <a:pPr algn="l">
              <a:spcAft>
                <a:spcPts val="600"/>
              </a:spcAft>
            </a:pPr>
            <a:endParaRPr lang="nb-NO" sz="1000" b="1" dirty="0" smtClean="0">
              <a:solidFill>
                <a:schemeClr val="tx1"/>
              </a:solidFill>
            </a:endParaRPr>
          </a:p>
          <a:p>
            <a:pPr algn="l">
              <a:spcAft>
                <a:spcPts val="600"/>
              </a:spcAft>
            </a:pPr>
            <a:r>
              <a:rPr lang="nb-NO" sz="1000" b="1" dirty="0" smtClean="0">
                <a:solidFill>
                  <a:schemeClr val="tx1"/>
                </a:solidFill>
              </a:rPr>
              <a:t>Innenfor disse rammene vedtok universitetsstyret i juni</a:t>
            </a:r>
            <a:r>
              <a:rPr lang="nb-NO" sz="1000" b="1" baseline="0" dirty="0" smtClean="0">
                <a:solidFill>
                  <a:schemeClr val="tx1"/>
                </a:solidFill>
              </a:rPr>
              <a:t> at vi inngår samarbeid med DFØ</a:t>
            </a:r>
            <a:endParaRPr lang="nb-NO" sz="1000" b="1" dirty="0" smtClean="0">
              <a:solidFill>
                <a:schemeClr val="tx1"/>
              </a:solidFill>
            </a:endParaRPr>
          </a:p>
          <a:p>
            <a:pPr algn="l">
              <a:spcAft>
                <a:spcPts val="600"/>
              </a:spcAft>
            </a:pPr>
            <a:endParaRPr lang="nb-NO" sz="1000" b="1" dirty="0" smtClean="0">
              <a:solidFill>
                <a:schemeClr val="tx1"/>
              </a:solidFill>
            </a:endParaRPr>
          </a:p>
          <a:p>
            <a:pPr algn="l">
              <a:spcAft>
                <a:spcPts val="600"/>
              </a:spcAft>
            </a:pPr>
            <a:r>
              <a:rPr lang="nb-NO" sz="1000" b="1" dirty="0" smtClean="0">
                <a:solidFill>
                  <a:schemeClr val="tx1"/>
                </a:solidFill>
              </a:rPr>
              <a:t>Ambisjoner: </a:t>
            </a:r>
            <a:r>
              <a:rPr lang="nb-NO" sz="1000" dirty="0" smtClean="0">
                <a:solidFill>
                  <a:schemeClr val="tx1"/>
                </a:solidFill>
              </a:rPr>
              <a:t>Mer </a:t>
            </a:r>
            <a:r>
              <a:rPr lang="nb-NO" sz="1000" b="1" dirty="0" smtClean="0">
                <a:solidFill>
                  <a:schemeClr val="tx1"/>
                </a:solidFill>
              </a:rPr>
              <a:t>brukervennlige</a:t>
            </a:r>
            <a:r>
              <a:rPr lang="nb-NO" sz="1000" dirty="0" smtClean="0">
                <a:solidFill>
                  <a:schemeClr val="tx1"/>
                </a:solidFill>
              </a:rPr>
              <a:t> løsninger, Mindre lokal skreddersøm, Økt grad av </a:t>
            </a:r>
            <a:r>
              <a:rPr lang="nb-NO" sz="1000" b="1" dirty="0" smtClean="0">
                <a:solidFill>
                  <a:schemeClr val="tx1"/>
                </a:solidFill>
              </a:rPr>
              <a:t>standardisering</a:t>
            </a:r>
          </a:p>
          <a:p>
            <a:pPr marL="0" indent="0">
              <a:spcAft>
                <a:spcPts val="600"/>
              </a:spcAft>
              <a:buNone/>
            </a:pPr>
            <a:endParaRPr lang="nb-NO" sz="1000" dirty="0" smtClean="0"/>
          </a:p>
          <a:p>
            <a:pPr marL="0" indent="0">
              <a:spcAft>
                <a:spcPts val="600"/>
              </a:spcAft>
              <a:buNone/>
            </a:pPr>
            <a:r>
              <a:rPr lang="nb-NO" sz="1000" dirty="0" smtClean="0"/>
              <a:t>Styrke universitetenes evne til å forvalte felles  administrative og tekniske tjenester som sikrer god støtte til primærvirksomheten 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nb-NO" sz="1000" dirty="0" smtClean="0"/>
              <a:t>Ledes av de fire universitetsdirektørene i fellesskap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nb-NO" sz="1000" dirty="0" smtClean="0"/>
              <a:t>Sterkere i fellesskap, får bedre løsninger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nb-NO" sz="1000" dirty="0" smtClean="0"/>
              <a:t>Grunnlag for et felles samarbeid (prosesser)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nb-NO" sz="1000" dirty="0" smtClean="0"/>
              <a:t>Løsninger/tjenestene skal være digitale og fremtidsrettet</a:t>
            </a:r>
          </a:p>
          <a:p>
            <a:endParaRPr lang="en-US" sz="1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CC5B0-6DFD-4DC5-B600-5980E7035726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1544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Line overtar igjen herfra</a:t>
            </a:r>
          </a:p>
          <a:p>
            <a:endParaRPr lang="nb-NO" dirty="0" smtClean="0"/>
          </a:p>
          <a:p>
            <a:r>
              <a:rPr lang="nb-NO" baseline="0" dirty="0" smtClean="0"/>
              <a:t>presentere navn og hovedområder</a:t>
            </a:r>
          </a:p>
          <a:p>
            <a:endParaRPr lang="nb-NO" baseline="0" dirty="0" smtClean="0"/>
          </a:p>
          <a:p>
            <a:r>
              <a:rPr lang="nb-NO" baseline="0" dirty="0" smtClean="0"/>
              <a:t>Sammensetning kan bli endret i neste fase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476952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>
                <a:cs typeface="Calibri"/>
              </a:rPr>
              <a:t>En</a:t>
            </a:r>
            <a:r>
              <a:rPr lang="en-US" dirty="0" smtClean="0">
                <a:cs typeface="Calibri"/>
              </a:rPr>
              <a:t> </a:t>
            </a:r>
            <a:r>
              <a:rPr lang="en-US" dirty="0" err="1" smtClean="0">
                <a:cs typeface="Calibri"/>
              </a:rPr>
              <a:t>felles</a:t>
            </a:r>
            <a:r>
              <a:rPr lang="en-US" dirty="0" smtClean="0">
                <a:cs typeface="Calibri"/>
              </a:rPr>
              <a:t> standard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 smtClean="0"/>
              <a:t>Universitetene i BOTT skal jobbe sammen mot en felles standard uavhengig av innføringsrekkefølgen. </a:t>
            </a:r>
          </a:p>
          <a:p>
            <a:pPr marL="361794" indent="-361794">
              <a:buFont typeface="Arial,Sans-Serif"/>
              <a:buChar char="•"/>
            </a:pPr>
            <a:endParaRPr lang="nb-NO" dirty="0" smtClean="0"/>
          </a:p>
          <a:p>
            <a:pPr marL="301495" indent="-301495">
              <a:buFont typeface="Arial,Sans-Serif"/>
              <a:buChar char="•"/>
            </a:pPr>
            <a:r>
              <a:rPr lang="nb-NO" dirty="0" smtClean="0"/>
              <a:t>Alle universitetene skal være aktive inn i standardiserings-, utviklings- og </a:t>
            </a:r>
            <a:r>
              <a:rPr lang="nb-NO" dirty="0" err="1" smtClean="0"/>
              <a:t>testarbeidet</a:t>
            </a:r>
            <a:r>
              <a:rPr lang="nb-NO" dirty="0" smtClean="0"/>
              <a:t> for kvalitetssikring og forankring i perioden fram til innføring.  </a:t>
            </a:r>
          </a:p>
          <a:p>
            <a:pPr marL="301495" indent="-301495">
              <a:lnSpc>
                <a:spcPct val="150000"/>
              </a:lnSpc>
              <a:buFont typeface="Arial,Sans-Serif"/>
              <a:buChar char="•"/>
            </a:pPr>
            <a:endParaRPr lang="nb-NO" dirty="0" smtClean="0"/>
          </a:p>
          <a:p>
            <a:pPr marL="301495" indent="-301495">
              <a:buFont typeface="Arial,Sans-Serif"/>
              <a:buChar char="•"/>
            </a:pPr>
            <a:r>
              <a:rPr lang="nb-NO" dirty="0" smtClean="0"/>
              <a:t>Beslutningen om innføringsrekkefølgen er fattet på bakgrunn av kompetanse og erfaring ved institusjonene samlet sett, samt institusjonenes egenvurdering. </a:t>
            </a:r>
            <a:endParaRPr lang="en-US" dirty="0" smtClean="0"/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2095F9-FCC1-4FEA-8F7B-BBAA1DB13810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75022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0AD42-60AA-4D0E-BD32-8434B2FB2AC4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12821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Viktig å understreke at under Økonomi kommer også Innkjøp…</a:t>
            </a:r>
          </a:p>
          <a:p>
            <a:endParaRPr lang="nb-NO" dirty="0" smtClean="0"/>
          </a:p>
          <a:p>
            <a:r>
              <a:rPr lang="nb-NO" dirty="0" smtClean="0"/>
              <a:t>Den</a:t>
            </a:r>
            <a:r>
              <a:rPr lang="nb-NO" baseline="0" dirty="0" smtClean="0"/>
              <a:t> viktigste prosessen begynner vi på snart (våren 2019). Vi skal kartlegge arbeidsprosessene våre. Det gir oss en gyllen mulighet til å se på hvordan vi jobber, og om det er hensiktsmessig ut fra de behovene vi har.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 kartlegger prosesser i nåsituasjonen for å se hvor vi må gjøre endringer i våre rutiner for å motta den nye standarden fra DFØ</a:t>
            </a:r>
            <a:r>
              <a:rPr lang="nb-NO" baseline="0" dirty="0" smtClean="0"/>
              <a:t>. Slik sikrer vi at arbeidsprosessene er på plass før de nye løsningene skal implementeres, og dermed sikrer vi en smidig overgang til nye løsninger. </a:t>
            </a:r>
          </a:p>
          <a:p>
            <a:r>
              <a:rPr lang="nb-NO" baseline="0" dirty="0" smtClean="0"/>
              <a:t/>
            </a:r>
            <a:br>
              <a:rPr lang="nb-NO" baseline="0" dirty="0" smtClean="0"/>
            </a:b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0AD42-60AA-4D0E-BD32-8434B2FB2AC4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48863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Første skritt er kartlegging : Hvordan jobber vi i dag?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Neste skritt…: hva må vi gjøre for å nå ambisjonen om digitalisering, standardisering, automatisering og forenkling av arbeidsprosesser?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Selve verktøyet/systemet er siste skritt…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14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730194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1200" dirty="0" smtClean="0"/>
              <a:t>Arbeidsoppgavene og arbeidsprosessen vil kunne endre seg med nye løsninger og måten vi jobber på må dermed også endre seg for at vi kan jobbe effektivt når nye løsninger kommer.</a:t>
            </a:r>
          </a:p>
          <a:p>
            <a:pPr marL="0" indent="0">
              <a:buNone/>
            </a:pPr>
            <a:endParaRPr lang="nb-NO" sz="1200" dirty="0" smtClean="0"/>
          </a:p>
          <a:p>
            <a:pPr marL="0" indent="0">
              <a:buNone/>
            </a:pPr>
            <a:r>
              <a:rPr lang="nb-NO" sz="1200" dirty="0" smtClean="0"/>
              <a:t>Målsettingen</a:t>
            </a:r>
            <a:r>
              <a:rPr lang="nb-NO" sz="1200" baseline="0" dirty="0" smtClean="0"/>
              <a:t> er</a:t>
            </a:r>
            <a:r>
              <a:rPr lang="nb-NO" sz="1200" dirty="0" smtClean="0"/>
              <a:t>:</a:t>
            </a:r>
          </a:p>
          <a:p>
            <a:pPr>
              <a:lnSpc>
                <a:spcPct val="100000"/>
              </a:lnSpc>
            </a:pPr>
            <a:r>
              <a:rPr lang="nb-NO" sz="1100" dirty="0" smtClean="0"/>
              <a:t>Ha</a:t>
            </a:r>
            <a:r>
              <a:rPr lang="nb-NO" sz="1100" baseline="0" dirty="0" smtClean="0"/>
              <a:t> m</a:t>
            </a:r>
            <a:r>
              <a:rPr lang="nb-NO" sz="1100" dirty="0" smtClean="0"/>
              <a:t>er fokus på kvalitet i arbeidsflyt, kontroll i forkant og håndtering av reelle avvik.</a:t>
            </a:r>
          </a:p>
          <a:p>
            <a:pPr>
              <a:lnSpc>
                <a:spcPct val="100000"/>
              </a:lnSpc>
            </a:pPr>
            <a:endParaRPr lang="nb-NO" sz="11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nb-NO" sz="1600" dirty="0" smtClean="0"/>
              <a:t>Vi UIO ØKONOMI LØNN skal våren 2019 ut og kartlegge arbeidsprosessene innenfor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200" dirty="0" smtClean="0"/>
              <a:t>Prosjektøkonomi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200" dirty="0" smtClean="0"/>
              <a:t>Lønn (fastlønn, variabel</a:t>
            </a:r>
            <a:r>
              <a:rPr lang="nb-NO" sz="1200" baseline="0" dirty="0" smtClean="0"/>
              <a:t> lønn, reiser, tid og fravær)</a:t>
            </a:r>
            <a:endParaRPr lang="nb-NO" sz="12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200" dirty="0" smtClean="0"/>
              <a:t>Behov</a:t>
            </a:r>
            <a:r>
              <a:rPr lang="nb-NO" sz="1200" baseline="0" dirty="0" smtClean="0"/>
              <a:t> til betaling</a:t>
            </a:r>
            <a:endParaRPr lang="nb-NO" sz="12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200" dirty="0" smtClean="0"/>
              <a:t>Fordring til</a:t>
            </a:r>
            <a:r>
              <a:rPr lang="nb-NO" sz="1200" baseline="0" dirty="0" smtClean="0"/>
              <a:t> innbetaling</a:t>
            </a:r>
          </a:p>
          <a:p>
            <a:pPr lvl="1">
              <a:buFont typeface="Wingdings" panose="05000000000000000000" pitchFamily="2" charset="2"/>
              <a:buNone/>
            </a:pPr>
            <a:endParaRPr lang="nb-NO" sz="1200" dirty="0" smtClean="0"/>
          </a:p>
          <a:p>
            <a:pPr lvl="1">
              <a:buFont typeface="Wingdings" panose="05000000000000000000" pitchFamily="2" charset="2"/>
              <a:buChar char="§"/>
            </a:pPr>
            <a:endParaRPr lang="nb-NO" sz="12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nb-NO" sz="1600" dirty="0" smtClean="0"/>
              <a:t>Trenger deltakelse fra fagpersoner innenfor de ulike områdene.</a:t>
            </a:r>
          </a:p>
          <a:p>
            <a:pPr>
              <a:buFont typeface="Wingdings" panose="05000000000000000000" pitchFamily="2" charset="2"/>
              <a:buChar char="§"/>
            </a:pPr>
            <a:endParaRPr lang="nb-NO" sz="16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nb-NO" sz="1600" dirty="0" smtClean="0"/>
              <a:t>Dette danner grunnlag for det videre arbeid mot standardisering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200" dirty="0" smtClean="0"/>
              <a:t>Det er lagt opp til drøfting med fagforeningene underveis</a:t>
            </a:r>
          </a:p>
          <a:p>
            <a:pPr>
              <a:buFont typeface="Wingdings" panose="05000000000000000000" pitchFamily="2" charset="2"/>
              <a:buChar char="§"/>
            </a:pPr>
            <a:endParaRPr lang="nb-NO" sz="16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nb-NO" sz="1600" dirty="0" smtClean="0"/>
              <a:t>Like behov = like prosesser = standardisering – betyr forutsigbarhet i arbeidshverdagen</a:t>
            </a:r>
            <a:r>
              <a:rPr lang="nb-NO" sz="1600" baseline="0" dirty="0" smtClean="0"/>
              <a:t> din, mer tid til analyser, rådgivning</a:t>
            </a:r>
            <a:endParaRPr lang="nb-NO" sz="1600" dirty="0" smtClean="0"/>
          </a:p>
          <a:p>
            <a:pPr>
              <a:buFont typeface="Wingdings" panose="05000000000000000000" pitchFamily="2" charset="2"/>
              <a:buChar char="§"/>
            </a:pPr>
            <a:endParaRPr lang="nb-NO" sz="16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nb-NO" sz="1600" dirty="0" smtClean="0"/>
              <a:t>Målsettingen er å realisere disse gevinster</a:t>
            </a:r>
          </a:p>
          <a:p>
            <a:pPr>
              <a:lnSpc>
                <a:spcPct val="100000"/>
              </a:lnSpc>
            </a:pPr>
            <a:endParaRPr lang="nb-NO" sz="1100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4E5606-14F6-4340-AA6C-C3A41A40A3DB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6385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1200" dirty="0" smtClean="0"/>
              <a:t>Arbeidsoppgavene og arbeidsprosessen vil kunne endre seg med nye løsninger og måten vi jobber på må dermed også endre seg for at vi kan jobbe effektivt når nye løsninger kommer.</a:t>
            </a:r>
          </a:p>
          <a:p>
            <a:pPr marL="0" indent="0">
              <a:buNone/>
            </a:pPr>
            <a:endParaRPr lang="nb-NO" sz="1200" dirty="0" smtClean="0"/>
          </a:p>
          <a:p>
            <a:pPr marL="0" indent="0">
              <a:buNone/>
            </a:pPr>
            <a:r>
              <a:rPr lang="nb-NO" sz="1200" dirty="0" smtClean="0"/>
              <a:t>Målsettingen</a:t>
            </a:r>
            <a:r>
              <a:rPr lang="nb-NO" sz="1200" baseline="0" dirty="0" smtClean="0"/>
              <a:t> er</a:t>
            </a:r>
            <a:r>
              <a:rPr lang="nb-NO" sz="1200" dirty="0" smtClean="0"/>
              <a:t>:</a:t>
            </a:r>
          </a:p>
          <a:p>
            <a:pPr>
              <a:lnSpc>
                <a:spcPct val="100000"/>
              </a:lnSpc>
            </a:pPr>
            <a:r>
              <a:rPr lang="nb-NO" sz="1100" dirty="0" smtClean="0"/>
              <a:t>Ha</a:t>
            </a:r>
            <a:r>
              <a:rPr lang="nb-NO" sz="1100" baseline="0" dirty="0" smtClean="0"/>
              <a:t> m</a:t>
            </a:r>
            <a:r>
              <a:rPr lang="nb-NO" sz="1100" dirty="0" smtClean="0"/>
              <a:t>er fokus på kvalitet i arbeidsflyt, kontroll i forkant og håndtering av reelle avvik.</a:t>
            </a:r>
          </a:p>
          <a:p>
            <a:pPr>
              <a:lnSpc>
                <a:spcPct val="100000"/>
              </a:lnSpc>
            </a:pPr>
            <a:endParaRPr lang="nb-NO" sz="11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nb-NO" sz="1600" dirty="0" smtClean="0"/>
              <a:t>Vi UIO ØKONOMI LØNN skal våren 2019 ut og kartlegge arbeidsprosessene innenfor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200" dirty="0" smtClean="0"/>
              <a:t>Prosjektøkonomi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200" dirty="0" smtClean="0"/>
              <a:t>Lønn (fastlønn, variabel</a:t>
            </a:r>
            <a:r>
              <a:rPr lang="nb-NO" sz="1200" baseline="0" dirty="0" smtClean="0"/>
              <a:t> lønn, reiser, tid og fravær)</a:t>
            </a:r>
            <a:endParaRPr lang="nb-NO" sz="12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200" dirty="0" smtClean="0"/>
              <a:t>Behov</a:t>
            </a:r>
            <a:r>
              <a:rPr lang="nb-NO" sz="1200" baseline="0" dirty="0" smtClean="0"/>
              <a:t> til betaling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200" baseline="0" dirty="0" smtClean="0"/>
              <a:t>Budsjett</a:t>
            </a:r>
            <a:endParaRPr lang="nb-NO" sz="12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200" dirty="0" smtClean="0"/>
              <a:t>Fordring til</a:t>
            </a:r>
            <a:r>
              <a:rPr lang="nb-NO" sz="1200" baseline="0" dirty="0" smtClean="0"/>
              <a:t> innbetaling</a:t>
            </a:r>
          </a:p>
          <a:p>
            <a:pPr lvl="1">
              <a:buFont typeface="Wingdings" panose="05000000000000000000" pitchFamily="2" charset="2"/>
              <a:buNone/>
            </a:pPr>
            <a:endParaRPr lang="nb-NO" sz="1200" dirty="0" smtClean="0"/>
          </a:p>
          <a:p>
            <a:pPr lvl="1">
              <a:buFont typeface="Wingdings" panose="05000000000000000000" pitchFamily="2" charset="2"/>
              <a:buChar char="§"/>
            </a:pPr>
            <a:endParaRPr lang="nb-NO" sz="12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nb-NO" sz="1600" dirty="0" smtClean="0"/>
              <a:t>Trenger deltakelse fra fagpersoner innenfor de ulike områdene.</a:t>
            </a:r>
          </a:p>
          <a:p>
            <a:pPr>
              <a:buFont typeface="Wingdings" panose="05000000000000000000" pitchFamily="2" charset="2"/>
              <a:buChar char="§"/>
            </a:pPr>
            <a:endParaRPr lang="nb-NO" sz="16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nb-NO" sz="1600" dirty="0" smtClean="0"/>
              <a:t>Dette danner grunnlag for det videre arbeid mot standardisering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200" dirty="0" smtClean="0"/>
              <a:t>Det er lagt opp til drøfting med fagforeningene underveis</a:t>
            </a:r>
          </a:p>
          <a:p>
            <a:pPr>
              <a:buFont typeface="Wingdings" panose="05000000000000000000" pitchFamily="2" charset="2"/>
              <a:buChar char="§"/>
            </a:pPr>
            <a:endParaRPr lang="nb-NO" sz="16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nb-NO" sz="1600" dirty="0" smtClean="0"/>
              <a:t>Like behov = like prosesser = standardisering – betyr forutsigbarhet i arbeidshverdagen</a:t>
            </a:r>
            <a:r>
              <a:rPr lang="nb-NO" sz="1600" baseline="0" dirty="0" smtClean="0"/>
              <a:t> din, mer tid til analyser, rådgivning</a:t>
            </a:r>
            <a:endParaRPr lang="nb-NO" sz="1600" dirty="0" smtClean="0"/>
          </a:p>
          <a:p>
            <a:pPr>
              <a:buFont typeface="Wingdings" panose="05000000000000000000" pitchFamily="2" charset="2"/>
              <a:buChar char="§"/>
            </a:pPr>
            <a:endParaRPr lang="nb-NO" sz="16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nb-NO" sz="1600" dirty="0" smtClean="0"/>
              <a:t>Målsettingen er å realisere disse gevinster</a:t>
            </a:r>
          </a:p>
          <a:p>
            <a:pPr>
              <a:lnSpc>
                <a:spcPct val="100000"/>
              </a:lnSpc>
            </a:pPr>
            <a:endParaRPr lang="nb-NO" sz="1100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4E5606-14F6-4340-AA6C-C3A41A40A3DB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634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Prosesskartlegging/Prosessbeskrivelser%20registrere%20inntekter%20og%20oppgj%C3%B8r.docx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hyperlink" Target="Prosesskartlegging/Oppsummering%20matrise%20ws%203.pptx" TargetMode="External"/><Relationship Id="rId4" Type="http://schemas.openxmlformats.org/officeDocument/2006/relationships/hyperlink" Target="Prosesskartlegging/Kartlegge%20forretningsprosessen%20Administrere%20prosjekt%C3%B8konomi.docx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UiO: Økonomi og lønn	</a:t>
            </a:r>
            <a:endParaRPr lang="nb-NO" dirty="0"/>
          </a:p>
        </p:txBody>
      </p:sp>
      <p:sp>
        <p:nvSpPr>
          <p:cNvPr id="13315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endParaRPr lang="nb-NO" dirty="0" smtClean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nb-NO" dirty="0" smtClean="0">
                <a:latin typeface="Arial" charset="0"/>
                <a:ea typeface="Arial" charset="0"/>
                <a:cs typeface="Arial" charset="0"/>
              </a:rPr>
              <a:t>MN</a:t>
            </a:r>
            <a:endParaRPr lang="nb-NO" dirty="0" smtClean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nb-NO" smtClean="0">
                <a:latin typeface="Arial" charset="0"/>
                <a:ea typeface="Arial" charset="0"/>
                <a:cs typeface="Arial" charset="0"/>
              </a:rPr>
              <a:t>25</a:t>
            </a:r>
            <a:r>
              <a:rPr lang="nb-NO" smtClean="0">
                <a:latin typeface="Arial" charset="0"/>
                <a:ea typeface="Arial" charset="0"/>
                <a:cs typeface="Arial" charset="0"/>
              </a:rPr>
              <a:t>/2 </a:t>
            </a:r>
            <a:r>
              <a:rPr lang="nb-NO" dirty="0" smtClean="0">
                <a:latin typeface="Arial" charset="0"/>
                <a:ea typeface="Arial" charset="0"/>
                <a:cs typeface="Arial" charset="0"/>
              </a:rPr>
              <a:t>2019	</a:t>
            </a:r>
            <a:endParaRPr lang="nb-NO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 ruster UiO for fremtiden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 </a:t>
            </a:r>
          </a:p>
          <a:p>
            <a:r>
              <a:rPr lang="nb-NO" dirty="0"/>
              <a:t>For å støtte undervisning og forskning best mulig, må vi forenkle, forbedre og fornye måten vi jobber på.  </a:t>
            </a:r>
          </a:p>
          <a:p>
            <a:endParaRPr lang="nb-NO" dirty="0" smtClean="0"/>
          </a:p>
          <a:p>
            <a:r>
              <a:rPr lang="nb-NO" dirty="0" smtClean="0"/>
              <a:t>Vi </a:t>
            </a:r>
            <a:r>
              <a:rPr lang="nb-NO" dirty="0"/>
              <a:t>skal ta i bruk de muligheter som ligger i nye, digitale løsninger, jobbe smartere og mer effektivt. 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1736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Fra regjeringen: Kutt i administrasjon</a:t>
            </a:r>
            <a:endParaRPr lang="nb-NO" dirty="0"/>
          </a:p>
        </p:txBody>
      </p:sp>
      <p:pic>
        <p:nvPicPr>
          <p:cNvPr id="4" name="Bilde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060848"/>
            <a:ext cx="4999231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15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01080" y="836712"/>
            <a:ext cx="7696200" cy="1143000"/>
          </a:xfrm>
        </p:spPr>
        <p:txBody>
          <a:bodyPr/>
          <a:lstStyle/>
          <a:p>
            <a:r>
              <a:rPr lang="nb-NO" dirty="0" smtClean="0"/>
              <a:t>Styrevedtak i mars 2018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95536" y="2400300"/>
            <a:ext cx="8507288" cy="4114800"/>
          </a:xfrm>
        </p:spPr>
        <p:txBody>
          <a:bodyPr/>
          <a:lstStyle/>
          <a:p>
            <a:r>
              <a:rPr lang="nb-NO" dirty="0"/>
              <a:t>Effektivisere, standardisere, forenkle og digitalisere prosesser </a:t>
            </a:r>
            <a:r>
              <a:rPr lang="nb-NO" dirty="0" smtClean="0"/>
              <a:t>ved </a:t>
            </a:r>
            <a:r>
              <a:rPr lang="nb-NO" dirty="0"/>
              <a:t>å utnytte eksisterende systemer, </a:t>
            </a:r>
            <a:r>
              <a:rPr lang="nb-NO" dirty="0" smtClean="0"/>
              <a:t>samt implementering </a:t>
            </a:r>
            <a:r>
              <a:rPr lang="nb-NO" dirty="0"/>
              <a:t>av nye systemer, arbeidsprosesser og rutiner. </a:t>
            </a:r>
          </a:p>
          <a:p>
            <a:r>
              <a:rPr lang="nb-NO" dirty="0"/>
              <a:t>Sikre at gevinster ved innføring av nye standardiserte systemer, arbeidsprosesser og rutiner </a:t>
            </a:r>
            <a:r>
              <a:rPr lang="nb-NO" dirty="0" smtClean="0"/>
              <a:t>realiseres </a:t>
            </a:r>
            <a:r>
              <a:rPr lang="nb-NO" dirty="0"/>
              <a:t>i linjen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333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2641119" y="552465"/>
            <a:ext cx="2808313" cy="72008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Programeier</a:t>
            </a:r>
            <a:br>
              <a:rPr kumimoji="0" lang="nb-NO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</a:br>
            <a:r>
              <a:rPr kumimoji="0" lang="nb-NO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Universitetsdirektør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323528" y="1628800"/>
            <a:ext cx="7344816" cy="50405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Programstyre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207156" y="3556870"/>
            <a:ext cx="1866279" cy="108894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Prosjekt sak/arkiv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00032" y="4877136"/>
            <a:ext cx="7751149" cy="72008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Medvirkning</a:t>
            </a:r>
            <a:r>
              <a:rPr kumimoji="0" lang="nb-NO" sz="1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og medbestemmelse:</a:t>
            </a:r>
            <a:r>
              <a:rPr kumimoji="0" lang="nb-NO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nb-NO" sz="1400" dirty="0" smtClean="0"/>
              <a:t>Fagforeninger</a:t>
            </a:r>
            <a:r>
              <a:rPr kumimoji="0" lang="nb-NO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, </a:t>
            </a:r>
            <a:r>
              <a:rPr kumimoji="0" lang="nb-NO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verneorganisasjon, medarbeiderinvolvering, referansegrupper.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69702" y="5723558"/>
            <a:ext cx="7751149" cy="72008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Programkontor: </a:t>
            </a:r>
            <a:r>
              <a:rPr kumimoji="0" lang="nb-NO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Felles rammeverk og metodikk for administrativt</a:t>
            </a:r>
            <a:r>
              <a:rPr kumimoji="0" lang="nb-NO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forbedringsarbeid (prosjektmodell, prosesskompetanse, robotteknologi, erfaringsutveksling, ressursteam, gevinstrealisering, risikoanalyse, administrativ støtte til programmet m.m.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8244408" y="5790717"/>
            <a:ext cx="796337" cy="585762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Lokale forbedrings-prosjekter</a:t>
            </a:r>
          </a:p>
        </p:txBody>
      </p:sp>
      <p:sp>
        <p:nvSpPr>
          <p:cNvPr id="18" name="Rounded Rectangle 17"/>
          <p:cNvSpPr/>
          <p:nvPr/>
        </p:nvSpPr>
        <p:spPr bwMode="auto">
          <a:xfrm>
            <a:off x="6092026" y="3564192"/>
            <a:ext cx="1866279" cy="108894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800" b="1"/>
              <a:t>Prosjekt </a:t>
            </a:r>
          </a:p>
          <a:p>
            <a:pPr algn="ctr"/>
            <a:r>
              <a:rPr lang="nb-NO" sz="1800" b="1"/>
              <a:t>IT-drift</a:t>
            </a:r>
          </a:p>
          <a:p>
            <a:pPr algn="ctr"/>
            <a:endParaRPr lang="nb-NO"/>
          </a:p>
        </p:txBody>
      </p:sp>
      <p:sp>
        <p:nvSpPr>
          <p:cNvPr id="19" name="Rounded Rectangle 18"/>
          <p:cNvSpPr/>
          <p:nvPr/>
        </p:nvSpPr>
        <p:spPr bwMode="auto">
          <a:xfrm>
            <a:off x="4121885" y="3564192"/>
            <a:ext cx="1866279" cy="108894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600" b="1"/>
              <a:t>Prosjekt Fellesløsninger</a:t>
            </a:r>
          </a:p>
          <a:p>
            <a:endParaRPr lang="nb-NO"/>
          </a:p>
        </p:txBody>
      </p:sp>
      <p:sp>
        <p:nvSpPr>
          <p:cNvPr id="20" name="Rounded Rectangle 19"/>
          <p:cNvSpPr/>
          <p:nvPr/>
        </p:nvSpPr>
        <p:spPr bwMode="auto">
          <a:xfrm>
            <a:off x="2151744" y="3548267"/>
            <a:ext cx="1866279" cy="108469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800" b="1"/>
              <a:t>Prosjekt økonomi/lønn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4348063" y="4364601"/>
            <a:ext cx="197957" cy="21602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1</a:t>
            </a:r>
          </a:p>
        </p:txBody>
      </p:sp>
      <p:sp>
        <p:nvSpPr>
          <p:cNvPr id="23" name="Rectangle 22"/>
          <p:cNvSpPr/>
          <p:nvPr/>
        </p:nvSpPr>
        <p:spPr bwMode="auto">
          <a:xfrm>
            <a:off x="4640116" y="4364601"/>
            <a:ext cx="197957" cy="21602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000"/>
              <a:t>2</a:t>
            </a:r>
            <a:endParaRPr kumimoji="0" lang="nb-NO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4923108" y="4364601"/>
            <a:ext cx="197957" cy="21602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000"/>
              <a:t>3</a:t>
            </a:r>
            <a:endParaRPr kumimoji="0" lang="nb-NO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9" name="Rounded Rectangle 28"/>
          <p:cNvSpPr/>
          <p:nvPr/>
        </p:nvSpPr>
        <p:spPr bwMode="auto">
          <a:xfrm>
            <a:off x="7034573" y="829706"/>
            <a:ext cx="1772556" cy="504056"/>
          </a:xfrm>
          <a:prstGeom prst="round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6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Direktørmøte</a:t>
            </a:r>
          </a:p>
        </p:txBody>
      </p:sp>
      <p:sp>
        <p:nvSpPr>
          <p:cNvPr id="30" name="Rounded Rectangle 29"/>
          <p:cNvSpPr/>
          <p:nvPr/>
        </p:nvSpPr>
        <p:spPr bwMode="auto">
          <a:xfrm>
            <a:off x="7025165" y="226046"/>
            <a:ext cx="1772556" cy="504056"/>
          </a:xfrm>
          <a:prstGeom prst="round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6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Dekanmøte</a:t>
            </a:r>
          </a:p>
        </p:txBody>
      </p:sp>
      <p:cxnSp>
        <p:nvCxnSpPr>
          <p:cNvPr id="32" name="Straight Arrow Connector 31"/>
          <p:cNvCxnSpPr>
            <a:stCxn id="14" idx="1"/>
            <a:endCxn id="13" idx="3"/>
          </p:cNvCxnSpPr>
          <p:nvPr/>
        </p:nvCxnSpPr>
        <p:spPr bwMode="auto">
          <a:xfrm flipH="1">
            <a:off x="7920851" y="6083598"/>
            <a:ext cx="323557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4" name="Straight Arrow Connector 33"/>
          <p:cNvCxnSpPr>
            <a:stCxn id="8" idx="0"/>
          </p:cNvCxnSpPr>
          <p:nvPr/>
        </p:nvCxnSpPr>
        <p:spPr bwMode="auto">
          <a:xfrm flipH="1" flipV="1">
            <a:off x="1140295" y="2132856"/>
            <a:ext cx="1" cy="14240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5" name="Straight Arrow Connector 34"/>
          <p:cNvCxnSpPr/>
          <p:nvPr/>
        </p:nvCxnSpPr>
        <p:spPr bwMode="auto">
          <a:xfrm flipH="1" flipV="1">
            <a:off x="3083651" y="2140178"/>
            <a:ext cx="1" cy="14240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 flipH="1" flipV="1">
            <a:off x="5035803" y="2135286"/>
            <a:ext cx="1" cy="14240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 flipH="1" flipV="1">
            <a:off x="7019337" y="2171240"/>
            <a:ext cx="1" cy="14240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1" name="Straight Arrow Connector 60"/>
          <p:cNvCxnSpPr>
            <a:stCxn id="6" idx="0"/>
          </p:cNvCxnSpPr>
          <p:nvPr/>
        </p:nvCxnSpPr>
        <p:spPr bwMode="auto">
          <a:xfrm flipV="1">
            <a:off x="3995936" y="1272545"/>
            <a:ext cx="0" cy="35625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3" name="Straight Arrow Connector 62"/>
          <p:cNvCxnSpPr>
            <a:stCxn id="5" idx="3"/>
            <a:endCxn id="30" idx="1"/>
          </p:cNvCxnSpPr>
          <p:nvPr/>
        </p:nvCxnSpPr>
        <p:spPr bwMode="auto">
          <a:xfrm flipV="1">
            <a:off x="5449432" y="478074"/>
            <a:ext cx="1575733" cy="4344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5" name="Straight Arrow Connector 64"/>
          <p:cNvCxnSpPr>
            <a:stCxn id="5" idx="3"/>
            <a:endCxn id="29" idx="1"/>
          </p:cNvCxnSpPr>
          <p:nvPr/>
        </p:nvCxnSpPr>
        <p:spPr bwMode="auto">
          <a:xfrm>
            <a:off x="5449432" y="912505"/>
            <a:ext cx="1585141" cy="1692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208168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2641119" y="552465"/>
            <a:ext cx="2808313" cy="72008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Programeier</a:t>
            </a:r>
            <a:br>
              <a:rPr kumimoji="0" lang="nb-NO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</a:br>
            <a:r>
              <a:rPr kumimoji="0" lang="nb-NO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Universitetsdirektør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323528" y="1628800"/>
            <a:ext cx="7344816" cy="50405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Programstyre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207156" y="3556870"/>
            <a:ext cx="1866279" cy="108894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Prosjekt </a:t>
            </a:r>
            <a:r>
              <a:rPr lang="nb-NO" sz="1800" b="1" dirty="0" smtClean="0"/>
              <a:t>Sa</a:t>
            </a:r>
            <a:r>
              <a:rPr kumimoji="0" lang="nb-NO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k/arkiv</a:t>
            </a:r>
            <a:endParaRPr kumimoji="0" lang="nb-NO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00032" y="4877136"/>
            <a:ext cx="7751149" cy="72008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Medvirkning</a:t>
            </a:r>
            <a:r>
              <a:rPr kumimoji="0" lang="nb-NO" sz="1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og medbestemmelse:</a:t>
            </a:r>
            <a:r>
              <a:rPr kumimoji="0" lang="nb-NO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nb-NO" sz="1400" dirty="0" smtClean="0"/>
              <a:t>Fagforeninger</a:t>
            </a:r>
            <a:r>
              <a:rPr kumimoji="0" lang="nb-NO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, </a:t>
            </a:r>
            <a:r>
              <a:rPr kumimoji="0" lang="nb-NO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verneorganisasjon, medarbeiderinvolvering, referansegrupper.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69702" y="5723558"/>
            <a:ext cx="7751149" cy="72008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Programkontor: </a:t>
            </a:r>
            <a:r>
              <a:rPr kumimoji="0" lang="nb-NO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Felles rammeverk og metodikk for administrativt</a:t>
            </a:r>
            <a:r>
              <a:rPr kumimoji="0" lang="nb-NO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forbedringsarbeid (prosjektmodell, prosesskompetanse, robotteknologi, erfaringsutveksling, ressursteam, gevinstrealisering, risikoanalyse, administrativ støtte til programmet m.m.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8244408" y="5790717"/>
            <a:ext cx="796337" cy="585762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Lokale forbedrings-prosjekter</a:t>
            </a:r>
          </a:p>
        </p:txBody>
      </p:sp>
      <p:sp>
        <p:nvSpPr>
          <p:cNvPr id="18" name="Rounded Rectangle 17"/>
          <p:cNvSpPr/>
          <p:nvPr/>
        </p:nvSpPr>
        <p:spPr bwMode="auto">
          <a:xfrm>
            <a:off x="6092026" y="3564192"/>
            <a:ext cx="1866279" cy="108894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800" b="1"/>
              <a:t>Prosjekt </a:t>
            </a:r>
          </a:p>
          <a:p>
            <a:pPr algn="ctr"/>
            <a:r>
              <a:rPr lang="nb-NO" sz="1800" b="1"/>
              <a:t>IT-drift</a:t>
            </a:r>
          </a:p>
          <a:p>
            <a:pPr algn="ctr"/>
            <a:endParaRPr lang="nb-NO"/>
          </a:p>
        </p:txBody>
      </p:sp>
      <p:sp>
        <p:nvSpPr>
          <p:cNvPr id="19" name="Rounded Rectangle 18"/>
          <p:cNvSpPr/>
          <p:nvPr/>
        </p:nvSpPr>
        <p:spPr bwMode="auto">
          <a:xfrm>
            <a:off x="4121885" y="3564192"/>
            <a:ext cx="1866279" cy="108894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600" b="1"/>
              <a:t>Prosjekt Fellesløsninger</a:t>
            </a:r>
          </a:p>
          <a:p>
            <a:endParaRPr lang="nb-NO"/>
          </a:p>
        </p:txBody>
      </p:sp>
      <p:sp>
        <p:nvSpPr>
          <p:cNvPr id="20" name="Rounded Rectangle 19"/>
          <p:cNvSpPr/>
          <p:nvPr/>
        </p:nvSpPr>
        <p:spPr bwMode="auto">
          <a:xfrm>
            <a:off x="2151744" y="3548267"/>
            <a:ext cx="1866279" cy="108469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800" b="1" dirty="0"/>
              <a:t>Prosjekt </a:t>
            </a:r>
            <a:r>
              <a:rPr lang="nb-NO" sz="1800" b="1" dirty="0" smtClean="0"/>
              <a:t>Økonomi og lønn</a:t>
            </a:r>
            <a:endParaRPr lang="nb-NO" sz="1800" b="1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4348063" y="4364601"/>
            <a:ext cx="197957" cy="21602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1</a:t>
            </a:r>
          </a:p>
        </p:txBody>
      </p:sp>
      <p:sp>
        <p:nvSpPr>
          <p:cNvPr id="23" name="Rectangle 22"/>
          <p:cNvSpPr/>
          <p:nvPr/>
        </p:nvSpPr>
        <p:spPr bwMode="auto">
          <a:xfrm>
            <a:off x="4640116" y="4364601"/>
            <a:ext cx="197957" cy="21602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000"/>
              <a:t>2</a:t>
            </a:r>
            <a:endParaRPr kumimoji="0" lang="nb-NO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4923108" y="4364601"/>
            <a:ext cx="197957" cy="21602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000"/>
              <a:t>3</a:t>
            </a:r>
            <a:endParaRPr kumimoji="0" lang="nb-NO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9" name="Rounded Rectangle 28"/>
          <p:cNvSpPr/>
          <p:nvPr/>
        </p:nvSpPr>
        <p:spPr bwMode="auto">
          <a:xfrm>
            <a:off x="7034573" y="829706"/>
            <a:ext cx="1772556" cy="504056"/>
          </a:xfrm>
          <a:prstGeom prst="round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6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Direktørmøte</a:t>
            </a:r>
          </a:p>
        </p:txBody>
      </p:sp>
      <p:sp>
        <p:nvSpPr>
          <p:cNvPr id="30" name="Rounded Rectangle 29"/>
          <p:cNvSpPr/>
          <p:nvPr/>
        </p:nvSpPr>
        <p:spPr bwMode="auto">
          <a:xfrm>
            <a:off x="7025165" y="226046"/>
            <a:ext cx="1772556" cy="504056"/>
          </a:xfrm>
          <a:prstGeom prst="round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6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Dekanmøte</a:t>
            </a:r>
          </a:p>
        </p:txBody>
      </p:sp>
      <p:cxnSp>
        <p:nvCxnSpPr>
          <p:cNvPr id="32" name="Straight Arrow Connector 31"/>
          <p:cNvCxnSpPr>
            <a:stCxn id="14" idx="1"/>
            <a:endCxn id="13" idx="3"/>
          </p:cNvCxnSpPr>
          <p:nvPr/>
        </p:nvCxnSpPr>
        <p:spPr bwMode="auto">
          <a:xfrm flipH="1">
            <a:off x="7920851" y="6083598"/>
            <a:ext cx="323557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4" name="Straight Arrow Connector 33"/>
          <p:cNvCxnSpPr>
            <a:stCxn id="8" idx="0"/>
          </p:cNvCxnSpPr>
          <p:nvPr/>
        </p:nvCxnSpPr>
        <p:spPr bwMode="auto">
          <a:xfrm flipH="1" flipV="1">
            <a:off x="1140295" y="2132856"/>
            <a:ext cx="1" cy="14240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5" name="Straight Arrow Connector 34"/>
          <p:cNvCxnSpPr>
            <a:stCxn id="15" idx="0"/>
          </p:cNvCxnSpPr>
          <p:nvPr/>
        </p:nvCxnSpPr>
        <p:spPr bwMode="auto">
          <a:xfrm flipH="1" flipV="1">
            <a:off x="3083652" y="2140178"/>
            <a:ext cx="17748" cy="112394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 flipH="1" flipV="1">
            <a:off x="5035803" y="2135286"/>
            <a:ext cx="1" cy="14240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 flipH="1" flipV="1">
            <a:off x="7019337" y="2171240"/>
            <a:ext cx="1" cy="14240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1" name="Straight Arrow Connector 60"/>
          <p:cNvCxnSpPr>
            <a:stCxn id="6" idx="0"/>
          </p:cNvCxnSpPr>
          <p:nvPr/>
        </p:nvCxnSpPr>
        <p:spPr bwMode="auto">
          <a:xfrm flipV="1">
            <a:off x="3995936" y="1272545"/>
            <a:ext cx="0" cy="35625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3" name="Straight Arrow Connector 62"/>
          <p:cNvCxnSpPr>
            <a:stCxn id="5" idx="3"/>
            <a:endCxn id="30" idx="1"/>
          </p:cNvCxnSpPr>
          <p:nvPr/>
        </p:nvCxnSpPr>
        <p:spPr bwMode="auto">
          <a:xfrm flipV="1">
            <a:off x="5449432" y="478074"/>
            <a:ext cx="1575733" cy="4344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5" name="Straight Arrow Connector 64"/>
          <p:cNvCxnSpPr>
            <a:stCxn id="5" idx="3"/>
            <a:endCxn id="29" idx="1"/>
          </p:cNvCxnSpPr>
          <p:nvPr/>
        </p:nvCxnSpPr>
        <p:spPr bwMode="auto">
          <a:xfrm>
            <a:off x="5449432" y="912505"/>
            <a:ext cx="1585141" cy="1692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Oval 14"/>
          <p:cNvSpPr/>
          <p:nvPr/>
        </p:nvSpPr>
        <p:spPr>
          <a:xfrm>
            <a:off x="2171160" y="3264120"/>
            <a:ext cx="1860480" cy="1860120"/>
          </a:xfrm>
          <a:prstGeom prst="ellipse">
            <a:avLst/>
          </a:prstGeom>
          <a:noFill/>
          <a:ln w="24000">
            <a:solidFill>
              <a:srgbClr val="ED1C24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rgbClr val="ED1C24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6339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683568" y="1196752"/>
            <a:ext cx="8309962" cy="436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nb-NO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BOTT fremtidige prosessbehov beskrevet</a:t>
            </a:r>
          </a:p>
        </p:txBody>
      </p:sp>
      <p:sp>
        <p:nvSpPr>
          <p:cNvPr id="22" name="TekstSylinder 5"/>
          <p:cNvSpPr txBox="1"/>
          <p:nvPr/>
        </p:nvSpPr>
        <p:spPr>
          <a:xfrm>
            <a:off x="2738712" y="1772816"/>
            <a:ext cx="5289672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nb-NO" b="1" dirty="0"/>
              <a:t>1. BOTT markedsgrunnlag for anskaffelse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/>
              <a:t>Workshops for å beskrive hver prosess</a:t>
            </a:r>
            <a:br>
              <a:rPr lang="nb-NO" sz="1600" dirty="0"/>
            </a:br>
            <a:r>
              <a:rPr lang="nb-NO" sz="1600" dirty="0"/>
              <a:t>Fagpersoner fra de fire universitetene deltok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/>
              <a:t>Disse var tilrettelagt og ledet av medarbeidere med kompetanse på prosesskartlegging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/>
              <a:t>Resultat: Overordnede </a:t>
            </a:r>
            <a:r>
              <a:rPr lang="nb-NO" sz="1600" dirty="0" smtClean="0"/>
              <a:t>behovsbeskrivelser for de ulike prosessene – markedsgrunnlag!  </a:t>
            </a:r>
            <a:endParaRPr lang="nb-NO" sz="1600" dirty="0"/>
          </a:p>
          <a:p>
            <a:pPr>
              <a:spcAft>
                <a:spcPts val="0"/>
              </a:spcAft>
            </a:pPr>
            <a:r>
              <a:rPr lang="nb-NO" b="1" dirty="0"/>
              <a:t>2. DFØ vurdering</a:t>
            </a:r>
          </a:p>
          <a:p>
            <a:pPr>
              <a:spcAft>
                <a:spcPts val="600"/>
              </a:spcAft>
            </a:pPr>
            <a:r>
              <a:rPr lang="nb-NO" sz="1600" kern="0" dirty="0"/>
              <a:t>Våren 2017 ble BOTT bedt av KD om å vurdere om Direktoratet for økonomistyring (DFØ) kan levere tjenestene innenfor økonomi og HR til BOTT. </a:t>
            </a:r>
          </a:p>
          <a:p>
            <a:pPr>
              <a:spcAft>
                <a:spcPts val="600"/>
              </a:spcAft>
            </a:pPr>
            <a:endParaRPr lang="nb-NO" b="1" dirty="0"/>
          </a:p>
        </p:txBody>
      </p:sp>
      <p:grpSp>
        <p:nvGrpSpPr>
          <p:cNvPr id="5" name="Gruppe 4"/>
          <p:cNvGrpSpPr/>
          <p:nvPr/>
        </p:nvGrpSpPr>
        <p:grpSpPr>
          <a:xfrm>
            <a:off x="683570" y="1988840"/>
            <a:ext cx="1799075" cy="2718012"/>
            <a:chOff x="696872" y="1713760"/>
            <a:chExt cx="1553619" cy="3195034"/>
          </a:xfrm>
        </p:grpSpPr>
        <p:sp>
          <p:nvSpPr>
            <p:cNvPr id="16" name="Avrund diagonale hjørner i rektangel 15">
              <a:hlinkClick r:id="rId3" action="ppaction://hlinkfile"/>
            </p:cNvPr>
            <p:cNvSpPr/>
            <p:nvPr/>
          </p:nvSpPr>
          <p:spPr>
            <a:xfrm>
              <a:off x="699304" y="1713760"/>
              <a:ext cx="1551187" cy="415944"/>
            </a:xfrm>
            <a:prstGeom prst="round2Diag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/>
                <a:t>ØKONOMIMODELL</a:t>
              </a:r>
            </a:p>
          </p:txBody>
        </p:sp>
        <p:sp>
          <p:nvSpPr>
            <p:cNvPr id="18" name="Avrund diagonale hjørner i rektangel 17"/>
            <p:cNvSpPr/>
            <p:nvPr/>
          </p:nvSpPr>
          <p:spPr>
            <a:xfrm>
              <a:off x="699304" y="2191552"/>
              <a:ext cx="1551187" cy="415944"/>
            </a:xfrm>
            <a:prstGeom prst="round2Diag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/>
                <a:t>PROSJEKTØKONOMI</a:t>
              </a:r>
            </a:p>
          </p:txBody>
        </p:sp>
        <p:sp>
          <p:nvSpPr>
            <p:cNvPr id="20" name="Avrund diagonale hjørner i rektangel 19">
              <a:hlinkClick r:id="rId4" action="ppaction://hlinkfile"/>
            </p:cNvPr>
            <p:cNvSpPr/>
            <p:nvPr/>
          </p:nvSpPr>
          <p:spPr>
            <a:xfrm>
              <a:off x="699304" y="2640808"/>
              <a:ext cx="1551187" cy="415944"/>
            </a:xfrm>
            <a:prstGeom prst="round2Diag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/>
                <a:t>BESTILLE OG BETALE</a:t>
              </a:r>
            </a:p>
          </p:txBody>
        </p:sp>
        <p:sp>
          <p:nvSpPr>
            <p:cNvPr id="21" name="Avrund diagonale hjørner i rektangel 20">
              <a:hlinkClick r:id="rId5" action="ppaction://hlinkpres?slideindex=1&amp;slidetitle="/>
            </p:cNvPr>
            <p:cNvSpPr/>
            <p:nvPr/>
          </p:nvSpPr>
          <p:spPr>
            <a:xfrm>
              <a:off x="699304" y="3097360"/>
              <a:ext cx="1551187" cy="415944"/>
            </a:xfrm>
            <a:prstGeom prst="round2Diag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/>
                <a:t>INNTEKTER OG OPPGJØR</a:t>
              </a:r>
            </a:p>
          </p:txBody>
        </p:sp>
        <p:sp>
          <p:nvSpPr>
            <p:cNvPr id="24" name="Avrund diagonale hjørner i rektangel 23">
              <a:hlinkClick r:id="rId3" action="ppaction://hlinkfile"/>
            </p:cNvPr>
            <p:cNvSpPr/>
            <p:nvPr/>
          </p:nvSpPr>
          <p:spPr>
            <a:xfrm>
              <a:off x="699304" y="4029650"/>
              <a:ext cx="1551187" cy="415944"/>
            </a:xfrm>
            <a:prstGeom prst="round2Diag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/>
                <a:t>BUDSJETT</a:t>
              </a:r>
            </a:p>
          </p:txBody>
        </p:sp>
        <p:sp>
          <p:nvSpPr>
            <p:cNvPr id="25" name="Avrund diagonale hjørner i rektangel 24"/>
            <p:cNvSpPr/>
            <p:nvPr/>
          </p:nvSpPr>
          <p:spPr>
            <a:xfrm>
              <a:off x="699304" y="4492850"/>
              <a:ext cx="1551187" cy="415944"/>
            </a:xfrm>
            <a:prstGeom prst="round2Diag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b="1" dirty="0"/>
                <a:t>LØNN</a:t>
              </a:r>
            </a:p>
          </p:txBody>
        </p:sp>
        <p:sp>
          <p:nvSpPr>
            <p:cNvPr id="13" name="Avrund diagonale hjørner i rektangel 12">
              <a:hlinkClick r:id="rId5" action="ppaction://hlinkpres?slideindex=1&amp;slidetitle="/>
            </p:cNvPr>
            <p:cNvSpPr/>
            <p:nvPr/>
          </p:nvSpPr>
          <p:spPr>
            <a:xfrm>
              <a:off x="696872" y="3573959"/>
              <a:ext cx="1551187" cy="415944"/>
            </a:xfrm>
            <a:prstGeom prst="round2Diag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b-NO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1200" b="1" dirty="0">
                  <a:solidFill>
                    <a:schemeClr val="tx1"/>
                  </a:solidFill>
                </a:rPr>
                <a:t>HR</a:t>
              </a:r>
            </a:p>
          </p:txBody>
        </p:sp>
      </p:grpSp>
      <p:sp>
        <p:nvSpPr>
          <p:cNvPr id="14" name="Rektangel 1"/>
          <p:cNvSpPr/>
          <p:nvPr/>
        </p:nvSpPr>
        <p:spPr>
          <a:xfrm>
            <a:off x="654526" y="620688"/>
            <a:ext cx="8309962" cy="436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nb-NO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Et historisk tilbakeblikk……</a:t>
            </a:r>
            <a:endParaRPr lang="nb-NO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44280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Universitetsstyrets vedtak juni 2018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79387" y="2880320"/>
            <a:ext cx="5752920" cy="3429000"/>
          </a:xfrm>
        </p:spPr>
        <p:txBody>
          <a:bodyPr/>
          <a:lstStyle/>
          <a:p>
            <a:pPr marL="0" indent="0">
              <a:buNone/>
            </a:pPr>
            <a:endParaRPr lang="nb-NO" sz="1667" i="1" dirty="0"/>
          </a:p>
          <a:p>
            <a:pPr marL="0" indent="0">
              <a:buNone/>
            </a:pPr>
            <a:r>
              <a:rPr lang="nb-NO" sz="1667" i="1" dirty="0"/>
              <a:t>Styret var opptatt av at det utarbeides en gjennomføringsplan som sikrer ressursbruk, tid og leveranser samt håndterer risiko på en god måte. Disse forhold må avspeiles i avtalen med DFØ og i samarbeidsavtalen med de tre andre universitetene.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ssholder for innhold 2"/>
          <p:cNvSpPr txBox="1">
            <a:spLocks/>
          </p:cNvSpPr>
          <p:nvPr/>
        </p:nvSpPr>
        <p:spPr bwMode="auto">
          <a:xfrm>
            <a:off x="1615899" y="2143689"/>
            <a:ext cx="5686603" cy="1674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200" tIns="38100" rIns="76200" bIns="3810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500"/>
              </a:spcAft>
              <a:buNone/>
            </a:pPr>
            <a:r>
              <a:rPr lang="nb-NO" sz="1500" b="1" kern="0" dirty="0"/>
              <a:t>Universitetsstyret har juni 2018 enstemmig vedtatt å gi sin tilslutning til at det inngås et samarbeid med DFØ om tjenesteleveranser innenfor økonomiområdet inkludert lønn.</a:t>
            </a:r>
            <a:endParaRPr lang="nb-NO" sz="1333" b="1" kern="0" dirty="0"/>
          </a:p>
          <a:p>
            <a:pPr marL="0" indent="0">
              <a:buNone/>
            </a:pPr>
            <a:endParaRPr lang="nb-NO" sz="1167" b="1" kern="0" dirty="0"/>
          </a:p>
          <a:p>
            <a:pPr marL="0" indent="0">
              <a:buNone/>
            </a:pPr>
            <a:endParaRPr lang="nb-NO" sz="1167" kern="0" dirty="0"/>
          </a:p>
          <a:p>
            <a:pPr marL="0" indent="0">
              <a:buNone/>
            </a:pPr>
            <a:endParaRPr lang="nb-NO" sz="1167" b="1" kern="0" dirty="0"/>
          </a:p>
        </p:txBody>
      </p:sp>
      <p:sp>
        <p:nvSpPr>
          <p:cNvPr id="7" name="Rektangel 6"/>
          <p:cNvSpPr/>
          <p:nvPr/>
        </p:nvSpPr>
        <p:spPr bwMode="auto">
          <a:xfrm>
            <a:off x="1622661" y="2108855"/>
            <a:ext cx="5679841" cy="840093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6200" tIns="38100" rIns="76200" bIns="381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761970"/>
            <a:endParaRPr lang="nb-NO" sz="1667"/>
          </a:p>
        </p:txBody>
      </p:sp>
    </p:spTree>
    <p:extLst>
      <p:ext uri="{BB962C8B-B14F-4D97-AF65-F5344CB8AC3E}">
        <p14:creationId xmlns:p14="http://schemas.microsoft.com/office/powerpoint/2010/main" val="2221723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uppe 72"/>
          <p:cNvGrpSpPr/>
          <p:nvPr/>
        </p:nvGrpSpPr>
        <p:grpSpPr>
          <a:xfrm>
            <a:off x="5992288" y="1388774"/>
            <a:ext cx="2227533" cy="4756216"/>
            <a:chOff x="4160490" y="0"/>
            <a:chExt cx="1934765" cy="4064000"/>
          </a:xfrm>
        </p:grpSpPr>
        <p:sp>
          <p:nvSpPr>
            <p:cNvPr id="74" name="Avrundet rektangel 73"/>
            <p:cNvSpPr/>
            <p:nvPr/>
          </p:nvSpPr>
          <p:spPr>
            <a:xfrm>
              <a:off x="4160490" y="0"/>
              <a:ext cx="1934765" cy="4064000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5" name="Avrundet rektangel 4"/>
            <p:cNvSpPr txBox="1"/>
            <p:nvPr/>
          </p:nvSpPr>
          <p:spPr>
            <a:xfrm>
              <a:off x="4160490" y="0"/>
              <a:ext cx="1934765" cy="12192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6525" tIns="136525" rIns="136525" bIns="136525" numCol="1" spcCol="1270" anchor="ctr" anchorCtr="0">
              <a:noAutofit/>
            </a:bodyPr>
            <a:lstStyle/>
            <a:p>
              <a:pPr algn="ctr" defTabSz="1592728">
                <a:lnSpc>
                  <a:spcPct val="90000"/>
                </a:lnSpc>
                <a:spcAft>
                  <a:spcPct val="35000"/>
                </a:spcAft>
              </a:pPr>
              <a:endParaRPr lang="nb-NO" sz="3583"/>
            </a:p>
          </p:txBody>
        </p:sp>
      </p:grpSp>
      <p:grpSp>
        <p:nvGrpSpPr>
          <p:cNvPr id="70" name="Gruppe 69"/>
          <p:cNvGrpSpPr/>
          <p:nvPr/>
        </p:nvGrpSpPr>
        <p:grpSpPr>
          <a:xfrm>
            <a:off x="3311861" y="1404649"/>
            <a:ext cx="2593917" cy="4756216"/>
            <a:chOff x="4160490" y="0"/>
            <a:chExt cx="1934765" cy="4064000"/>
          </a:xfrm>
        </p:grpSpPr>
        <p:sp>
          <p:nvSpPr>
            <p:cNvPr id="71" name="Avrundet rektangel 70"/>
            <p:cNvSpPr/>
            <p:nvPr/>
          </p:nvSpPr>
          <p:spPr>
            <a:xfrm>
              <a:off x="4160490" y="0"/>
              <a:ext cx="1934765" cy="4064000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2" name="Avrundet rektangel 4"/>
            <p:cNvSpPr txBox="1"/>
            <p:nvPr/>
          </p:nvSpPr>
          <p:spPr>
            <a:xfrm>
              <a:off x="4160490" y="0"/>
              <a:ext cx="1934765" cy="12192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6525" tIns="136525" rIns="136525" bIns="136525" numCol="1" spcCol="1270" anchor="ctr" anchorCtr="0">
              <a:noAutofit/>
            </a:bodyPr>
            <a:lstStyle/>
            <a:p>
              <a:pPr algn="ctr" defTabSz="1592728">
                <a:lnSpc>
                  <a:spcPct val="90000"/>
                </a:lnSpc>
                <a:spcAft>
                  <a:spcPct val="35000"/>
                </a:spcAft>
              </a:pPr>
              <a:endParaRPr lang="nb-NO" sz="3583"/>
            </a:p>
          </p:txBody>
        </p:sp>
      </p:grpSp>
      <p:grpSp>
        <p:nvGrpSpPr>
          <p:cNvPr id="67" name="Gruppe 66"/>
          <p:cNvGrpSpPr/>
          <p:nvPr/>
        </p:nvGrpSpPr>
        <p:grpSpPr>
          <a:xfrm>
            <a:off x="851588" y="1419159"/>
            <a:ext cx="2419463" cy="4756216"/>
            <a:chOff x="4160490" y="0"/>
            <a:chExt cx="1934765" cy="4064000"/>
          </a:xfrm>
        </p:grpSpPr>
        <p:sp>
          <p:nvSpPr>
            <p:cNvPr id="68" name="Avrundet rektangel 67"/>
            <p:cNvSpPr/>
            <p:nvPr/>
          </p:nvSpPr>
          <p:spPr>
            <a:xfrm>
              <a:off x="4160490" y="0"/>
              <a:ext cx="1934765" cy="4064000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9" name="Avrundet rektangel 4"/>
            <p:cNvSpPr txBox="1"/>
            <p:nvPr/>
          </p:nvSpPr>
          <p:spPr>
            <a:xfrm>
              <a:off x="4160490" y="0"/>
              <a:ext cx="1934765" cy="12192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6525" tIns="136525" rIns="136525" bIns="136525" numCol="1" spcCol="1270" anchor="ctr" anchorCtr="0">
              <a:noAutofit/>
            </a:bodyPr>
            <a:lstStyle/>
            <a:p>
              <a:pPr algn="ctr" defTabSz="1592728">
                <a:lnSpc>
                  <a:spcPct val="90000"/>
                </a:lnSpc>
                <a:spcAft>
                  <a:spcPct val="35000"/>
                </a:spcAft>
              </a:pPr>
              <a:endParaRPr lang="nb-NO" sz="3583"/>
            </a:p>
          </p:txBody>
        </p:sp>
      </p:grpSp>
      <p:sp>
        <p:nvSpPr>
          <p:cNvPr id="35" name="TekstSylinder 68"/>
          <p:cNvSpPr txBox="1"/>
          <p:nvPr/>
        </p:nvSpPr>
        <p:spPr>
          <a:xfrm>
            <a:off x="1425651" y="2064722"/>
            <a:ext cx="1383712" cy="55399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>
              <a:defRPr>
                <a:solidFill>
                  <a:prstClr val="black"/>
                </a:solidFill>
                <a:latin typeface="Calibri" panose="020F0502020204030204"/>
              </a:defRPr>
            </a:lvl1pPr>
          </a:lstStyle>
          <a:p>
            <a:r>
              <a:rPr lang="nb-NO" sz="1000" b="1" dirty="0"/>
              <a:t>Strategisk partnerskap</a:t>
            </a:r>
          </a:p>
          <a:p>
            <a:endParaRPr lang="nb-NO" sz="1000" b="1" dirty="0"/>
          </a:p>
          <a:p>
            <a:r>
              <a:rPr lang="nb-NO" sz="1000" b="1" dirty="0"/>
              <a:t>Veikart</a:t>
            </a:r>
          </a:p>
        </p:txBody>
      </p:sp>
      <p:cxnSp>
        <p:nvCxnSpPr>
          <p:cNvPr id="54" name="Rett linje 53"/>
          <p:cNvCxnSpPr/>
          <p:nvPr/>
        </p:nvCxnSpPr>
        <p:spPr>
          <a:xfrm flipH="1">
            <a:off x="2035937" y="2577682"/>
            <a:ext cx="18265" cy="882327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61905" y="642744"/>
            <a:ext cx="7295268" cy="642355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nb-NO" dirty="0" smtClean="0"/>
              <a:t>Organisering i stort…</a:t>
            </a:r>
            <a:endParaRPr lang="nb-NO" dirty="0"/>
          </a:p>
        </p:txBody>
      </p:sp>
      <p:cxnSp>
        <p:nvCxnSpPr>
          <p:cNvPr id="7" name="Rett linje 6"/>
          <p:cNvCxnSpPr/>
          <p:nvPr/>
        </p:nvCxnSpPr>
        <p:spPr>
          <a:xfrm>
            <a:off x="4275911" y="4449768"/>
            <a:ext cx="615569" cy="3180"/>
          </a:xfrm>
          <a:prstGeom prst="line">
            <a:avLst/>
          </a:prstGeom>
          <a:ln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ett linje 9"/>
          <p:cNvCxnSpPr/>
          <p:nvPr/>
        </p:nvCxnSpPr>
        <p:spPr>
          <a:xfrm flipH="1">
            <a:off x="4572002" y="2941035"/>
            <a:ext cx="4791" cy="1398968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Gruppe 10"/>
          <p:cNvGrpSpPr/>
          <p:nvPr/>
        </p:nvGrpSpPr>
        <p:grpSpPr>
          <a:xfrm>
            <a:off x="2056615" y="2314417"/>
            <a:ext cx="728453" cy="501223"/>
            <a:chOff x="369" y="445232"/>
            <a:chExt cx="1607775" cy="8038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Rektangel 11"/>
            <p:cNvSpPr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13" name="TekstSylinder 12"/>
            <p:cNvSpPr txBox="1"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  <a:solidFill>
              <a:srgbClr val="C00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 defTabSz="457200" fontAlgn="auto">
                <a:spcBef>
                  <a:spcPts val="0"/>
                </a:spcBef>
                <a:spcAft>
                  <a:spcPts val="0"/>
                </a:spcAft>
                <a:defRPr sz="1800">
                  <a:solidFill>
                    <a:prstClr val="white"/>
                  </a:solidFill>
                  <a:latin typeface="Calibri" panose="020F0502020204030204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nb-NO" sz="1333" dirty="0"/>
                <a:t>UDIR-BOTT</a:t>
              </a:r>
            </a:p>
          </p:txBody>
        </p:sp>
      </p:grpSp>
      <p:grpSp>
        <p:nvGrpSpPr>
          <p:cNvPr id="14" name="Gruppe 13"/>
          <p:cNvGrpSpPr/>
          <p:nvPr/>
        </p:nvGrpSpPr>
        <p:grpSpPr>
          <a:xfrm>
            <a:off x="3971935" y="4159985"/>
            <a:ext cx="1004859" cy="502429"/>
            <a:chOff x="369" y="445232"/>
            <a:chExt cx="1607775" cy="803887"/>
          </a:xfr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Rektangel 14"/>
            <p:cNvSpPr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TekstSylinder 15"/>
            <p:cNvSpPr txBox="1"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859" tIns="17859" rIns="17859" bIns="17859" numCol="1" spcCol="1270" anchor="ctr" anchorCtr="0">
              <a:noAutofit/>
            </a:bodyPr>
            <a:lstStyle/>
            <a:p>
              <a:pPr defTabSz="1250107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nb-NO" sz="1125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7" name="Gruppe 16"/>
          <p:cNvGrpSpPr/>
          <p:nvPr/>
        </p:nvGrpSpPr>
        <p:grpSpPr>
          <a:xfrm>
            <a:off x="4067185" y="4255235"/>
            <a:ext cx="1004859" cy="502429"/>
            <a:chOff x="369" y="445232"/>
            <a:chExt cx="1607775" cy="803887"/>
          </a:xfr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Rektangel 17"/>
            <p:cNvSpPr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TekstSylinder 18"/>
            <p:cNvSpPr txBox="1"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859" tIns="17859" rIns="17859" bIns="17859" numCol="1" spcCol="1270" anchor="ctr" anchorCtr="0">
              <a:noAutofit/>
            </a:bodyPr>
            <a:lstStyle/>
            <a:p>
              <a:pPr defTabSz="1250107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nb-NO" sz="1125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0" name="Gruppe 19"/>
          <p:cNvGrpSpPr/>
          <p:nvPr/>
        </p:nvGrpSpPr>
        <p:grpSpPr>
          <a:xfrm>
            <a:off x="4162435" y="4356767"/>
            <a:ext cx="1004859" cy="502429"/>
            <a:chOff x="369" y="445232"/>
            <a:chExt cx="1607775" cy="803887"/>
          </a:xfr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Rektangel 20"/>
            <p:cNvSpPr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TekstSylinder 21"/>
            <p:cNvSpPr txBox="1"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859" tIns="17859" rIns="17859" bIns="17859" numCol="1" spcCol="1270" anchor="ctr" anchorCtr="0">
              <a:noAutofit/>
            </a:bodyPr>
            <a:lstStyle/>
            <a:p>
              <a:pPr defTabSz="1250107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nb-NO" sz="1125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3" name="Gruppe 22"/>
          <p:cNvGrpSpPr/>
          <p:nvPr/>
        </p:nvGrpSpPr>
        <p:grpSpPr>
          <a:xfrm>
            <a:off x="4257685" y="4445733"/>
            <a:ext cx="1004859" cy="632832"/>
            <a:chOff x="369" y="445232"/>
            <a:chExt cx="1607775" cy="803887"/>
          </a:xfr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4" name="Rektangel 23"/>
            <p:cNvSpPr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TekstSylinder 24"/>
            <p:cNvSpPr txBox="1"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859" tIns="17859" rIns="17859" bIns="17859" numCol="1" spcCol="1270" anchor="ctr" anchorCtr="0">
              <a:noAutofit/>
            </a:bodyPr>
            <a:lstStyle/>
            <a:p>
              <a:pPr algn="ctr" defTabSz="1250107" fontAlgn="auto">
                <a:lnSpc>
                  <a:spcPct val="90000"/>
                </a:lnSpc>
                <a:spcAft>
                  <a:spcPts val="0"/>
                </a:spcAft>
                <a:defRPr/>
              </a:pPr>
              <a:r>
                <a:rPr lang="nb-NO" sz="1333" dirty="0">
                  <a:solidFill>
                    <a:prstClr val="white"/>
                  </a:solidFill>
                  <a:latin typeface="Calibri" panose="020F0502020204030204"/>
                </a:rPr>
                <a:t>UiO </a:t>
              </a:r>
            </a:p>
            <a:p>
              <a:pPr algn="ctr" defTabSz="1250107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nb-NO" sz="1333" dirty="0">
                  <a:solidFill>
                    <a:prstClr val="white"/>
                  </a:solidFill>
                  <a:latin typeface="Calibri" panose="020F0502020204030204"/>
                </a:rPr>
                <a:t>mottaks-prosjekt</a:t>
              </a:r>
            </a:p>
          </p:txBody>
        </p:sp>
      </p:grpSp>
      <p:sp>
        <p:nvSpPr>
          <p:cNvPr id="28" name="TekstSylinder 27"/>
          <p:cNvSpPr txBox="1"/>
          <p:nvPr/>
        </p:nvSpPr>
        <p:spPr>
          <a:xfrm>
            <a:off x="1381127" y="2318381"/>
            <a:ext cx="671215" cy="502429"/>
          </a:xfrm>
          <a:prstGeom prst="rect">
            <a:avLst/>
          </a:prstGeom>
          <a:solidFill>
            <a:srgbClr val="C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 defTabSz="457200" fontAlgn="auto">
              <a:spcBef>
                <a:spcPts val="0"/>
              </a:spcBef>
              <a:spcAft>
                <a:spcPts val="0"/>
              </a:spcAft>
              <a:defRPr sz="1800">
                <a:solidFill>
                  <a:prstClr val="white"/>
                </a:solidFill>
                <a:latin typeface="Calibri" panose="020F050202020403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nb-NO" sz="1333" dirty="0"/>
              <a:t>DFØ       ledelse</a:t>
            </a:r>
          </a:p>
        </p:txBody>
      </p:sp>
      <p:sp>
        <p:nvSpPr>
          <p:cNvPr id="36" name="Rektangel 35"/>
          <p:cNvSpPr/>
          <p:nvPr/>
        </p:nvSpPr>
        <p:spPr>
          <a:xfrm>
            <a:off x="1001340" y="5110516"/>
            <a:ext cx="2144561" cy="1169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71477" fontAlgn="auto">
              <a:spcBef>
                <a:spcPts val="0"/>
              </a:spcBef>
              <a:spcAft>
                <a:spcPts val="0"/>
              </a:spcAft>
            </a:pPr>
            <a:r>
              <a:rPr lang="nb-NO" sz="1167" dirty="0">
                <a:solidFill>
                  <a:prstClr val="black"/>
                </a:solidFill>
                <a:latin typeface="Calibri" panose="020F0502020204030204"/>
              </a:rPr>
              <a:t>Utvikling og innføring av nye løsninger/tjenester, BOTT felles standardisering, oppfølging av de de lokale mottaksprosjektene</a:t>
            </a:r>
          </a:p>
          <a:p>
            <a:pPr algn="ctr" defTabSz="571477" fontAlgn="auto">
              <a:spcBef>
                <a:spcPts val="0"/>
              </a:spcBef>
              <a:spcAft>
                <a:spcPts val="0"/>
              </a:spcAft>
            </a:pPr>
            <a:endParaRPr lang="nb-NO" sz="11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8" name="Avrundet rektangel 37"/>
          <p:cNvSpPr/>
          <p:nvPr/>
        </p:nvSpPr>
        <p:spPr>
          <a:xfrm>
            <a:off x="1287337" y="3036658"/>
            <a:ext cx="1572569" cy="482322"/>
          </a:xfrm>
          <a:prstGeom prst="roundRect">
            <a:avLst/>
          </a:prstGeom>
          <a:solidFill>
            <a:srgbClr val="C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500" dirty="0">
                <a:solidFill>
                  <a:prstClr val="white"/>
                </a:solidFill>
                <a:latin typeface="Calibri" panose="020F0502020204030204"/>
              </a:rPr>
              <a:t>Ekstern s</a:t>
            </a:r>
            <a:r>
              <a:rPr lang="nb-NO" sz="1500" dirty="0" err="1">
                <a:solidFill>
                  <a:prstClr val="white"/>
                </a:solidFill>
                <a:latin typeface="Calibri" panose="020F0502020204030204"/>
              </a:rPr>
              <a:t>tyringsgruppe</a:t>
            </a:r>
            <a:endParaRPr lang="nb-NO" sz="15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9" name="Avrundet rektangel 38"/>
          <p:cNvSpPr/>
          <p:nvPr/>
        </p:nvSpPr>
        <p:spPr>
          <a:xfrm>
            <a:off x="1315125" y="3612618"/>
            <a:ext cx="1572569" cy="348052"/>
          </a:xfrm>
          <a:prstGeom prst="roundRect">
            <a:avLst/>
          </a:prstGeom>
          <a:solidFill>
            <a:srgbClr val="C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500" dirty="0">
                <a:solidFill>
                  <a:prstClr val="white"/>
                </a:solidFill>
                <a:latin typeface="Calibri" panose="020F0502020204030204"/>
              </a:rPr>
              <a:t>Prosjektledelse</a:t>
            </a:r>
          </a:p>
        </p:txBody>
      </p:sp>
      <p:sp>
        <p:nvSpPr>
          <p:cNvPr id="40" name="Avrundet rektangel 39"/>
          <p:cNvSpPr/>
          <p:nvPr/>
        </p:nvSpPr>
        <p:spPr>
          <a:xfrm>
            <a:off x="920089" y="4269094"/>
            <a:ext cx="1181318" cy="673846"/>
          </a:xfrm>
          <a:prstGeom prst="roundRect">
            <a:avLst/>
          </a:prstGeom>
          <a:solidFill>
            <a:srgbClr val="C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167" dirty="0">
                <a:solidFill>
                  <a:prstClr val="white"/>
                </a:solidFill>
                <a:latin typeface="Calibri" panose="020F0502020204030204"/>
              </a:rPr>
              <a:t>Prosjekt standardisering og utvikling </a:t>
            </a:r>
          </a:p>
        </p:txBody>
      </p:sp>
      <p:cxnSp>
        <p:nvCxnSpPr>
          <p:cNvPr id="42" name="Vinkel 41"/>
          <p:cNvCxnSpPr>
            <a:stCxn id="39" idx="2"/>
            <a:endCxn id="40" idx="0"/>
          </p:cNvCxnSpPr>
          <p:nvPr/>
        </p:nvCxnSpPr>
        <p:spPr>
          <a:xfrm rot="5400000">
            <a:off x="1651868" y="3819552"/>
            <a:ext cx="308423" cy="590660"/>
          </a:xfrm>
          <a:prstGeom prst="bentConnector3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Vinkel 42"/>
          <p:cNvCxnSpPr>
            <a:stCxn id="39" idx="2"/>
            <a:endCxn id="41" idx="0"/>
          </p:cNvCxnSpPr>
          <p:nvPr/>
        </p:nvCxnSpPr>
        <p:spPr>
          <a:xfrm rot="16200000" flipH="1">
            <a:off x="2217594" y="3844486"/>
            <a:ext cx="308423" cy="540792"/>
          </a:xfrm>
          <a:prstGeom prst="bentConnector3">
            <a:avLst>
              <a:gd name="adj1" fmla="val 5000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ktangel 48"/>
          <p:cNvSpPr/>
          <p:nvPr/>
        </p:nvSpPr>
        <p:spPr>
          <a:xfrm>
            <a:off x="3371868" y="5289208"/>
            <a:ext cx="2454707" cy="810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714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167" dirty="0">
                <a:solidFill>
                  <a:prstClr val="black"/>
                </a:solidFill>
                <a:latin typeface="Calibri" panose="020F0502020204030204"/>
              </a:rPr>
              <a:t>Forberedelse og tilrettelegging for standardisering, mottak av løsninger/tjenester ved UiO, grunnlag for lokalt gevinstarbeid.</a:t>
            </a:r>
            <a:endParaRPr lang="nb-NO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0" name="Rectangle 3"/>
          <p:cNvSpPr/>
          <p:nvPr/>
        </p:nvSpPr>
        <p:spPr>
          <a:xfrm>
            <a:off x="4412669" y="3516406"/>
            <a:ext cx="23275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80985" fontAlgn="auto">
              <a:spcBef>
                <a:spcPts val="0"/>
              </a:spcBef>
              <a:spcAft>
                <a:spcPts val="0"/>
              </a:spcAft>
            </a:pPr>
            <a:r>
              <a:rPr lang="nb-NO" sz="150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nb-NO" sz="15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" name="Rektangel 75"/>
          <p:cNvSpPr/>
          <p:nvPr/>
        </p:nvSpPr>
        <p:spPr>
          <a:xfrm>
            <a:off x="3751732" y="3111175"/>
            <a:ext cx="1572569" cy="427098"/>
          </a:xfrm>
          <a:prstGeom prst="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500" dirty="0">
                <a:solidFill>
                  <a:prstClr val="white"/>
                </a:solidFill>
                <a:latin typeface="Calibri" panose="020F0502020204030204"/>
              </a:rPr>
              <a:t>Styringsgruppe mottak UiO</a:t>
            </a:r>
          </a:p>
        </p:txBody>
      </p:sp>
      <p:sp>
        <p:nvSpPr>
          <p:cNvPr id="77" name="Rektangel 76"/>
          <p:cNvSpPr/>
          <p:nvPr/>
        </p:nvSpPr>
        <p:spPr>
          <a:xfrm>
            <a:off x="3779519" y="3631912"/>
            <a:ext cx="1572569" cy="348052"/>
          </a:xfrm>
          <a:prstGeom prst="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500" dirty="0">
                <a:solidFill>
                  <a:prstClr val="white"/>
                </a:solidFill>
                <a:latin typeface="Calibri" panose="020F0502020204030204"/>
              </a:rPr>
              <a:t>Prosjektledelse</a:t>
            </a:r>
          </a:p>
        </p:txBody>
      </p:sp>
      <p:sp>
        <p:nvSpPr>
          <p:cNvPr id="80" name="Rektangel 79"/>
          <p:cNvSpPr/>
          <p:nvPr/>
        </p:nvSpPr>
        <p:spPr>
          <a:xfrm>
            <a:off x="3755721" y="2267168"/>
            <a:ext cx="1572569" cy="741786"/>
          </a:xfrm>
          <a:prstGeom prst="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500" dirty="0">
                <a:solidFill>
                  <a:prstClr val="white"/>
                </a:solidFill>
                <a:latin typeface="Calibri" panose="020F0502020204030204"/>
              </a:rPr>
              <a:t>Program for forbedring og digitalisering</a:t>
            </a:r>
          </a:p>
        </p:txBody>
      </p:sp>
      <p:sp>
        <p:nvSpPr>
          <p:cNvPr id="81" name="Rektangel 80"/>
          <p:cNvSpPr/>
          <p:nvPr/>
        </p:nvSpPr>
        <p:spPr>
          <a:xfrm>
            <a:off x="1645512" y="1470930"/>
            <a:ext cx="901209" cy="4513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1333" b="1" dirty="0">
                <a:solidFill>
                  <a:prstClr val="black"/>
                </a:solidFill>
                <a:latin typeface="Calibri" panose="020F0502020204030204"/>
              </a:rPr>
              <a:t>Nasjonalt </a:t>
            </a:r>
          </a:p>
          <a:p>
            <a:pPr algn="ctr"/>
            <a:r>
              <a:rPr lang="nb-NO" sz="1000" b="1" dirty="0">
                <a:solidFill>
                  <a:prstClr val="black"/>
                </a:solidFill>
                <a:latin typeface="Calibri" panose="020F0502020204030204"/>
              </a:rPr>
              <a:t>DFØ-BOTT</a:t>
            </a:r>
            <a:endParaRPr lang="nb-NO" sz="1000" b="1" dirty="0"/>
          </a:p>
        </p:txBody>
      </p:sp>
      <p:sp>
        <p:nvSpPr>
          <p:cNvPr id="82" name="Rektangel 81"/>
          <p:cNvSpPr/>
          <p:nvPr/>
        </p:nvSpPr>
        <p:spPr>
          <a:xfrm>
            <a:off x="3900817" y="1475395"/>
            <a:ext cx="1290738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1333" b="1" dirty="0">
                <a:solidFill>
                  <a:prstClr val="black"/>
                </a:solidFill>
                <a:latin typeface="Calibri" panose="020F0502020204030204"/>
              </a:rPr>
              <a:t>Lokalt UiO </a:t>
            </a:r>
          </a:p>
          <a:p>
            <a:pPr algn="ctr"/>
            <a:r>
              <a:rPr lang="nb-NO" sz="1167" b="1" dirty="0">
                <a:solidFill>
                  <a:prstClr val="black"/>
                </a:solidFill>
                <a:latin typeface="Calibri" panose="020F0502020204030204"/>
              </a:rPr>
              <a:t>prosjekt/program</a:t>
            </a:r>
            <a:endParaRPr lang="nb-NO" sz="1167" b="1" dirty="0"/>
          </a:p>
        </p:txBody>
      </p:sp>
      <p:cxnSp>
        <p:nvCxnSpPr>
          <p:cNvPr id="83" name="Rett linje 82"/>
          <p:cNvCxnSpPr/>
          <p:nvPr/>
        </p:nvCxnSpPr>
        <p:spPr>
          <a:xfrm rot="16200000" flipH="1">
            <a:off x="5989171" y="3932045"/>
            <a:ext cx="4791" cy="1398968"/>
          </a:xfrm>
          <a:prstGeom prst="line">
            <a:avLst/>
          </a:prstGeom>
          <a:ln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0" name="Gruppe 89"/>
          <p:cNvGrpSpPr/>
          <p:nvPr/>
        </p:nvGrpSpPr>
        <p:grpSpPr>
          <a:xfrm>
            <a:off x="7102747" y="2657831"/>
            <a:ext cx="613396" cy="471136"/>
            <a:chOff x="369" y="445232"/>
            <a:chExt cx="1607775" cy="11437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1" name="Rektangel 90"/>
            <p:cNvSpPr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</p:sp>
        <p:sp>
          <p:nvSpPr>
            <p:cNvPr id="92" name="TekstSylinder 91"/>
            <p:cNvSpPr txBox="1"/>
            <p:nvPr/>
          </p:nvSpPr>
          <p:spPr>
            <a:xfrm>
              <a:off x="369" y="445232"/>
              <a:ext cx="1607775" cy="1143784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17859" tIns="17859" rIns="17859" bIns="17859" numCol="1" spcCol="1270" anchor="ctr" anchorCtr="0">
              <a:noAutofit/>
            </a:bodyPr>
            <a:lstStyle>
              <a:defPPr>
                <a:defRPr lang="en-US"/>
              </a:defPPr>
              <a:lvl1pPr algn="ctr" defTabSz="1500188" fontAlgn="auto">
                <a:lnSpc>
                  <a:spcPct val="90000"/>
                </a:lnSpc>
                <a:spcAft>
                  <a:spcPct val="35000"/>
                </a:spcAft>
                <a:defRPr sz="1800">
                  <a:solidFill>
                    <a:prstClr val="white"/>
                  </a:solidFill>
                  <a:latin typeface="Calibri" panose="020F0502020204030204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nb-NO" sz="1500" dirty="0"/>
                <a:t>Rektor</a:t>
              </a:r>
            </a:p>
          </p:txBody>
        </p:sp>
      </p:grpSp>
      <p:cxnSp>
        <p:nvCxnSpPr>
          <p:cNvPr id="93" name="Rett linje 92"/>
          <p:cNvCxnSpPr>
            <a:endCxn id="86" idx="0"/>
          </p:cNvCxnSpPr>
          <p:nvPr/>
        </p:nvCxnSpPr>
        <p:spPr>
          <a:xfrm flipH="1">
            <a:off x="7059354" y="2329331"/>
            <a:ext cx="27079" cy="2089489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0" name="Gruppe 29"/>
          <p:cNvGrpSpPr/>
          <p:nvPr/>
        </p:nvGrpSpPr>
        <p:grpSpPr>
          <a:xfrm>
            <a:off x="6621633" y="3266109"/>
            <a:ext cx="1004859" cy="942979"/>
            <a:chOff x="369" y="445232"/>
            <a:chExt cx="1607775" cy="11437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1" name="Rektangel 30"/>
            <p:cNvSpPr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</p:sp>
        <p:sp>
          <p:nvSpPr>
            <p:cNvPr id="32" name="TekstSylinder 31"/>
            <p:cNvSpPr txBox="1"/>
            <p:nvPr/>
          </p:nvSpPr>
          <p:spPr>
            <a:xfrm>
              <a:off x="369" y="445232"/>
              <a:ext cx="1607775" cy="1143784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17859" tIns="17859" rIns="17859" bIns="17859" numCol="1" spcCol="1270" anchor="ctr" anchorCtr="0">
              <a:noAutofit/>
            </a:bodyPr>
            <a:lstStyle/>
            <a:p>
              <a:pPr algn="ctr" defTabSz="1250107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nb-NO" sz="1500" dirty="0">
                  <a:solidFill>
                    <a:prstClr val="white"/>
                  </a:solidFill>
                  <a:latin typeface="Calibri" panose="020F0502020204030204"/>
                </a:rPr>
                <a:t>Linje-ledelse</a:t>
              </a:r>
            </a:p>
          </p:txBody>
        </p:sp>
      </p:grpSp>
      <p:grpSp>
        <p:nvGrpSpPr>
          <p:cNvPr id="87" name="Gruppe 86"/>
          <p:cNvGrpSpPr/>
          <p:nvPr/>
        </p:nvGrpSpPr>
        <p:grpSpPr>
          <a:xfrm>
            <a:off x="6546371" y="2652846"/>
            <a:ext cx="530878" cy="471136"/>
            <a:chOff x="369" y="445232"/>
            <a:chExt cx="1607775" cy="11437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8" name="Rektangel 87"/>
            <p:cNvSpPr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</p:sp>
        <p:sp>
          <p:nvSpPr>
            <p:cNvPr id="89" name="TekstSylinder 88"/>
            <p:cNvSpPr txBox="1"/>
            <p:nvPr/>
          </p:nvSpPr>
          <p:spPr>
            <a:xfrm>
              <a:off x="369" y="445232"/>
              <a:ext cx="1607775" cy="1143784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17859" tIns="17859" rIns="17859" bIns="17859" numCol="1" spcCol="1270" anchor="ctr" anchorCtr="0">
              <a:noAutofit/>
            </a:bodyPr>
            <a:lstStyle>
              <a:defPPr>
                <a:defRPr lang="en-US"/>
              </a:defPPr>
              <a:lvl1pPr algn="ctr" defTabSz="1500188" fontAlgn="auto">
                <a:lnSpc>
                  <a:spcPct val="90000"/>
                </a:lnSpc>
                <a:spcAft>
                  <a:spcPct val="35000"/>
                </a:spcAft>
                <a:defRPr sz="1800">
                  <a:solidFill>
                    <a:prstClr val="white"/>
                  </a:solidFill>
                  <a:latin typeface="Calibri" panose="020F0502020204030204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nb-NO" sz="1500" dirty="0"/>
                <a:t>UDIR</a:t>
              </a:r>
            </a:p>
          </p:txBody>
        </p:sp>
      </p:grpSp>
      <p:sp>
        <p:nvSpPr>
          <p:cNvPr id="86" name="TekstSylinder 85"/>
          <p:cNvSpPr txBox="1"/>
          <p:nvPr/>
        </p:nvSpPr>
        <p:spPr>
          <a:xfrm>
            <a:off x="6246339" y="4418820"/>
            <a:ext cx="1626029" cy="69036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spcFirstLastPara="0" vert="horz" wrap="square" lIns="17859" tIns="17859" rIns="17859" bIns="17859" numCol="1" spcCol="1270" anchor="ctr" anchorCtr="0">
            <a:noAutofit/>
          </a:bodyPr>
          <a:lstStyle/>
          <a:p>
            <a:pPr algn="ctr" defTabSz="1250107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nb-NO" sz="1333" dirty="0">
                <a:solidFill>
                  <a:prstClr val="white"/>
                </a:solidFill>
                <a:latin typeface="Calibri" panose="020F0502020204030204"/>
              </a:rPr>
              <a:t>Fagressurser</a:t>
            </a:r>
          </a:p>
        </p:txBody>
      </p:sp>
      <p:grpSp>
        <p:nvGrpSpPr>
          <p:cNvPr id="95" name="Gruppe 94"/>
          <p:cNvGrpSpPr/>
          <p:nvPr/>
        </p:nvGrpSpPr>
        <p:grpSpPr>
          <a:xfrm>
            <a:off x="6501619" y="2125953"/>
            <a:ext cx="1244886" cy="471136"/>
            <a:chOff x="369" y="445232"/>
            <a:chExt cx="1607775" cy="11437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Rektangel 95"/>
            <p:cNvSpPr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</p:sp>
        <p:sp>
          <p:nvSpPr>
            <p:cNvPr id="97" name="TekstSylinder 96"/>
            <p:cNvSpPr txBox="1"/>
            <p:nvPr/>
          </p:nvSpPr>
          <p:spPr>
            <a:xfrm>
              <a:off x="369" y="445232"/>
              <a:ext cx="1607775" cy="1143784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17859" tIns="17859" rIns="17859" bIns="17859" numCol="1" spcCol="1270" anchor="ctr" anchorCtr="0">
              <a:noAutofit/>
            </a:bodyPr>
            <a:lstStyle/>
            <a:p>
              <a:pPr algn="ctr" defTabSz="1250107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nb-NO" sz="1500" dirty="0">
                  <a:solidFill>
                    <a:prstClr val="white"/>
                  </a:solidFill>
                  <a:latin typeface="Calibri" panose="020F0502020204030204"/>
                </a:rPr>
                <a:t>Universitets-styret</a:t>
              </a:r>
            </a:p>
          </p:txBody>
        </p:sp>
      </p:grpSp>
      <p:sp>
        <p:nvSpPr>
          <p:cNvPr id="98" name="Rektangel 97"/>
          <p:cNvSpPr/>
          <p:nvPr/>
        </p:nvSpPr>
        <p:spPr>
          <a:xfrm>
            <a:off x="6048321" y="5289208"/>
            <a:ext cx="2108853" cy="810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714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167" dirty="0">
                <a:solidFill>
                  <a:prstClr val="black"/>
                </a:solidFill>
                <a:latin typeface="Calibri" panose="020F0502020204030204"/>
              </a:rPr>
              <a:t>Forberedende aktiviteter, omstilling til nye standarder, organisatoriske endringer, gevinstrealisering.</a:t>
            </a:r>
            <a:endParaRPr lang="nb-NO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99" name="Rett linje 98"/>
          <p:cNvCxnSpPr/>
          <p:nvPr/>
        </p:nvCxnSpPr>
        <p:spPr>
          <a:xfrm>
            <a:off x="5352088" y="3422076"/>
            <a:ext cx="1232354" cy="6925"/>
          </a:xfrm>
          <a:prstGeom prst="line">
            <a:avLst/>
          </a:prstGeom>
          <a:ln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Rett linje 101"/>
          <p:cNvCxnSpPr/>
          <p:nvPr/>
        </p:nvCxnSpPr>
        <p:spPr>
          <a:xfrm>
            <a:off x="5319867" y="2768927"/>
            <a:ext cx="1181753" cy="3978"/>
          </a:xfrm>
          <a:prstGeom prst="line">
            <a:avLst/>
          </a:prstGeom>
          <a:ln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Rektangel 103"/>
          <p:cNvSpPr/>
          <p:nvPr/>
        </p:nvSpPr>
        <p:spPr>
          <a:xfrm>
            <a:off x="5189798" y="1491779"/>
            <a:ext cx="3810000" cy="2974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b-NO" sz="1333" b="1" dirty="0">
                <a:solidFill>
                  <a:prstClr val="black"/>
                </a:solidFill>
                <a:latin typeface="Calibri" panose="020F0502020204030204"/>
              </a:rPr>
              <a:t>UiO linje</a:t>
            </a:r>
          </a:p>
        </p:txBody>
      </p:sp>
      <p:cxnSp>
        <p:nvCxnSpPr>
          <p:cNvPr id="105" name="Rett linje 104"/>
          <p:cNvCxnSpPr/>
          <p:nvPr/>
        </p:nvCxnSpPr>
        <p:spPr>
          <a:xfrm rot="16200000" flipH="1">
            <a:off x="3528897" y="4052059"/>
            <a:ext cx="4791" cy="1398968"/>
          </a:xfrm>
          <a:prstGeom prst="line">
            <a:avLst/>
          </a:prstGeom>
          <a:ln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Avrundet rektangel 40"/>
          <p:cNvSpPr/>
          <p:nvPr/>
        </p:nvSpPr>
        <p:spPr>
          <a:xfrm>
            <a:off x="2171734" y="4269094"/>
            <a:ext cx="940932" cy="673846"/>
          </a:xfrm>
          <a:prstGeom prst="roundRect">
            <a:avLst/>
          </a:prstGeom>
          <a:solidFill>
            <a:srgbClr val="C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167" dirty="0">
                <a:solidFill>
                  <a:prstClr val="white"/>
                </a:solidFill>
                <a:latin typeface="Calibri" panose="020F0502020204030204"/>
              </a:rPr>
              <a:t>Prosjekt innføring og OU</a:t>
            </a:r>
          </a:p>
        </p:txBody>
      </p:sp>
      <p:sp>
        <p:nvSpPr>
          <p:cNvPr id="111" name="Ellipse 110"/>
          <p:cNvSpPr/>
          <p:nvPr/>
        </p:nvSpPr>
        <p:spPr bwMode="auto">
          <a:xfrm>
            <a:off x="3855956" y="4338671"/>
            <a:ext cx="1868172" cy="817607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761970"/>
            <a:endParaRPr lang="nb-NO" sz="1667"/>
          </a:p>
        </p:txBody>
      </p:sp>
      <p:sp>
        <p:nvSpPr>
          <p:cNvPr id="112" name="Rektangel 111"/>
          <p:cNvSpPr/>
          <p:nvPr/>
        </p:nvSpPr>
        <p:spPr>
          <a:xfrm>
            <a:off x="2803766" y="2501408"/>
            <a:ext cx="102624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000" b="1" dirty="0"/>
              <a:t>UDIR UiB</a:t>
            </a:r>
            <a:endParaRPr lang="nb-NO" sz="1000" dirty="0"/>
          </a:p>
          <a:p>
            <a:r>
              <a:rPr lang="nb-NO" sz="1000" b="1" dirty="0"/>
              <a:t>IT-DIR UiO</a:t>
            </a:r>
          </a:p>
          <a:p>
            <a:r>
              <a:rPr lang="nb-NO" sz="1000" b="1" dirty="0"/>
              <a:t>ORG.DIR UiT</a:t>
            </a:r>
          </a:p>
          <a:p>
            <a:r>
              <a:rPr lang="nb-NO" sz="1000" b="1" dirty="0"/>
              <a:t>ØK.DIR NTNU</a:t>
            </a:r>
          </a:p>
        </p:txBody>
      </p:sp>
    </p:spTree>
    <p:extLst>
      <p:ext uri="{BB962C8B-B14F-4D97-AF65-F5344CB8AC3E}">
        <p14:creationId xmlns:p14="http://schemas.microsoft.com/office/powerpoint/2010/main" val="7586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15616" y="1088740"/>
            <a:ext cx="6705364" cy="952500"/>
          </a:xfrm>
        </p:spPr>
        <p:txBody>
          <a:bodyPr/>
          <a:lstStyle/>
          <a:p>
            <a:r>
              <a:rPr lang="nb-NO" sz="2333" dirty="0"/>
              <a:t>Prosjektgruppe – fase 2, </a:t>
            </a:r>
            <a:r>
              <a:rPr lang="nb-NO" sz="2000" dirty="0"/>
              <a:t>(planlegging/kartlegging)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2192" y="1988840"/>
            <a:ext cx="1020113" cy="13286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5100" y="1988840"/>
            <a:ext cx="1005990" cy="13286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2029" y="4094009"/>
            <a:ext cx="993336" cy="13286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1094" y="1981470"/>
            <a:ext cx="999361" cy="13035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922" y="4094009"/>
            <a:ext cx="990169" cy="130351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50183" y="3284984"/>
            <a:ext cx="1059906" cy="451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167" dirty="0"/>
              <a:t>Line Dolmset</a:t>
            </a:r>
          </a:p>
          <a:p>
            <a:pPr algn="ctr"/>
            <a:r>
              <a:rPr lang="nb-NO" sz="1167" dirty="0"/>
              <a:t>Prosjektleder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38830" y="5390154"/>
            <a:ext cx="2145139" cy="631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167" dirty="0"/>
              <a:t>Terje Bakke</a:t>
            </a:r>
          </a:p>
          <a:p>
            <a:pPr algn="ctr"/>
            <a:r>
              <a:rPr lang="nb-NO" sz="1167" dirty="0"/>
              <a:t>Prosesskartlegging Økonomi </a:t>
            </a:r>
          </a:p>
          <a:p>
            <a:pPr algn="ctr"/>
            <a:r>
              <a:rPr lang="nb-NO" sz="1167" dirty="0"/>
              <a:t>Delprosjekt Prosjektøkonomi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12418" y="5390153"/>
            <a:ext cx="1399742" cy="451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167" dirty="0"/>
              <a:t>Bjørn Egil Haugen</a:t>
            </a:r>
          </a:p>
          <a:p>
            <a:pPr algn="ctr"/>
            <a:r>
              <a:rPr lang="nb-NO" sz="1167" dirty="0"/>
              <a:t>Risikovurdering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2044" y="3355298"/>
            <a:ext cx="1592103" cy="451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167" dirty="0"/>
              <a:t>Tori Norheim Sandlie</a:t>
            </a:r>
          </a:p>
          <a:p>
            <a:pPr algn="ctr"/>
            <a:r>
              <a:rPr lang="nb-NO" sz="1167" dirty="0"/>
              <a:t>Kommunikasjon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90344" y="3265499"/>
            <a:ext cx="2045753" cy="631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167" dirty="0"/>
              <a:t>Tone Morken</a:t>
            </a:r>
          </a:p>
          <a:p>
            <a:pPr algn="ctr"/>
            <a:r>
              <a:rPr lang="nb-NO" sz="1167" dirty="0"/>
              <a:t>Ass. Prosjektleder,</a:t>
            </a:r>
          </a:p>
          <a:p>
            <a:pPr algn="ctr"/>
            <a:r>
              <a:rPr lang="nb-NO" sz="1167" dirty="0"/>
              <a:t>Risiko og gevinstrealisering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7208" y="4111499"/>
            <a:ext cx="1033284" cy="136235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51962" y="5425738"/>
            <a:ext cx="1843774" cy="451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167" dirty="0"/>
              <a:t>Kari Oline Bergstrøm</a:t>
            </a:r>
          </a:p>
          <a:p>
            <a:pPr algn="ctr"/>
            <a:r>
              <a:rPr lang="nb-NO" sz="1167" dirty="0"/>
              <a:t>Prosesskartlegging Lønn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53306" y="5394330"/>
            <a:ext cx="1459054" cy="451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167" dirty="0"/>
              <a:t>Marthe Berit Mørck</a:t>
            </a:r>
          </a:p>
          <a:p>
            <a:pPr algn="ctr"/>
            <a:r>
              <a:rPr lang="nb-NO" sz="1167" dirty="0"/>
              <a:t>Dokumentasjon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59994" y="4089357"/>
            <a:ext cx="1008112" cy="1337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461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8650" y="692696"/>
            <a:ext cx="7886700" cy="994172"/>
          </a:xfrm>
        </p:spPr>
        <p:txBody>
          <a:bodyPr/>
          <a:lstStyle/>
          <a:p>
            <a:r>
              <a:rPr lang="nb-NO" dirty="0" smtClean="0"/>
              <a:t>En felles standard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28650" y="1924050"/>
            <a:ext cx="3974228" cy="4601293"/>
          </a:xfrm>
        </p:spPr>
        <p:txBody>
          <a:bodyPr>
            <a:normAutofit fontScale="92500"/>
          </a:bodyPr>
          <a:lstStyle/>
          <a:p>
            <a:pPr marL="257175" indent="-257175">
              <a:buFont typeface="Arial"/>
              <a:buChar char="•"/>
            </a:pPr>
            <a:r>
              <a:rPr lang="nb-NO" dirty="0"/>
              <a:t>Felles </a:t>
            </a:r>
            <a:r>
              <a:rPr lang="nb-NO" dirty="0" smtClean="0"/>
              <a:t>BOTT standard.</a:t>
            </a:r>
          </a:p>
          <a:p>
            <a:pPr marL="257175" indent="-257175">
              <a:buFont typeface="Arial"/>
              <a:buChar char="•"/>
            </a:pPr>
            <a:endParaRPr lang="nb-NO" dirty="0"/>
          </a:p>
          <a:p>
            <a:pPr marL="214313" indent="-214313"/>
            <a:r>
              <a:rPr lang="nb-NO" dirty="0"/>
              <a:t>Standardiserings-, utviklings- og </a:t>
            </a:r>
            <a:r>
              <a:rPr lang="nb-NO" dirty="0" err="1"/>
              <a:t>testarbeid</a:t>
            </a:r>
            <a:r>
              <a:rPr lang="nb-NO" dirty="0"/>
              <a:t> </a:t>
            </a:r>
            <a:r>
              <a:rPr lang="nb-NO" dirty="0" smtClean="0"/>
              <a:t>for kvalitetssikring </a:t>
            </a:r>
            <a:r>
              <a:rPr lang="nb-NO" dirty="0"/>
              <a:t>og forankring i perioden fram til innføring. </a:t>
            </a:r>
            <a:endParaRPr lang="nb-NO" dirty="0" smtClean="0"/>
          </a:p>
          <a:p>
            <a:pPr marL="214313" indent="-214313"/>
            <a:endParaRPr lang="nb-NO" dirty="0"/>
          </a:p>
          <a:p>
            <a:pPr marL="214313" indent="-214313"/>
            <a:r>
              <a:rPr lang="nb-NO" dirty="0" smtClean="0"/>
              <a:t>Beslutning om innføringsrekkefølge</a:t>
            </a:r>
            <a:r>
              <a:rPr lang="nb-NO" dirty="0"/>
              <a:t> </a:t>
            </a:r>
            <a:endParaRPr lang="nb-NO" dirty="0" smtClean="0"/>
          </a:p>
          <a:p>
            <a:pPr marL="214313" indent="-214313"/>
            <a:endParaRPr lang="nb-NO" dirty="0">
              <a:cs typeface="Calibri"/>
            </a:endParaRPr>
          </a:p>
          <a:p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000" y="958537"/>
            <a:ext cx="2900000" cy="671429"/>
          </a:xfrm>
          <a:prstGeom prst="rect">
            <a:avLst/>
          </a:prstGeom>
        </p:spPr>
      </p:pic>
      <p:pic>
        <p:nvPicPr>
          <p:cNvPr id="5" name="Picture 13" descr="A close up of a sign&#10;&#10;Beskrivelse som er generert med svært høy visshet">
            <a:extLst>
              <a:ext uri="{FF2B5EF4-FFF2-40B4-BE49-F238E27FC236}">
                <a16:creationId xmlns:a16="http://schemas.microsoft.com/office/drawing/2014/main" id="{8D1C7FB2-EC5D-44C1-8524-D76FD61ADA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422866">
            <a:off x="6869870" y="2973787"/>
            <a:ext cx="1648259" cy="1275879"/>
          </a:xfrm>
          <a:prstGeom prst="rect">
            <a:avLst/>
          </a:prstGeom>
        </p:spPr>
      </p:pic>
      <p:pic>
        <p:nvPicPr>
          <p:cNvPr id="6" name="Picture 15">
            <a:extLst>
              <a:ext uri="{FF2B5EF4-FFF2-40B4-BE49-F238E27FC236}">
                <a16:creationId xmlns:a16="http://schemas.microsoft.com/office/drawing/2014/main" id="{D52D282A-2619-4899-84FF-2C9F39F7AD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80000">
            <a:off x="5086936" y="1942582"/>
            <a:ext cx="1122218" cy="1583057"/>
          </a:xfrm>
          <a:prstGeom prst="rect">
            <a:avLst/>
          </a:prstGeom>
        </p:spPr>
      </p:pic>
      <p:pic>
        <p:nvPicPr>
          <p:cNvPr id="7" name="Picture 17" descr="A close up of a logo&#10;&#10;Beskrivelse som er generert med høy visshet">
            <a:extLst>
              <a:ext uri="{FF2B5EF4-FFF2-40B4-BE49-F238E27FC236}">
                <a16:creationId xmlns:a16="http://schemas.microsoft.com/office/drawing/2014/main" id="{583AB0E7-E35D-4104-8D37-D94D76A3AA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6135" y="4262251"/>
            <a:ext cx="1375498" cy="115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32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Innføring av </a:t>
            </a:r>
            <a:r>
              <a:rPr lang="nb-NO" dirty="0" err="1" smtClean="0"/>
              <a:t>DFØs</a:t>
            </a:r>
            <a:r>
              <a:rPr lang="nb-NO" dirty="0" smtClean="0"/>
              <a:t> verktøy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1. UiO </a:t>
            </a:r>
            <a:r>
              <a:rPr lang="nb-NO" dirty="0" smtClean="0">
                <a:solidFill>
                  <a:schemeClr val="bg1">
                    <a:lumMod val="65000"/>
                  </a:schemeClr>
                </a:solidFill>
              </a:rPr>
              <a:t>og UiB</a:t>
            </a:r>
          </a:p>
          <a:p>
            <a:pPr lvl="1"/>
            <a:r>
              <a:rPr lang="nb-NO" dirty="0" smtClean="0"/>
              <a:t>1.1.2021</a:t>
            </a:r>
          </a:p>
          <a:p>
            <a:pPr lvl="1"/>
            <a:endParaRPr lang="nb-NO" dirty="0"/>
          </a:p>
          <a:p>
            <a:pPr marL="0" indent="0">
              <a:buNone/>
            </a:pPr>
            <a:r>
              <a:rPr lang="nb-NO" dirty="0" smtClean="0">
                <a:solidFill>
                  <a:schemeClr val="bg1">
                    <a:lumMod val="65000"/>
                  </a:schemeClr>
                </a:solidFill>
              </a:rPr>
              <a:t>2. NTNU og UiT </a:t>
            </a:r>
          </a:p>
          <a:p>
            <a:pPr lvl="1"/>
            <a:r>
              <a:rPr lang="nb-NO" dirty="0" smtClean="0">
                <a:solidFill>
                  <a:schemeClr val="bg1">
                    <a:lumMod val="65000"/>
                  </a:schemeClr>
                </a:solidFill>
              </a:rPr>
              <a:t>1.1.2022</a:t>
            </a:r>
          </a:p>
          <a:p>
            <a:pPr lvl="1"/>
            <a:endParaRPr lang="nb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2420888"/>
            <a:ext cx="3402842" cy="28992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9902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Prosjekt UiO: Økonomi og lønn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</p:txBody>
      </p:sp>
      <p:grpSp>
        <p:nvGrpSpPr>
          <p:cNvPr id="4" name="Gruppe 2"/>
          <p:cNvGrpSpPr/>
          <p:nvPr/>
        </p:nvGrpSpPr>
        <p:grpSpPr>
          <a:xfrm>
            <a:off x="314172" y="1844824"/>
            <a:ext cx="8348055" cy="4077804"/>
            <a:chOff x="1386848" y="1197746"/>
            <a:chExt cx="8348055" cy="4077804"/>
          </a:xfrm>
        </p:grpSpPr>
        <p:graphicFrame>
          <p:nvGraphicFramePr>
            <p:cNvPr id="5" name="Diagram 4"/>
            <p:cNvGraphicFramePr/>
            <p:nvPr>
              <p:extLst>
                <p:ext uri="{D42A27DB-BD31-4B8C-83A1-F6EECF244321}">
                  <p14:modId xmlns:p14="http://schemas.microsoft.com/office/powerpoint/2010/main" val="2731492669"/>
                </p:ext>
              </p:extLst>
            </p:nvPr>
          </p:nvGraphicFramePr>
          <p:xfrm>
            <a:off x="1386848" y="1197746"/>
            <a:ext cx="8348055" cy="407780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6" name="Ellipse 5"/>
            <p:cNvSpPr/>
            <p:nvPr/>
          </p:nvSpPr>
          <p:spPr>
            <a:xfrm>
              <a:off x="2993044" y="3923126"/>
              <a:ext cx="1071285" cy="1071209"/>
            </a:xfrm>
            <a:prstGeom prst="ellipse">
              <a:avLst/>
            </a:prstGeom>
            <a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24000" r="-24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Ellipse 6"/>
            <p:cNvSpPr/>
            <p:nvPr/>
          </p:nvSpPr>
          <p:spPr>
            <a:xfrm>
              <a:off x="5156432" y="1906668"/>
              <a:ext cx="1071285" cy="1071209"/>
            </a:xfrm>
            <a:prstGeom prst="ellipse">
              <a:avLst/>
            </a:prstGeom>
            <a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2207409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skjer på UiO våren 2019?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779426" y="2343505"/>
            <a:ext cx="3771900" cy="4114800"/>
          </a:xfrm>
        </p:spPr>
        <p:txBody>
          <a:bodyPr/>
          <a:lstStyle/>
          <a:p>
            <a:pPr marL="46038" indent="0">
              <a:buNone/>
            </a:pPr>
            <a:endParaRPr lang="nb-NO" dirty="0"/>
          </a:p>
          <a:p>
            <a:pPr marL="46038" indent="0">
              <a:buNone/>
            </a:pPr>
            <a:r>
              <a:rPr lang="nb-NO" dirty="0" smtClean="0"/>
              <a:t>Gjennomgang av arbeidsprosesser</a:t>
            </a:r>
          </a:p>
          <a:p>
            <a:pPr lvl="1"/>
            <a:endParaRPr lang="nb-NO" dirty="0"/>
          </a:p>
          <a:p>
            <a:pPr lvl="1"/>
            <a:endParaRPr lang="nb-NO" dirty="0" smtClean="0"/>
          </a:p>
          <a:p>
            <a:pPr lvl="1"/>
            <a:endParaRPr lang="nb-NO" dirty="0" smtClean="0"/>
          </a:p>
          <a:p>
            <a:pPr lvl="1"/>
            <a:endParaRPr lang="nb-NO" dirty="0"/>
          </a:p>
          <a:p>
            <a:pPr lvl="1"/>
            <a:endParaRPr lang="nb-NO" dirty="0" smtClean="0"/>
          </a:p>
          <a:p>
            <a:pPr lvl="1"/>
            <a:endParaRPr lang="nb-NO" dirty="0"/>
          </a:p>
          <a:p>
            <a:pPr lvl="1"/>
            <a:endParaRPr lang="nb-NO" dirty="0" smtClean="0"/>
          </a:p>
          <a:p>
            <a:pPr lvl="1"/>
            <a:endParaRPr lang="nb-NO" dirty="0"/>
          </a:p>
          <a:p>
            <a:pPr lvl="1"/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>
              <a:defRPr/>
            </a:pPr>
            <a:endParaRPr lang="nb-NO" alt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endParaRPr lang="en-US" alt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768" y="2564904"/>
            <a:ext cx="4098032" cy="339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6385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5143" y="1336253"/>
            <a:ext cx="6157758" cy="771525"/>
          </a:xfrm>
        </p:spPr>
        <p:txBody>
          <a:bodyPr>
            <a:normAutofit/>
          </a:bodyPr>
          <a:lstStyle/>
          <a:p>
            <a:r>
              <a:rPr lang="nb-NO" sz="2700" dirty="0"/>
              <a:t>Hva betyr dette for deg?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27585" y="2107778"/>
            <a:ext cx="8136903" cy="417872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nb-NO" sz="16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nb-NO" sz="2000" dirty="0" smtClean="0"/>
              <a:t>Kartlegging av arbeidsprosessene innenfor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600" dirty="0"/>
              <a:t>Prosjektøkonomi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600" dirty="0"/>
              <a:t>Lønn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600" dirty="0"/>
              <a:t>B2B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600" dirty="0"/>
              <a:t>Budsjett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600" dirty="0"/>
              <a:t>Fordring til </a:t>
            </a:r>
            <a:r>
              <a:rPr lang="nb-NO" sz="1600" dirty="0" smtClean="0"/>
              <a:t>innbetaling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nb-NO" sz="1600" dirty="0"/>
          </a:p>
          <a:p>
            <a:pPr lvl="1">
              <a:buFont typeface="Wingdings" panose="05000000000000000000" pitchFamily="2" charset="2"/>
              <a:buChar char="§"/>
            </a:pPr>
            <a:endParaRPr lang="nb-NO" sz="1600" dirty="0"/>
          </a:p>
          <a:p>
            <a:pPr>
              <a:buFont typeface="Wingdings" panose="05000000000000000000" pitchFamily="2" charset="2"/>
              <a:buChar char="§"/>
            </a:pPr>
            <a:r>
              <a:rPr lang="nb-NO" sz="2000" dirty="0" smtClean="0"/>
              <a:t>Deltakelse </a:t>
            </a:r>
            <a:r>
              <a:rPr lang="nb-NO" sz="2000" dirty="0"/>
              <a:t>i </a:t>
            </a:r>
            <a:r>
              <a:rPr lang="nb-NO" sz="2000" dirty="0" smtClean="0"/>
              <a:t>workshops </a:t>
            </a:r>
            <a:r>
              <a:rPr lang="nb-NO" sz="2000" dirty="0"/>
              <a:t>– behov for ressurser fra enhetene</a:t>
            </a:r>
          </a:p>
          <a:p>
            <a:pPr>
              <a:buFont typeface="Wingdings" panose="05000000000000000000" pitchFamily="2" charset="2"/>
              <a:buChar char="§"/>
            </a:pPr>
            <a:endParaRPr lang="nb-NO" sz="2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nb-NO" sz="2000" dirty="0"/>
              <a:t>Like behov = like prosesser = standardisering	= gevinster</a:t>
            </a:r>
          </a:p>
          <a:p>
            <a:pPr>
              <a:buFont typeface="Wingdings" panose="05000000000000000000" pitchFamily="2" charset="2"/>
              <a:buChar char="§"/>
            </a:pPr>
            <a:endParaRPr lang="nb-NO" sz="2000" dirty="0"/>
          </a:p>
          <a:p>
            <a:pPr>
              <a:buFont typeface="Wingdings" panose="05000000000000000000" pitchFamily="2" charset="2"/>
              <a:buChar char="§"/>
            </a:pPr>
            <a:endParaRPr lang="nb-NO" sz="2000" dirty="0" smtClean="0"/>
          </a:p>
          <a:p>
            <a:pPr>
              <a:buFont typeface="Wingdings" panose="05000000000000000000" pitchFamily="2" charset="2"/>
              <a:buChar char="§"/>
            </a:pPr>
            <a:endParaRPr lang="nb-NO" sz="2000" dirty="0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3726" y="620688"/>
            <a:ext cx="2200275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41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632848" cy="771525"/>
          </a:xfrm>
        </p:spPr>
        <p:txBody>
          <a:bodyPr>
            <a:normAutofit/>
          </a:bodyPr>
          <a:lstStyle/>
          <a:p>
            <a:r>
              <a:rPr lang="nb-NO" sz="2700" dirty="0" smtClean="0"/>
              <a:t>Hva skjer innenfor BOA?</a:t>
            </a:r>
            <a:endParaRPr lang="nb-NO" sz="27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27585" y="980729"/>
            <a:ext cx="8136903" cy="547260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nb-NO" sz="2000" dirty="0" smtClean="0"/>
              <a:t>Prosjektstyringsverktøy </a:t>
            </a:r>
            <a:r>
              <a:rPr lang="nb-NO" sz="2000" dirty="0"/>
              <a:t>har lenge vært etterlyst ved </a:t>
            </a:r>
            <a:r>
              <a:rPr lang="nb-NO" sz="2000" dirty="0" smtClean="0"/>
              <a:t>UiO</a:t>
            </a:r>
          </a:p>
          <a:p>
            <a:pPr marL="0" indent="0">
              <a:buNone/>
            </a:pPr>
            <a:endParaRPr lang="nb-NO" sz="2000" dirty="0"/>
          </a:p>
          <a:p>
            <a:pPr>
              <a:buFont typeface="Wingdings" panose="05000000000000000000" pitchFamily="2" charset="2"/>
              <a:buChar char="§"/>
            </a:pPr>
            <a:r>
              <a:rPr lang="nb-NO" sz="2000" dirty="0" smtClean="0"/>
              <a:t>Ved implementering nytt system vil det bli 2 ulike moduler for å håndtere Boa – prosjekter;</a:t>
            </a:r>
          </a:p>
          <a:p>
            <a:pPr>
              <a:buFont typeface="Wingdings" panose="05000000000000000000" pitchFamily="2" charset="2"/>
              <a:buChar char="§"/>
            </a:pPr>
            <a:endParaRPr lang="nb-NO" sz="2000" dirty="0"/>
          </a:p>
          <a:p>
            <a:pPr>
              <a:buFont typeface="Wingdings" panose="05000000000000000000" pitchFamily="2" charset="2"/>
              <a:buChar char="§"/>
            </a:pPr>
            <a:r>
              <a:rPr lang="nb-NO" sz="2000" dirty="0" smtClean="0"/>
              <a:t>Prosjektøkonomistyringsmodul; sikre god og effektiv budsjettering, løpende regnskapsføring, oppfølging og rapportering i driftsfasen av et prosjekt.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nb-NO" sz="1600" dirty="0"/>
          </a:p>
          <a:p>
            <a:pPr>
              <a:buFont typeface="Wingdings" panose="05000000000000000000" pitchFamily="2" charset="2"/>
              <a:buChar char="§"/>
            </a:pPr>
            <a:r>
              <a:rPr lang="nb-NO" sz="2000" dirty="0" smtClean="0"/>
              <a:t>Søkemodul for å understøtte søke- og kontraktsfasen av BOA.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600" dirty="0" smtClean="0"/>
              <a:t>Prosjektbeskrivelse – og søknadsutforming (</a:t>
            </a:r>
            <a:r>
              <a:rPr lang="nb-NO" sz="1600" dirty="0" err="1" smtClean="0"/>
              <a:t>samskriving</a:t>
            </a:r>
            <a:r>
              <a:rPr lang="nb-NO" sz="1600" dirty="0" smtClean="0"/>
              <a:t>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600" dirty="0" smtClean="0"/>
              <a:t>Utarbeiding av søknadsbudsjett (integrasjon mot prosjektøkonomi ved tilsagn)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600" dirty="0" smtClean="0"/>
              <a:t>Statistikk på søke/avslag/tilslag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600" dirty="0" smtClean="0"/>
              <a:t>Gjenbruk av søknader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600" dirty="0" smtClean="0"/>
              <a:t>Arbeidsflyt og godkjenninger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nb-NO" sz="1600" dirty="0" smtClean="0"/>
          </a:p>
          <a:p>
            <a:pPr lvl="1">
              <a:buFont typeface="Wingdings" panose="05000000000000000000" pitchFamily="2" charset="2"/>
              <a:buChar char="§"/>
            </a:pPr>
            <a:endParaRPr lang="nb-NO" sz="1600" dirty="0" smtClean="0"/>
          </a:p>
          <a:p>
            <a:pPr>
              <a:buFont typeface="Wingdings" panose="05000000000000000000" pitchFamily="2" charset="2"/>
              <a:buChar char="§"/>
            </a:pP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971219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UiO_1</Template>
  <TotalTime>496</TotalTime>
  <Words>1399</Words>
  <Application>Microsoft Office PowerPoint</Application>
  <PresentationFormat>On-screen Show (4:3)</PresentationFormat>
  <Paragraphs>281</Paragraphs>
  <Slides>16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Arial,Sans-Serif</vt:lpstr>
      <vt:lpstr>Calibri</vt:lpstr>
      <vt:lpstr>Times New Roman</vt:lpstr>
      <vt:lpstr>Wingdings</vt:lpstr>
      <vt:lpstr>ヒラギノ角ゴ Pro W3</vt:lpstr>
      <vt:lpstr>Blank Presentation</vt:lpstr>
      <vt:lpstr>UiO: Økonomi og lønn </vt:lpstr>
      <vt:lpstr>Vi ruster UiO for fremtiden</vt:lpstr>
      <vt:lpstr>Fra regjeringen: Kutt i administrasjon</vt:lpstr>
      <vt:lpstr>Styrevedtak i mars 2018</vt:lpstr>
      <vt:lpstr>PowerPoint Presentation</vt:lpstr>
      <vt:lpstr>PowerPoint Presentation</vt:lpstr>
      <vt:lpstr>PowerPoint Presentation</vt:lpstr>
      <vt:lpstr>Universitetsstyrets vedtak juni 2018</vt:lpstr>
      <vt:lpstr>Organisering i stort…</vt:lpstr>
      <vt:lpstr>Prosjektgruppe – fase 2, (planlegging/kartlegging)</vt:lpstr>
      <vt:lpstr>En felles standard</vt:lpstr>
      <vt:lpstr>Innføring av DFØs verktøy</vt:lpstr>
      <vt:lpstr>Prosjekt UiO: Økonomi og lønn</vt:lpstr>
      <vt:lpstr>Hva skjer på UiO våren 2019?</vt:lpstr>
      <vt:lpstr>Hva betyr dette for deg?</vt:lpstr>
      <vt:lpstr>Hva skjer innenfor BOA?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UiO: Økonomi og lønn</dc:title>
  <dc:creator>Lise Paulsrud Mjørlund</dc:creator>
  <cp:lastModifiedBy>Tori Norheim Sandlie</cp:lastModifiedBy>
  <cp:revision>94</cp:revision>
  <cp:lastPrinted>2019-02-08T06:35:24Z</cp:lastPrinted>
  <dcterms:created xsi:type="dcterms:W3CDTF">2018-11-01T13:18:10Z</dcterms:created>
  <dcterms:modified xsi:type="dcterms:W3CDTF">2019-02-25T15:04:56Z</dcterms:modified>
</cp:coreProperties>
</file>