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693" r:id="rId5"/>
    <p:sldMasterId id="2147483773" r:id="rId6"/>
    <p:sldMasterId id="2147483801" r:id="rId7"/>
  </p:sldMasterIdLst>
  <p:notesMasterIdLst>
    <p:notesMasterId r:id="rId36"/>
  </p:notesMasterIdLst>
  <p:sldIdLst>
    <p:sldId id="529" r:id="rId8"/>
    <p:sldId id="614" r:id="rId9"/>
    <p:sldId id="591" r:id="rId10"/>
    <p:sldId id="628" r:id="rId11"/>
    <p:sldId id="617" r:id="rId12"/>
    <p:sldId id="618" r:id="rId13"/>
    <p:sldId id="620" r:id="rId14"/>
    <p:sldId id="594" r:id="rId15"/>
    <p:sldId id="586" r:id="rId16"/>
    <p:sldId id="623" r:id="rId17"/>
    <p:sldId id="624" r:id="rId18"/>
    <p:sldId id="621" r:id="rId19"/>
    <p:sldId id="622" r:id="rId20"/>
    <p:sldId id="356" r:id="rId21"/>
    <p:sldId id="527" r:id="rId22"/>
    <p:sldId id="625" r:id="rId23"/>
    <p:sldId id="646" r:id="rId24"/>
    <p:sldId id="630" r:id="rId25"/>
    <p:sldId id="641" r:id="rId26"/>
    <p:sldId id="647" r:id="rId27"/>
    <p:sldId id="633" r:id="rId28"/>
    <p:sldId id="637" r:id="rId29"/>
    <p:sldId id="635" r:id="rId30"/>
    <p:sldId id="638" r:id="rId31"/>
    <p:sldId id="642" r:id="rId32"/>
    <p:sldId id="643" r:id="rId33"/>
    <p:sldId id="644" r:id="rId34"/>
    <p:sldId id="64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BC13A-D6E4-5001-E1F7-B952A1DA1F71}" v="6" dt="2024-02-06T12:29:29.304"/>
    <p1510:client id="{596ACE53-6819-B760-680F-E190364DF466}" v="503" dt="2024-02-06T13:34:38.333"/>
    <p1510:client id="{700BBC39-F43C-6E16-15D0-FDA1A3842592}" v="31" dt="2024-02-07T09:17:19.341"/>
    <p1510:client id="{B7F350B8-C4D0-1A5B-356B-EF839C1A0352}" v="3" dt="2024-02-07T09:19:52.601"/>
    <p1510:client id="{BE381714-AC6B-70B5-FE46-6617F7B11AAF}" v="626" dt="2024-02-06T09:06:04.181"/>
    <p1510:client id="{ECC3039A-AA29-35B9-F690-7EA1F5425311}" v="396" dt="2024-02-06T11:26:58.108"/>
    <p1510:client id="{F5C992BC-C7AD-4321-B181-8C9F1A7BD2CD}" v="1" dt="2024-02-06T13:37:56.327"/>
    <p1510:client id="{FB54CD5E-0B5F-482E-A264-A791C568ACEB}" v="60" dt="2024-02-06T10:15:38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35358" autoAdjust="0"/>
  </p:normalViewPr>
  <p:slideViewPr>
    <p:cSldViewPr snapToGrid="0">
      <p:cViewPr varScale="1">
        <p:scale>
          <a:sx n="23" d="100"/>
          <a:sy n="23" d="100"/>
        </p:scale>
        <p:origin x="21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07.02.2024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82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673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99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2575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2881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Kommunikasjonsplan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ISS: </a:t>
            </a:r>
            <a:r>
              <a:rPr lang="en-US" dirty="0" err="1">
                <a:cs typeface="Calibri"/>
              </a:rPr>
              <a:t>Oppstartsmøte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mellom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prosjekt</a:t>
            </a:r>
            <a:r>
              <a:rPr lang="en-US" dirty="0">
                <a:cs typeface="Calibri"/>
              </a:rPr>
              <a:t> og ISS-</a:t>
            </a:r>
            <a:r>
              <a:rPr lang="en-US" dirty="0" err="1">
                <a:cs typeface="Calibri"/>
              </a:rPr>
              <a:t>ledelse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amdinistrasjon</a:t>
            </a:r>
            <a:r>
              <a:rPr lang="en-US" dirty="0">
                <a:cs typeface="Calibri"/>
              </a:rPr>
              <a:t>. ISS </a:t>
            </a:r>
            <a:r>
              <a:rPr lang="en-US" dirty="0" err="1">
                <a:cs typeface="Calibri"/>
              </a:rPr>
              <a:t>informerer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faglærerne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selv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JF:  </a:t>
            </a:r>
            <a:r>
              <a:rPr lang="en-US" dirty="0" err="1">
                <a:cs typeface="Calibri"/>
              </a:rPr>
              <a:t>Studiekonsulenter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intromøte</a:t>
            </a:r>
            <a:r>
              <a:rPr lang="en-US" dirty="0">
                <a:cs typeface="Calibri"/>
              </a:rPr>
              <a:t> uke 40). </a:t>
            </a:r>
            <a:r>
              <a:rPr lang="en-US" dirty="0" err="1">
                <a:cs typeface="Calibri"/>
              </a:rPr>
              <a:t>Informere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studiedekan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seksjonsledere</a:t>
            </a:r>
            <a:r>
              <a:rPr lang="en-US" dirty="0">
                <a:cs typeface="Calibri"/>
              </a:rPr>
              <a:t>: H23,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 JF. </a:t>
            </a:r>
            <a:r>
              <a:rPr lang="en-US" dirty="0" err="1">
                <a:cs typeface="Calibri"/>
              </a:rPr>
              <a:t>Fakultetsledelsen</a:t>
            </a:r>
            <a:r>
              <a:rPr lang="en-US" dirty="0">
                <a:cs typeface="Calibri"/>
              </a:rPr>
              <a:t>: V24,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 JF. </a:t>
            </a:r>
            <a:r>
              <a:rPr lang="en-US" dirty="0" err="1">
                <a:cs typeface="Calibri"/>
              </a:rPr>
              <a:t>Undervisere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inn.</a:t>
            </a:r>
          </a:p>
          <a:p>
            <a:r>
              <a:rPr lang="en-US" dirty="0">
                <a:cs typeface="Calibri"/>
              </a:rPr>
              <a:t>Med: 2 </a:t>
            </a:r>
            <a:r>
              <a:rPr lang="en-US" dirty="0" err="1">
                <a:cs typeface="Calibri"/>
              </a:rPr>
              <a:t>infomøter</a:t>
            </a:r>
            <a:r>
              <a:rPr lang="en-US" dirty="0">
                <a:cs typeface="Calibri"/>
              </a:rPr>
              <a:t> H23 for alle </a:t>
            </a:r>
            <a:r>
              <a:rPr lang="en-US" dirty="0" err="1">
                <a:cs typeface="Calibri"/>
              </a:rPr>
              <a:t>institutt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første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møte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studiedekan</a:t>
            </a:r>
            <a:r>
              <a:rPr lang="en-US" dirty="0">
                <a:cs typeface="Calibri"/>
              </a:rPr>
              <a:t>. De </a:t>
            </a:r>
            <a:r>
              <a:rPr lang="en-US" dirty="0" err="1">
                <a:cs typeface="Calibri"/>
              </a:rPr>
              <a:t>bestemte</a:t>
            </a:r>
            <a:r>
              <a:rPr lang="en-US" dirty="0">
                <a:cs typeface="Calibri"/>
              </a:rPr>
              <a:t> at </a:t>
            </a:r>
            <a:r>
              <a:rPr lang="en-US" dirty="0" err="1">
                <a:cs typeface="Calibri"/>
              </a:rPr>
              <a:t>prosjektet</a:t>
            </a:r>
            <a:r>
              <a:rPr lang="en-US" dirty="0">
                <a:cs typeface="Calibri"/>
              </a:rPr>
              <a:t> tar 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I </a:t>
            </a:r>
            <a:r>
              <a:rPr lang="en-US" dirty="0" err="1">
                <a:cs typeface="Calibri"/>
              </a:rPr>
              <a:t>november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Ledelse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faglinje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blir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informert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kjerneteam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>
                <a:cs typeface="Calibri"/>
              </a:rPr>
              <a:t>OD: Har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detaljert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kommunikasjonsplan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gjennomfører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utelukkende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selv</a:t>
            </a:r>
            <a:r>
              <a:rPr lang="en-US" dirty="0">
                <a:cs typeface="Calibri"/>
              </a:rPr>
              <a:t>, via </a:t>
            </a:r>
            <a:r>
              <a:rPr lang="en-US" dirty="0" err="1">
                <a:cs typeface="Calibri"/>
              </a:rPr>
              <a:t>kjerneteamet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>
                <a:cs typeface="Calibri"/>
              </a:rPr>
              <a:t>TF: 3 </a:t>
            </a:r>
            <a:r>
              <a:rPr lang="en-US" dirty="0" err="1">
                <a:cs typeface="Calibri"/>
              </a:rPr>
              <a:t>møter</a:t>
            </a:r>
            <a:r>
              <a:rPr lang="en-US" dirty="0">
                <a:cs typeface="Calibri"/>
              </a:rPr>
              <a:t> H23,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for hele </a:t>
            </a:r>
            <a:r>
              <a:rPr lang="en-US" dirty="0" err="1">
                <a:cs typeface="Calibri"/>
              </a:rPr>
              <a:t>studieseksjonen</a:t>
            </a:r>
            <a:r>
              <a:rPr lang="en-US" dirty="0">
                <a:cs typeface="Calibri"/>
              </a:rPr>
              <a:t>, og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for </a:t>
            </a:r>
            <a:r>
              <a:rPr lang="en-US" dirty="0" err="1">
                <a:cs typeface="Calibri"/>
              </a:rPr>
              <a:t>Utdanningsstrategisk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utvalg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Prosejktet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ledet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begge</a:t>
            </a:r>
            <a:r>
              <a:rPr lang="en-US" dirty="0">
                <a:cs typeface="Calibri"/>
              </a:rPr>
              <a:t>. TF </a:t>
            </a:r>
            <a:r>
              <a:rPr lang="en-US" dirty="0" err="1">
                <a:cs typeface="Calibri"/>
              </a:rPr>
              <a:t>hadde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også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siste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møte</a:t>
            </a:r>
            <a:r>
              <a:rPr lang="en-US" dirty="0">
                <a:cs typeface="Calibri"/>
              </a:rPr>
              <a:t> for alle </a:t>
            </a:r>
            <a:r>
              <a:rPr lang="en-US" dirty="0" err="1">
                <a:cs typeface="Calibri"/>
              </a:rPr>
              <a:t>faglærere</a:t>
            </a:r>
            <a:r>
              <a:rPr lang="en-US" dirty="0">
                <a:cs typeface="Calibri"/>
              </a:rPr>
              <a:t>, der </a:t>
            </a:r>
            <a:r>
              <a:rPr lang="en-US" dirty="0" err="1">
                <a:cs typeface="Calibri"/>
              </a:rPr>
              <a:t>informerte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selv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736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673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199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3274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4670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3924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757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394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Underveisevalueringen</a:t>
            </a:r>
            <a:r>
              <a:rPr lang="en-US">
                <a:cs typeface="Calibri"/>
              </a:rPr>
              <a:t> av </a:t>
            </a:r>
            <a:r>
              <a:rPr lang="en-US" err="1">
                <a:cs typeface="Calibri"/>
              </a:rPr>
              <a:t>løsningen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pekte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del </a:t>
            </a:r>
            <a:r>
              <a:rPr lang="en-US" err="1">
                <a:cs typeface="Calibri"/>
              </a:rPr>
              <a:t>utviklingsbehov</a:t>
            </a:r>
            <a:r>
              <a:rPr lang="en-US">
                <a:cs typeface="Calibri"/>
              </a:rPr>
              <a:t>. Noen av </a:t>
            </a:r>
            <a:r>
              <a:rPr lang="en-US" err="1">
                <a:cs typeface="Calibri"/>
              </a:rPr>
              <a:t>utviklingsbehovene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må</a:t>
            </a:r>
            <a:r>
              <a:rPr lang="en-US">
                <a:cs typeface="Calibri"/>
              </a:rPr>
              <a:t> SIKT </a:t>
            </a:r>
            <a:r>
              <a:rPr lang="en-US" err="1">
                <a:cs typeface="Calibri"/>
              </a:rPr>
              <a:t>gjøre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noe</a:t>
            </a:r>
            <a:r>
              <a:rPr lang="en-US">
                <a:cs typeface="Calibri"/>
              </a:rPr>
              <a:t> med (</a:t>
            </a:r>
            <a:r>
              <a:rPr lang="en-US" err="1">
                <a:cs typeface="Calibri"/>
              </a:rPr>
              <a:t>fellestekster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støtte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underoverskrifter</a:t>
            </a:r>
            <a:r>
              <a:rPr lang="en-US">
                <a:cs typeface="Calibri"/>
              </a:rPr>
              <a:t> etc.) Disse </a:t>
            </a:r>
            <a:r>
              <a:rPr lang="en-US" err="1">
                <a:cs typeface="Calibri"/>
              </a:rPr>
              <a:t>ønskene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sendt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SIKT </a:t>
            </a:r>
            <a:r>
              <a:rPr lang="en-US" err="1">
                <a:cs typeface="Calibri"/>
              </a:rPr>
              <a:t>nylig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etter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gjennomgang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prioritering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fakultetene</a:t>
            </a:r>
            <a:r>
              <a:rPr lang="en-US">
                <a:cs typeface="Calibri"/>
              </a:rPr>
              <a:t>. Men: </a:t>
            </a:r>
            <a:r>
              <a:rPr lang="en-US" err="1">
                <a:cs typeface="Calibri"/>
              </a:rPr>
              <a:t>systemet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publiserer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emnedataene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FS er </a:t>
            </a:r>
            <a:r>
              <a:rPr lang="en-US" err="1">
                <a:cs typeface="Calibri"/>
              </a:rPr>
              <a:t>vårt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eget</a:t>
            </a:r>
            <a:r>
              <a:rPr lang="en-US">
                <a:cs typeface="Calibri"/>
              </a:rPr>
              <a:t>. Her </a:t>
            </a:r>
            <a:r>
              <a:rPr lang="en-US" err="1">
                <a:cs typeface="Calibri"/>
              </a:rPr>
              <a:t>må</a:t>
            </a:r>
            <a:r>
              <a:rPr lang="en-US">
                <a:cs typeface="Calibri"/>
              </a:rPr>
              <a:t> vi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lage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løsninger</a:t>
            </a:r>
            <a:r>
              <a:rPr lang="en-US">
                <a:cs typeface="Calibri"/>
              </a:rPr>
              <a:t>. </a:t>
            </a:r>
            <a:r>
              <a:rPr lang="en-US" err="1">
                <a:cs typeface="Calibri"/>
              </a:rPr>
              <a:t>Hva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utfordringene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hjemmebaen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vi </a:t>
            </a:r>
            <a:r>
              <a:rPr lang="en-US" err="1">
                <a:cs typeface="Calibri"/>
              </a:rPr>
              <a:t>løse</a:t>
            </a:r>
            <a:r>
              <a:rPr lang="en-US">
                <a:cs typeface="Calibri"/>
              </a:rPr>
              <a:t> dem?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9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err="1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4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err="1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61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Et </a:t>
            </a:r>
            <a:r>
              <a:rPr lang="en-US" err="1">
                <a:cs typeface="Calibri"/>
              </a:rPr>
              <a:t>opplagt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eksempel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dagens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løsning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rigget</a:t>
            </a:r>
            <a:r>
              <a:rPr lang="en-US">
                <a:cs typeface="Calibri"/>
              </a:rPr>
              <a:t> for at </a:t>
            </a:r>
            <a:r>
              <a:rPr lang="en-US" err="1">
                <a:cs typeface="Calibri"/>
              </a:rPr>
              <a:t>én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versjon</a:t>
            </a:r>
            <a:r>
              <a:rPr lang="en-US">
                <a:cs typeface="Calibri"/>
              </a:rPr>
              <a:t> av </a:t>
            </a:r>
            <a:r>
              <a:rPr lang="en-US" err="1">
                <a:cs typeface="Calibri"/>
              </a:rPr>
              <a:t>emnesiden</a:t>
            </a:r>
            <a:r>
              <a:rPr lang="en-US">
                <a:cs typeface="Calibri"/>
              </a:rPr>
              <a:t> vises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enhver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tid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Skaper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problemer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emner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undervsining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hvert</a:t>
            </a:r>
            <a:r>
              <a:rPr lang="en-US">
                <a:cs typeface="Calibri"/>
              </a:rPr>
              <a:t> semester. Om </a:t>
            </a:r>
            <a:r>
              <a:rPr lang="en-US" err="1">
                <a:cs typeface="Calibri"/>
              </a:rPr>
              <a:t>høstsemesteret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tilbyr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utsatt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eksamen</a:t>
            </a:r>
            <a:r>
              <a:rPr lang="en-US">
                <a:cs typeface="Calibri"/>
              </a:rPr>
              <a:t>, men </a:t>
            </a:r>
            <a:r>
              <a:rPr lang="en-US" err="1">
                <a:cs typeface="Calibri"/>
              </a:rPr>
              <a:t>vårsemesteret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må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begge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delene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skrives</a:t>
            </a:r>
            <a:r>
              <a:rPr lang="en-US">
                <a:cs typeface="Calibri"/>
              </a:rPr>
              <a:t> inn. Etter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KAN vi I </a:t>
            </a:r>
            <a:r>
              <a:rPr lang="en-US" err="1">
                <a:cs typeface="Calibri"/>
              </a:rPr>
              <a:t>utgangspunktet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gjøre</a:t>
            </a:r>
            <a:r>
              <a:rPr lang="en-US">
                <a:cs typeface="Calibri"/>
              </a:rPr>
              <a:t> de </a:t>
            </a:r>
            <a:r>
              <a:rPr lang="en-US" err="1">
                <a:cs typeface="Calibri"/>
              </a:rPr>
              <a:t>semsterspesifikke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beskrivelsene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tilgjengelige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studentene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så</a:t>
            </a:r>
            <a:r>
              <a:rPr lang="en-US">
                <a:cs typeface="Calibri"/>
              </a:rPr>
              <a:t> de ser </a:t>
            </a:r>
            <a:r>
              <a:rPr lang="en-US" err="1">
                <a:cs typeface="Calibri"/>
              </a:rPr>
              <a:t>nøyaktig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gjelder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sitt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kull</a:t>
            </a:r>
            <a:r>
              <a:rPr lang="en-US">
                <a:cs typeface="Calibri"/>
              </a:rPr>
              <a:t>. Vi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utgangspunktet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egentlig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kutte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semestersidene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skrive</a:t>
            </a:r>
            <a:r>
              <a:rPr lang="en-US">
                <a:cs typeface="Calibri"/>
              </a:rPr>
              <a:t> all </a:t>
            </a:r>
            <a:r>
              <a:rPr lang="en-US" err="1">
                <a:cs typeface="Calibri"/>
              </a:rPr>
              <a:t>semesterspesifikk</a:t>
            </a:r>
            <a:r>
              <a:rPr lang="en-US">
                <a:cs typeface="Calibri"/>
              </a:rPr>
              <a:t> info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emnesiden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løsning</a:t>
            </a:r>
            <a:r>
              <a:rPr lang="en-US">
                <a:cs typeface="Calibri"/>
              </a:rPr>
              <a:t>. Dett er </a:t>
            </a:r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stor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endring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det er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ingen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måte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sikkert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UiO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kommer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gjlre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denne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retningen</a:t>
            </a:r>
            <a:r>
              <a:rPr lang="en-US">
                <a:cs typeface="Calibri"/>
              </a:rPr>
              <a:t>, men med </a:t>
            </a:r>
            <a:r>
              <a:rPr lang="en-US" err="1">
                <a:cs typeface="Calibri"/>
              </a:rPr>
              <a:t>emnedata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/FS </a:t>
            </a:r>
            <a:r>
              <a:rPr lang="en-US" err="1">
                <a:cs typeface="Calibri"/>
              </a:rPr>
              <a:t>åpnes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disse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mulighetene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71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79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err="1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94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09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</a:t>
            </a:r>
            <a:r>
              <a:rPr lang="en-US" err="1"/>
              <a:t>eksempel</a:t>
            </a:r>
            <a:r>
              <a:rPr lang="en-US"/>
              <a:t>: et </a:t>
            </a:r>
            <a:r>
              <a:rPr lang="en-US" err="1"/>
              <a:t>skript</a:t>
            </a:r>
            <a:r>
              <a:rPr lang="en-US"/>
              <a:t> </a:t>
            </a:r>
            <a:r>
              <a:rPr lang="en-US" err="1"/>
              <a:t>leter</a:t>
            </a:r>
            <a:r>
              <a:rPr lang="en-US"/>
              <a:t> </a:t>
            </a:r>
            <a:r>
              <a:rPr lang="en-US" err="1"/>
              <a:t>etter</a:t>
            </a:r>
            <a:r>
              <a:rPr lang="en-US"/>
              <a:t> </a:t>
            </a:r>
            <a:r>
              <a:rPr lang="en-US" err="1"/>
              <a:t>siste</a:t>
            </a:r>
            <a:r>
              <a:rPr lang="en-US"/>
              <a:t> semesters </a:t>
            </a:r>
            <a:r>
              <a:rPr lang="en-US" err="1"/>
              <a:t>emnebeskrivelser</a:t>
            </a:r>
            <a:r>
              <a:rPr lang="en-US"/>
              <a:t> I FS for å </a:t>
            </a:r>
            <a:r>
              <a:rPr lang="en-US" err="1"/>
              <a:t>lage</a:t>
            </a:r>
            <a:r>
              <a:rPr lang="en-US"/>
              <a:t> index-fil. </a:t>
            </a:r>
            <a:r>
              <a:rPr lang="en-US" err="1"/>
              <a:t>Når</a:t>
            </a:r>
            <a:r>
              <a:rPr lang="en-US"/>
              <a:t> den </a:t>
            </a:r>
            <a:r>
              <a:rPr lang="en-US" err="1"/>
              <a:t>skal</a:t>
            </a:r>
            <a:r>
              <a:rPr lang="en-US"/>
              <a:t> </a:t>
            </a:r>
            <a:r>
              <a:rPr lang="en-US" err="1"/>
              <a:t>lete</a:t>
            </a:r>
            <a:r>
              <a:rPr lang="en-US"/>
              <a:t> </a:t>
            </a:r>
            <a:r>
              <a:rPr lang="en-US" err="1"/>
              <a:t>etter</a:t>
            </a:r>
            <a:r>
              <a:rPr lang="en-US"/>
              <a:t> et </a:t>
            </a:r>
            <a:r>
              <a:rPr lang="en-US" err="1"/>
              <a:t>nytt</a:t>
            </a:r>
            <a:r>
              <a:rPr lang="en-US"/>
              <a:t> semester </a:t>
            </a:r>
            <a:r>
              <a:rPr lang="en-US" err="1"/>
              <a:t>igjen</a:t>
            </a:r>
            <a:r>
              <a:rPr lang="en-US"/>
              <a:t>, </a:t>
            </a:r>
            <a:r>
              <a:rPr lang="en-US" err="1"/>
              <a:t>må</a:t>
            </a:r>
            <a:r>
              <a:rPr lang="en-US"/>
              <a:t> </a:t>
            </a:r>
            <a:r>
              <a:rPr lang="en-US" err="1"/>
              <a:t>dette</a:t>
            </a:r>
            <a:r>
              <a:rPr lang="en-US"/>
              <a:t> </a:t>
            </a:r>
            <a:r>
              <a:rPr lang="en-US" err="1"/>
              <a:t>settes</a:t>
            </a:r>
            <a:r>
              <a:rPr lang="en-US"/>
              <a:t> inn </a:t>
            </a:r>
            <a:r>
              <a:rPr lang="en-US" err="1"/>
              <a:t>manuelt</a:t>
            </a:r>
            <a:r>
              <a:rPr lang="en-US"/>
              <a:t>..)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56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0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</a:t>
            </a:r>
            <a:r>
              <a:rPr lang="en-US" err="1"/>
              <a:t>eksempel</a:t>
            </a:r>
            <a:r>
              <a:rPr lang="en-US"/>
              <a:t> et </a:t>
            </a:r>
            <a:r>
              <a:rPr lang="en-US" err="1"/>
              <a:t>skript</a:t>
            </a:r>
            <a:r>
              <a:rPr lang="en-US"/>
              <a:t> </a:t>
            </a:r>
            <a:r>
              <a:rPr lang="en-US" err="1"/>
              <a:t>leter</a:t>
            </a:r>
            <a:r>
              <a:rPr lang="en-US"/>
              <a:t> </a:t>
            </a:r>
            <a:r>
              <a:rPr lang="en-US" err="1"/>
              <a:t>etter</a:t>
            </a:r>
            <a:r>
              <a:rPr lang="en-US"/>
              <a:t> </a:t>
            </a:r>
            <a:r>
              <a:rPr lang="en-US" err="1"/>
              <a:t>siste</a:t>
            </a:r>
            <a:r>
              <a:rPr lang="en-US"/>
              <a:t> semesters </a:t>
            </a:r>
            <a:r>
              <a:rPr lang="en-US" err="1"/>
              <a:t>emnebeskrivelser</a:t>
            </a:r>
            <a:r>
              <a:rPr lang="en-US"/>
              <a:t> I FS for å </a:t>
            </a:r>
            <a:r>
              <a:rPr lang="en-US" err="1"/>
              <a:t>publisere</a:t>
            </a:r>
            <a:r>
              <a:rPr lang="en-US"/>
              <a:t> dem. </a:t>
            </a:r>
            <a:r>
              <a:rPr lang="en-US" err="1"/>
              <a:t>Når</a:t>
            </a:r>
            <a:r>
              <a:rPr lang="en-US"/>
              <a:t> den </a:t>
            </a:r>
            <a:r>
              <a:rPr lang="en-US" err="1"/>
              <a:t>skal</a:t>
            </a:r>
            <a:r>
              <a:rPr lang="en-US"/>
              <a:t> </a:t>
            </a:r>
            <a:r>
              <a:rPr lang="en-US" err="1"/>
              <a:t>lete</a:t>
            </a:r>
            <a:r>
              <a:rPr lang="en-US"/>
              <a:t> </a:t>
            </a:r>
            <a:r>
              <a:rPr lang="en-US" err="1"/>
              <a:t>etter</a:t>
            </a:r>
            <a:r>
              <a:rPr lang="en-US"/>
              <a:t> et </a:t>
            </a:r>
            <a:r>
              <a:rPr lang="en-US" err="1"/>
              <a:t>nyt</a:t>
            </a:r>
            <a:r>
              <a:rPr lang="en-US"/>
              <a:t> semester, </a:t>
            </a:r>
            <a:r>
              <a:rPr lang="en-US" err="1"/>
              <a:t>må</a:t>
            </a:r>
            <a:r>
              <a:rPr lang="en-US"/>
              <a:t> </a:t>
            </a:r>
            <a:r>
              <a:rPr lang="en-US" err="1"/>
              <a:t>dette</a:t>
            </a:r>
            <a:r>
              <a:rPr lang="en-US"/>
              <a:t> </a:t>
            </a:r>
            <a:r>
              <a:rPr lang="en-US" err="1"/>
              <a:t>settes</a:t>
            </a:r>
            <a:r>
              <a:rPr lang="en-US"/>
              <a:t> inn </a:t>
            </a:r>
            <a:r>
              <a:rPr lang="en-US" err="1"/>
              <a:t>manuelt</a:t>
            </a:r>
            <a:r>
              <a:rPr lang="en-US"/>
              <a:t>..)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145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1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svg"/><Relationship Id="rId5" Type="http://schemas.openxmlformats.org/officeDocument/2006/relationships/image" Target="../media/image7.png"/><Relationship Id="rId4" Type="http://schemas.openxmlformats.org/officeDocument/2006/relationships/image" Target="../media/image23.sv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2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24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23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2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5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25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34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4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image" Target="../media/image22.sv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oleObject" Target="../embeddings/oleObject4.bin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tags" Target="../tags/tag4.xml"/><Relationship Id="rId8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oleObject" Target="../embeddings/oleObject7.bin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tags" Target="../tags/tag7.xml"/><Relationship Id="rId8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1" r:id="rId20"/>
    <p:sldLayoutId id="2147483822" r:id="rId21"/>
    <p:sldLayoutId id="2147483823" r:id="rId22"/>
    <p:sldLayoutId id="2147483824" r:id="rId23"/>
    <p:sldLayoutId id="2147483825" r:id="rId24"/>
    <p:sldLayoutId id="2147483826" r:id="rId25"/>
    <p:sldLayoutId id="2147483827" r:id="rId26"/>
    <p:sldLayoutId id="2147483828" r:id="rId27"/>
    <p:sldLayoutId id="2147483829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242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7" name="Rectangle 24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6" name="Picture 208" descr="Bunke med blader på bord">
            <a:extLst>
              <a:ext uri="{FF2B5EF4-FFF2-40B4-BE49-F238E27FC236}">
                <a16:creationId xmlns:a16="http://schemas.microsoft.com/office/drawing/2014/main" id="{CF4CAB5A-0417-372F-2321-38AD4CE58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9" name="Rectangle 24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477981" y="1122363"/>
            <a:ext cx="4776395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err="1">
                <a:latin typeface="+mj-lt"/>
                <a:ea typeface="+mj-ea"/>
                <a:cs typeface="+mj-cs"/>
              </a:rPr>
              <a:t>EpN</a:t>
            </a:r>
            <a:r>
              <a:rPr lang="en-US" sz="4800" b="1">
                <a:latin typeface="+mj-lt"/>
                <a:ea typeface="+mj-ea"/>
                <a:cs typeface="+mj-cs"/>
              </a:rPr>
              <a:t> – </a:t>
            </a:r>
            <a:r>
              <a:rPr lang="en-US" sz="4800" b="1" err="1">
                <a:latin typeface="+mj-lt"/>
                <a:ea typeface="+mj-ea"/>
                <a:cs typeface="+mj-cs"/>
              </a:rPr>
              <a:t>styringsgruppe</a:t>
            </a:r>
            <a:r>
              <a:rPr lang="en-US" sz="4800" b="1">
                <a:latin typeface="+mj-lt"/>
                <a:ea typeface="+mj-ea"/>
                <a:cs typeface="+mj-cs"/>
              </a:rPr>
              <a:t> 7/2 24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569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1802288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/>
              <a:t>Siden sist:</a:t>
            </a:r>
          </a:p>
          <a:p>
            <a:pPr lvl="1"/>
            <a:r>
              <a:rPr lang="en-US" err="1"/>
              <a:t>Gjentar</a:t>
            </a:r>
            <a:r>
              <a:rPr lang="en-US"/>
              <a:t> </a:t>
            </a:r>
            <a:r>
              <a:rPr lang="en-US" err="1"/>
              <a:t>grov</a:t>
            </a:r>
            <a:r>
              <a:rPr lang="en-US"/>
              <a:t> </a:t>
            </a:r>
            <a:r>
              <a:rPr lang="en-US" err="1"/>
              <a:t>implementeringsplan</a:t>
            </a:r>
            <a:r>
              <a:rPr lang="en-US"/>
              <a:t> 23/24 (</a:t>
            </a:r>
            <a:r>
              <a:rPr lang="en-US" err="1"/>
              <a:t>særlig</a:t>
            </a:r>
            <a:r>
              <a:rPr lang="en-US"/>
              <a:t> </a:t>
            </a:r>
            <a:r>
              <a:rPr lang="en-US" err="1"/>
              <a:t>vekt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infomøter</a:t>
            </a:r>
            <a:r>
              <a:rPr lang="en-US"/>
              <a:t>) </a:t>
            </a:r>
          </a:p>
          <a:p>
            <a:pPr lvl="1"/>
            <a:r>
              <a:rPr lang="en-US" err="1"/>
              <a:t>EpN-frister</a:t>
            </a:r>
          </a:p>
          <a:p>
            <a:pPr lvl="1"/>
            <a:r>
              <a:rPr lang="en-US"/>
              <a:t>Workshops om </a:t>
            </a:r>
            <a:r>
              <a:rPr lang="en-US" err="1"/>
              <a:t>lange</a:t>
            </a:r>
            <a:r>
              <a:rPr lang="en-US"/>
              <a:t> </a:t>
            </a:r>
            <a:r>
              <a:rPr lang="en-US" err="1"/>
              <a:t>emnebeskrivelser</a:t>
            </a:r>
            <a:r>
              <a:rPr lang="en-US"/>
              <a:t> (</a:t>
            </a:r>
            <a:r>
              <a:rPr lang="en-US" err="1"/>
              <a:t>desember</a:t>
            </a:r>
            <a:r>
              <a:rPr lang="en-US"/>
              <a:t> 23)</a:t>
            </a:r>
          </a:p>
          <a:p>
            <a:pPr lvl="1"/>
            <a:r>
              <a:rPr lang="en-US" err="1"/>
              <a:t>Arbeidstuer</a:t>
            </a:r>
            <a:r>
              <a:rPr lang="en-US"/>
              <a:t> (</a:t>
            </a:r>
            <a:r>
              <a:rPr lang="en-US" err="1"/>
              <a:t>startet</a:t>
            </a:r>
            <a:r>
              <a:rPr lang="en-US"/>
              <a:t> </a:t>
            </a:r>
            <a:r>
              <a:rPr lang="en-US" err="1"/>
              <a:t>januar</a:t>
            </a:r>
            <a:r>
              <a:rPr lang="en-US"/>
              <a:t> 24)</a:t>
            </a:r>
          </a:p>
          <a:p>
            <a:pPr marL="457200" indent="-457200">
              <a:buAutoNum type="arabicPeriod"/>
            </a:pPr>
            <a:r>
              <a:rPr lang="en-US" err="1"/>
              <a:t>Prosjekt</a:t>
            </a:r>
            <a:r>
              <a:rPr lang="en-US"/>
              <a:t> </a:t>
            </a:r>
            <a:r>
              <a:rPr lang="en-US" err="1"/>
              <a:t>utvikling</a:t>
            </a:r>
            <a:endParaRPr lang="en-US"/>
          </a:p>
          <a:p>
            <a:pPr marL="457200" indent="-457200">
              <a:buAutoNum type="arabicPeriod"/>
            </a:pPr>
            <a:r>
              <a:rPr lang="en-US" err="1"/>
              <a:t>Eventuelt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0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Innføring</a:t>
            </a:r>
            <a:r>
              <a:rPr lang="en-US"/>
              <a:t> av </a:t>
            </a:r>
            <a:r>
              <a:rPr lang="en-US" err="1"/>
              <a:t>EpN</a:t>
            </a:r>
            <a:r>
              <a:rPr lang="en-US"/>
              <a:t> </a:t>
            </a:r>
            <a:r>
              <a:rPr lang="en-US" err="1"/>
              <a:t>UiO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45" y="2478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H19</a:t>
            </a:r>
            <a:r>
              <a:rPr lang="en-US"/>
              <a:t>: </a:t>
            </a:r>
            <a:r>
              <a:rPr lang="en-US" b="1"/>
              <a:t>MN</a:t>
            </a:r>
            <a:r>
              <a:rPr lang="en-US"/>
              <a:t> tar </a:t>
            </a:r>
            <a:r>
              <a:rPr lang="en-US" err="1"/>
              <a:t>i</a:t>
            </a:r>
            <a:r>
              <a:rPr lang="en-US"/>
              <a:t> bruk </a:t>
            </a:r>
            <a:r>
              <a:rPr lang="en-US" err="1"/>
              <a:t>EpN</a:t>
            </a:r>
            <a:endParaRPr lang="en-US"/>
          </a:p>
          <a:p>
            <a:pPr marL="0" indent="0">
              <a:buNone/>
            </a:pPr>
            <a:r>
              <a:rPr lang="en-US" b="1"/>
              <a:t>H23: HF</a:t>
            </a:r>
            <a:r>
              <a:rPr lang="en-US"/>
              <a:t>, </a:t>
            </a:r>
            <a:r>
              <a:rPr lang="en-US" b="1"/>
              <a:t>UV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b="1"/>
              <a:t>SV</a:t>
            </a:r>
            <a:r>
              <a:rPr lang="en-US"/>
              <a:t> tar </a:t>
            </a:r>
            <a:r>
              <a:rPr lang="en-US" err="1"/>
              <a:t>i</a:t>
            </a:r>
            <a:r>
              <a:rPr lang="en-US"/>
              <a:t> bruk </a:t>
            </a:r>
            <a:r>
              <a:rPr lang="en-US" err="1"/>
              <a:t>EpN</a:t>
            </a:r>
            <a:endParaRPr lang="en-US"/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H24: MED, Jus, TF, OD </a:t>
            </a:r>
            <a:r>
              <a:rPr lang="en-US" b="1" err="1">
                <a:ea typeface="+mn-lt"/>
                <a:cs typeface="+mn-lt"/>
              </a:rPr>
              <a:t>og</a:t>
            </a:r>
            <a:r>
              <a:rPr lang="en-US" b="1">
                <a:ea typeface="+mn-lt"/>
                <a:cs typeface="+mn-lt"/>
              </a:rPr>
              <a:t> ISS</a:t>
            </a:r>
            <a:r>
              <a:rPr lang="en-US">
                <a:ea typeface="+mn-lt"/>
                <a:cs typeface="+mn-lt"/>
              </a:rPr>
              <a:t> tar 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 bruk </a:t>
            </a:r>
            <a:r>
              <a:rPr lang="en-US" err="1">
                <a:ea typeface="+mn-lt"/>
                <a:cs typeface="+mn-lt"/>
              </a:rPr>
              <a:t>EpN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427348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DC3DA9E-CC8B-C56E-BC65-38655EBC7D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40" t="7627" r="6030" b="7203"/>
          <a:stretch/>
        </p:blipFill>
        <p:spPr>
          <a:xfrm>
            <a:off x="4498015" y="789387"/>
            <a:ext cx="1432897" cy="1685625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0B459DA2-1A08-96B8-C8E4-8144C33CFD38}"/>
              </a:ext>
            </a:extLst>
          </p:cNvPr>
          <p:cNvSpPr txBox="1"/>
          <p:nvPr/>
        </p:nvSpPr>
        <p:spPr>
          <a:xfrm>
            <a:off x="6250817" y="1077726"/>
            <a:ext cx="1993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FS –  autoritativ kilde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5A205BE-FEEA-5750-982E-D41F3A2F94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84" t="10256" r="9829" b="30342"/>
          <a:stretch/>
        </p:blipFill>
        <p:spPr>
          <a:xfrm>
            <a:off x="7856481" y="3606222"/>
            <a:ext cx="2813542" cy="2110157"/>
          </a:xfrm>
          <a:prstGeom prst="rect">
            <a:avLst/>
          </a:prstGeom>
        </p:spPr>
      </p:pic>
      <p:pic>
        <p:nvPicPr>
          <p:cNvPr id="5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1B07AED-ADC2-8088-7E42-11AE339D8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250" y="3898435"/>
            <a:ext cx="1441938" cy="963022"/>
          </a:xfrm>
          <a:prstGeom prst="rect">
            <a:avLst/>
          </a:prstGeom>
        </p:spPr>
      </p:pic>
      <p:pic>
        <p:nvPicPr>
          <p:cNvPr id="6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3CC8AF1-8EE8-53D6-AFEE-E839C383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042" y="3898435"/>
            <a:ext cx="3152478" cy="1587579"/>
          </a:xfrm>
          <a:prstGeom prst="rect">
            <a:avLst/>
          </a:prstGeom>
        </p:spPr>
      </p:pic>
      <p:sp>
        <p:nvSpPr>
          <p:cNvPr id="7" name="Arrow: Bent 16">
            <a:extLst>
              <a:ext uri="{FF2B5EF4-FFF2-40B4-BE49-F238E27FC236}">
                <a16:creationId xmlns:a16="http://schemas.microsoft.com/office/drawing/2014/main" id="{A5F6B4C4-08F3-53F6-0336-FB1567BC25B6}"/>
              </a:ext>
            </a:extLst>
          </p:cNvPr>
          <p:cNvSpPr/>
          <p:nvPr/>
        </p:nvSpPr>
        <p:spPr>
          <a:xfrm rot="5400000">
            <a:off x="7906798" y="1546423"/>
            <a:ext cx="1587578" cy="1688211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BABCE77-C934-F24C-8879-70791BF120AA}"/>
              </a:ext>
            </a:extLst>
          </p:cNvPr>
          <p:cNvSpPr/>
          <p:nvPr/>
        </p:nvSpPr>
        <p:spPr>
          <a:xfrm>
            <a:off x="3863082" y="662179"/>
            <a:ext cx="3993399" cy="219833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Arrow: Bent 16">
            <a:extLst>
              <a:ext uri="{FF2B5EF4-FFF2-40B4-BE49-F238E27FC236}">
                <a16:creationId xmlns:a16="http://schemas.microsoft.com/office/drawing/2014/main" id="{A78BCBCA-8B82-88F8-D053-3D9323DE3F90}"/>
              </a:ext>
            </a:extLst>
          </p:cNvPr>
          <p:cNvSpPr/>
          <p:nvPr/>
        </p:nvSpPr>
        <p:spPr>
          <a:xfrm rot="5400000" flipV="1">
            <a:off x="2189052" y="1465465"/>
            <a:ext cx="1587579" cy="176048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38E1A-5C5F-28EA-3F88-7C38071AC8E0}"/>
              </a:ext>
            </a:extLst>
          </p:cNvPr>
          <p:cNvSpPr/>
          <p:nvPr/>
        </p:nvSpPr>
        <p:spPr>
          <a:xfrm>
            <a:off x="268941" y="6176681"/>
            <a:ext cx="1129552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91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846121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Q3</a:t>
            </a:r>
            <a:endParaRPr lang="en-US" sz="2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561260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5639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F433C3-91EE-A78D-8121-C0839B46CD14}"/>
              </a:ext>
            </a:extLst>
          </p:cNvPr>
          <p:cNvCxnSpPr>
            <a:cxnSpLocks/>
          </p:cNvCxnSpPr>
          <p:nvPr/>
        </p:nvCxnSpPr>
        <p:spPr>
          <a:xfrm>
            <a:off x="6742085" y="53776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62B306DA-D949-A2C2-F69E-2C169C00DA78}"/>
              </a:ext>
            </a:extLst>
          </p:cNvPr>
          <p:cNvSpPr/>
          <p:nvPr/>
        </p:nvSpPr>
        <p:spPr>
          <a:xfrm>
            <a:off x="5885599" y="2604542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m/ opplæring </a:t>
            </a:r>
            <a:endParaRPr lang="en-US" err="1">
              <a:solidFill>
                <a:schemeClr val="tx1"/>
              </a:solidFill>
              <a:latin typeface="Neue Haas Grotesk Text Pro"/>
            </a:endParaRP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(2–3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stk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CA7602-053B-1F11-15F2-F1DFD7E6EFDF}"/>
              </a:ext>
            </a:extLst>
          </p:cNvPr>
          <p:cNvCxnSpPr>
            <a:cxnSpLocks/>
          </p:cNvCxnSpPr>
          <p:nvPr/>
        </p:nvCxnSpPr>
        <p:spPr>
          <a:xfrm>
            <a:off x="6739992" y="3652155"/>
            <a:ext cx="0" cy="15961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Kommunikasjonsplan/infomøter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254B4C61-88CF-0166-1B3B-C017FFFE38DC}"/>
              </a:ext>
            </a:extLst>
          </p:cNvPr>
          <p:cNvSpPr/>
          <p:nvPr/>
        </p:nvSpPr>
        <p:spPr>
          <a:xfrm>
            <a:off x="8136157" y="1346355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for korrektur</a:t>
            </a:r>
            <a:endParaRPr lang="en-US" err="1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F97D71-B0FF-9012-099B-1E2D086A1324}"/>
              </a:ext>
            </a:extLst>
          </p:cNvPr>
          <p:cNvCxnSpPr>
            <a:cxnSpLocks/>
          </p:cNvCxnSpPr>
          <p:nvPr/>
        </p:nvCxnSpPr>
        <p:spPr>
          <a:xfrm>
            <a:off x="8963970" y="2376249"/>
            <a:ext cx="62022" cy="296065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1E385A-59A1-9F1B-C120-4614D78173F5}"/>
              </a:ext>
            </a:extLst>
          </p:cNvPr>
          <p:cNvCxnSpPr>
            <a:cxnSpLocks/>
          </p:cNvCxnSpPr>
          <p:nvPr/>
        </p:nvCxnSpPr>
        <p:spPr>
          <a:xfrm>
            <a:off x="9028085" y="536876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CC85EBD-612B-277C-4456-B9A97F1D644F}"/>
              </a:ext>
            </a:extLst>
          </p:cNvPr>
          <p:cNvSpPr txBox="1"/>
          <p:nvPr/>
        </p:nvSpPr>
        <p:spPr>
          <a:xfrm>
            <a:off x="3751120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Q4</a:t>
            </a:r>
            <a:endParaRPr lang="en-US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1A87A7-1C37-CE62-C48E-8026B9749DE1}"/>
              </a:ext>
            </a:extLst>
          </p:cNvPr>
          <p:cNvSpPr txBox="1"/>
          <p:nvPr/>
        </p:nvSpPr>
        <p:spPr>
          <a:xfrm>
            <a:off x="7242143" y="6024688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Q1</a:t>
            </a:r>
            <a:endParaRPr lang="en-US" sz="20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056338-B617-1136-2E74-D51A8B81B785}"/>
              </a:ext>
            </a:extLst>
          </p:cNvPr>
          <p:cNvSpPr txBox="1"/>
          <p:nvPr/>
        </p:nvSpPr>
        <p:spPr>
          <a:xfrm>
            <a:off x="9599028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Q2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787581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846121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Q3</a:t>
            </a:r>
            <a:endParaRPr lang="en-US" sz="2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561260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5639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F433C3-91EE-A78D-8121-C0839B46CD14}"/>
              </a:ext>
            </a:extLst>
          </p:cNvPr>
          <p:cNvCxnSpPr>
            <a:cxnSpLocks/>
          </p:cNvCxnSpPr>
          <p:nvPr/>
        </p:nvCxnSpPr>
        <p:spPr>
          <a:xfrm>
            <a:off x="6742085" y="53776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62B306DA-D949-A2C2-F69E-2C169C00DA78}"/>
              </a:ext>
            </a:extLst>
          </p:cNvPr>
          <p:cNvSpPr/>
          <p:nvPr/>
        </p:nvSpPr>
        <p:spPr>
          <a:xfrm>
            <a:off x="5885599" y="2604542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m/ opplæring </a:t>
            </a:r>
            <a:endParaRPr lang="en-US" err="1">
              <a:solidFill>
                <a:schemeClr val="tx1"/>
              </a:solidFill>
              <a:latin typeface="Neue Haas Grotesk Text Pro"/>
            </a:endParaRP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(2–3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stk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CA7602-053B-1F11-15F2-F1DFD7E6EFDF}"/>
              </a:ext>
            </a:extLst>
          </p:cNvPr>
          <p:cNvCxnSpPr>
            <a:cxnSpLocks/>
          </p:cNvCxnSpPr>
          <p:nvPr/>
        </p:nvCxnSpPr>
        <p:spPr>
          <a:xfrm>
            <a:off x="6739992" y="3652155"/>
            <a:ext cx="0" cy="15961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Kommunikasjonsplan/infomøter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254B4C61-88CF-0166-1B3B-C017FFFE38DC}"/>
              </a:ext>
            </a:extLst>
          </p:cNvPr>
          <p:cNvSpPr/>
          <p:nvPr/>
        </p:nvSpPr>
        <p:spPr>
          <a:xfrm>
            <a:off x="8136157" y="1346355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for korrektur</a:t>
            </a:r>
            <a:endParaRPr lang="en-US" err="1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F97D71-B0FF-9012-099B-1E2D086A1324}"/>
              </a:ext>
            </a:extLst>
          </p:cNvPr>
          <p:cNvCxnSpPr>
            <a:cxnSpLocks/>
          </p:cNvCxnSpPr>
          <p:nvPr/>
        </p:nvCxnSpPr>
        <p:spPr>
          <a:xfrm>
            <a:off x="8963970" y="2376249"/>
            <a:ext cx="62022" cy="296065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1E385A-59A1-9F1B-C120-4614D78173F5}"/>
              </a:ext>
            </a:extLst>
          </p:cNvPr>
          <p:cNvCxnSpPr>
            <a:cxnSpLocks/>
          </p:cNvCxnSpPr>
          <p:nvPr/>
        </p:nvCxnSpPr>
        <p:spPr>
          <a:xfrm>
            <a:off x="9028085" y="536876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CC85EBD-612B-277C-4456-B9A97F1D644F}"/>
              </a:ext>
            </a:extLst>
          </p:cNvPr>
          <p:cNvSpPr txBox="1"/>
          <p:nvPr/>
        </p:nvSpPr>
        <p:spPr>
          <a:xfrm>
            <a:off x="3751120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Q4</a:t>
            </a:r>
            <a:endParaRPr lang="en-US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1A87A7-1C37-CE62-C48E-8026B9749DE1}"/>
              </a:ext>
            </a:extLst>
          </p:cNvPr>
          <p:cNvSpPr txBox="1"/>
          <p:nvPr/>
        </p:nvSpPr>
        <p:spPr>
          <a:xfrm>
            <a:off x="7242143" y="6024688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Q1</a:t>
            </a:r>
            <a:endParaRPr lang="en-US" sz="20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056338-B617-1136-2E74-D51A8B81B785}"/>
              </a:ext>
            </a:extLst>
          </p:cNvPr>
          <p:cNvSpPr txBox="1"/>
          <p:nvPr/>
        </p:nvSpPr>
        <p:spPr>
          <a:xfrm>
            <a:off x="9599028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Q2</a:t>
            </a:r>
            <a:endParaRPr lang="en-US" sz="200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4A52C4A-813C-598A-07A1-5493BC0BF798}"/>
              </a:ext>
            </a:extLst>
          </p:cNvPr>
          <p:cNvSpPr/>
          <p:nvPr/>
        </p:nvSpPr>
        <p:spPr>
          <a:xfrm>
            <a:off x="7141535" y="3898604"/>
            <a:ext cx="389860" cy="132906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4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846121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Q3</a:t>
            </a:r>
            <a:endParaRPr lang="en-US" sz="2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561260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63971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20900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718326" y="578134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5639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F433C3-91EE-A78D-8121-C0839B46CD14}"/>
              </a:ext>
            </a:extLst>
          </p:cNvPr>
          <p:cNvCxnSpPr>
            <a:cxnSpLocks/>
          </p:cNvCxnSpPr>
          <p:nvPr/>
        </p:nvCxnSpPr>
        <p:spPr>
          <a:xfrm>
            <a:off x="6742085" y="53776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62B306DA-D949-A2C2-F69E-2C169C00DA78}"/>
              </a:ext>
            </a:extLst>
          </p:cNvPr>
          <p:cNvSpPr/>
          <p:nvPr/>
        </p:nvSpPr>
        <p:spPr>
          <a:xfrm>
            <a:off x="5885599" y="2604542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m/ opplæring </a:t>
            </a:r>
            <a:endParaRPr lang="en-US" err="1">
              <a:solidFill>
                <a:schemeClr val="tx1"/>
              </a:solidFill>
              <a:latin typeface="Neue Haas Grotesk Text Pro"/>
            </a:endParaRPr>
          </a:p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(2–3 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stk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CA7602-053B-1F11-15F2-F1DFD7E6EFDF}"/>
              </a:ext>
            </a:extLst>
          </p:cNvPr>
          <p:cNvCxnSpPr>
            <a:cxnSpLocks/>
          </p:cNvCxnSpPr>
          <p:nvPr/>
        </p:nvCxnSpPr>
        <p:spPr>
          <a:xfrm>
            <a:off x="6739992" y="3652155"/>
            <a:ext cx="0" cy="15961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E5EB79-1A19-0CFF-9065-E4434191FD96}"/>
              </a:ext>
            </a:extLst>
          </p:cNvPr>
          <p:cNvSpPr txBox="1"/>
          <p:nvPr/>
        </p:nvSpPr>
        <p:spPr>
          <a:xfrm>
            <a:off x="7308279" y="576362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B15218-7F9B-4836-2418-3A43B85E3370}"/>
              </a:ext>
            </a:extLst>
          </p:cNvPr>
          <p:cNvCxnSpPr>
            <a:cxnSpLocks/>
          </p:cNvCxnSpPr>
          <p:nvPr/>
        </p:nvCxnSpPr>
        <p:spPr>
          <a:xfrm>
            <a:off x="1292898" y="535104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35">
            <a:extLst>
              <a:ext uri="{FF2B5EF4-FFF2-40B4-BE49-F238E27FC236}">
                <a16:creationId xmlns:a16="http://schemas.microsoft.com/office/drawing/2014/main" id="{9285ECE1-44E3-F0B0-2046-1695C3CEEDA7}"/>
              </a:ext>
            </a:extLst>
          </p:cNvPr>
          <p:cNvSpPr/>
          <p:nvPr/>
        </p:nvSpPr>
        <p:spPr>
          <a:xfrm>
            <a:off x="453300" y="2861496"/>
            <a:ext cx="1496997" cy="74552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Fakultetene utnevner 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EpN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-kontakter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DA67AD-7556-6FD4-1D26-09FB9B1C4FAA}"/>
              </a:ext>
            </a:extLst>
          </p:cNvPr>
          <p:cNvCxnSpPr>
            <a:cxnSpLocks/>
          </p:cNvCxnSpPr>
          <p:nvPr/>
        </p:nvCxnSpPr>
        <p:spPr>
          <a:xfrm>
            <a:off x="1281945" y="3607853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E92C12-B437-BE12-9974-9DDCA9CF3199}"/>
              </a:ext>
            </a:extLst>
          </p:cNvPr>
          <p:cNvCxnSpPr>
            <a:cxnSpLocks/>
          </p:cNvCxnSpPr>
          <p:nvPr/>
        </p:nvCxnSpPr>
        <p:spPr>
          <a:xfrm>
            <a:off x="2054899" y="535104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4EDF137C-A382-EBAA-A760-C32345DE5E4F}"/>
              </a:ext>
            </a:extLst>
          </p:cNvPr>
          <p:cNvSpPr/>
          <p:nvPr/>
        </p:nvSpPr>
        <p:spPr>
          <a:xfrm>
            <a:off x="1340181" y="1523566"/>
            <a:ext cx="1496162" cy="9847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</a:rPr>
              <a:t>Vi kartlegger emnearbeid (nettskjema)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AF0A7C3-6A52-9CDB-D928-AA3D0000AD2C}"/>
              </a:ext>
            </a:extLst>
          </p:cNvPr>
          <p:cNvCxnSpPr>
            <a:cxnSpLocks/>
          </p:cNvCxnSpPr>
          <p:nvPr/>
        </p:nvCxnSpPr>
        <p:spPr>
          <a:xfrm flipH="1">
            <a:off x="2052806" y="2509158"/>
            <a:ext cx="0" cy="267712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3ECB8055-1F4C-E3C8-5C5E-DE7F8D2FFF0A}"/>
              </a:ext>
            </a:extLst>
          </p:cNvPr>
          <p:cNvSpPr/>
          <p:nvPr/>
        </p:nvSpPr>
        <p:spPr>
          <a:xfrm>
            <a:off x="2315274" y="3225660"/>
            <a:ext cx="1830867" cy="15795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Kommunikasjonsplan/infomøter </a:t>
            </a:r>
            <a:endParaRPr lang="nb-NO" sz="1400" b="1">
              <a:solidFill>
                <a:schemeClr val="tx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E6DC21-853F-0243-647F-52343519B832}"/>
              </a:ext>
            </a:extLst>
          </p:cNvPr>
          <p:cNvCxnSpPr>
            <a:cxnSpLocks/>
          </p:cNvCxnSpPr>
          <p:nvPr/>
        </p:nvCxnSpPr>
        <p:spPr>
          <a:xfrm>
            <a:off x="3226031" y="533953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E56FD-6CBF-0ED1-E345-3D76E12F49EF}"/>
              </a:ext>
            </a:extLst>
          </p:cNvPr>
          <p:cNvCxnSpPr>
            <a:cxnSpLocks/>
          </p:cNvCxnSpPr>
          <p:nvPr/>
        </p:nvCxnSpPr>
        <p:spPr>
          <a:xfrm>
            <a:off x="3224603" y="4872685"/>
            <a:ext cx="0" cy="31160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254B4C61-88CF-0166-1B3B-C017FFFE38DC}"/>
              </a:ext>
            </a:extLst>
          </p:cNvPr>
          <p:cNvSpPr/>
          <p:nvPr/>
        </p:nvSpPr>
        <p:spPr>
          <a:xfrm>
            <a:off x="8136157" y="1346355"/>
            <a:ext cx="1567046" cy="102906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Arbeidsstuer for korrektur</a:t>
            </a:r>
            <a:endParaRPr lang="en-US" err="1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F97D71-B0FF-9012-099B-1E2D086A1324}"/>
              </a:ext>
            </a:extLst>
          </p:cNvPr>
          <p:cNvCxnSpPr>
            <a:cxnSpLocks/>
          </p:cNvCxnSpPr>
          <p:nvPr/>
        </p:nvCxnSpPr>
        <p:spPr>
          <a:xfrm>
            <a:off x="8963970" y="2376249"/>
            <a:ext cx="62022" cy="296065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1E385A-59A1-9F1B-C120-4614D78173F5}"/>
              </a:ext>
            </a:extLst>
          </p:cNvPr>
          <p:cNvCxnSpPr>
            <a:cxnSpLocks/>
          </p:cNvCxnSpPr>
          <p:nvPr/>
        </p:nvCxnSpPr>
        <p:spPr>
          <a:xfrm>
            <a:off x="9028085" y="5368769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CC85EBD-612B-277C-4456-B9A97F1D644F}"/>
              </a:ext>
            </a:extLst>
          </p:cNvPr>
          <p:cNvSpPr txBox="1"/>
          <p:nvPr/>
        </p:nvSpPr>
        <p:spPr>
          <a:xfrm>
            <a:off x="3751120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Q4</a:t>
            </a:r>
            <a:endParaRPr lang="en-US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1A87A7-1C37-CE62-C48E-8026B9749DE1}"/>
              </a:ext>
            </a:extLst>
          </p:cNvPr>
          <p:cNvSpPr txBox="1"/>
          <p:nvPr/>
        </p:nvSpPr>
        <p:spPr>
          <a:xfrm>
            <a:off x="7242143" y="6024688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Q1</a:t>
            </a:r>
            <a:endParaRPr lang="en-US" sz="20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056338-B617-1136-2E74-D51A8B81B785}"/>
              </a:ext>
            </a:extLst>
          </p:cNvPr>
          <p:cNvSpPr txBox="1"/>
          <p:nvPr/>
        </p:nvSpPr>
        <p:spPr>
          <a:xfrm>
            <a:off x="9599028" y="6024689"/>
            <a:ext cx="734915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nb-NO" sz="2000" b="1">
                <a:solidFill>
                  <a:srgbClr val="000000"/>
                </a:solidFill>
                <a:latin typeface="Neue Haas Grotesk Text Pro"/>
              </a:rPr>
              <a:t>Q2</a:t>
            </a:r>
            <a:endParaRPr lang="en-US" sz="200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4A52C4A-813C-598A-07A1-5493BC0BF798}"/>
              </a:ext>
            </a:extLst>
          </p:cNvPr>
          <p:cNvSpPr/>
          <p:nvPr/>
        </p:nvSpPr>
        <p:spPr>
          <a:xfrm>
            <a:off x="7141535" y="3898604"/>
            <a:ext cx="389860" cy="132906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774E7EE-3CFD-0FBF-213D-44F133310331}"/>
              </a:ext>
            </a:extLst>
          </p:cNvPr>
          <p:cNvSpPr/>
          <p:nvPr/>
        </p:nvSpPr>
        <p:spPr>
          <a:xfrm>
            <a:off x="2215116" y="3473302"/>
            <a:ext cx="1905000" cy="12227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11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Faste møter: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Prosjektnettverk (MED, JUS, OD, TF, ISS) – møtes hver 14. dag</a:t>
            </a:r>
          </a:p>
          <a:p>
            <a:r>
              <a:rPr lang="nb-NO"/>
              <a:t>Driftsnettverk (MN, SV, HF, UV)</a:t>
            </a:r>
          </a:p>
          <a:p>
            <a:r>
              <a:rPr lang="nb-NO"/>
              <a:t>Prosjektgruppe (Prosjekt, SADM, AKS) – møtes hver uke</a:t>
            </a:r>
          </a:p>
          <a:p>
            <a:r>
              <a:rPr lang="nb-NO"/>
              <a:t>Styringsgruppe – møtes jevnlig</a:t>
            </a:r>
          </a:p>
        </p:txBody>
      </p:sp>
    </p:spTree>
    <p:extLst>
      <p:ext uri="{BB962C8B-B14F-4D97-AF65-F5344CB8AC3E}">
        <p14:creationId xmlns:p14="http://schemas.microsoft.com/office/powerpoint/2010/main" val="421503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Frister</a:t>
            </a:r>
            <a:r>
              <a:rPr lang="en-US"/>
              <a:t> </a:t>
            </a:r>
            <a:r>
              <a:rPr lang="en-US" err="1"/>
              <a:t>EpN</a:t>
            </a:r>
            <a:r>
              <a:rPr lang="en-US"/>
              <a:t>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45" y="2478024"/>
            <a:ext cx="10168128" cy="36941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77933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77351" y="6079638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20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237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77351" y="6079638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20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FF85AD4-2F02-0F61-1672-78D0B274BA7E}"/>
              </a:ext>
            </a:extLst>
          </p:cNvPr>
          <p:cNvCxnSpPr>
            <a:cxnSpLocks/>
          </p:cNvCxnSpPr>
          <p:nvPr/>
        </p:nvCxnSpPr>
        <p:spPr>
          <a:xfrm>
            <a:off x="8186626" y="539535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AACE57D5-2BFA-2734-D65B-FA9F40DB6EA4}"/>
              </a:ext>
            </a:extLst>
          </p:cNvPr>
          <p:cNvSpPr/>
          <p:nvPr/>
        </p:nvSpPr>
        <p:spPr>
          <a:xfrm>
            <a:off x="7443326" y="2958960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ISS, MED (BA/MA)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2E1128-5848-D03A-96CE-05CE3563D8BE}"/>
              </a:ext>
            </a:extLst>
          </p:cNvPr>
          <p:cNvCxnSpPr>
            <a:cxnSpLocks/>
          </p:cNvCxnSpPr>
          <p:nvPr/>
        </p:nvCxnSpPr>
        <p:spPr>
          <a:xfrm>
            <a:off x="8200254" y="3652155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8232BED-4B1E-795C-5941-98356424120A}"/>
              </a:ext>
            </a:extLst>
          </p:cNvPr>
          <p:cNvSpPr txBox="1"/>
          <p:nvPr/>
        </p:nvSpPr>
        <p:spPr>
          <a:xfrm>
            <a:off x="7936228" y="5842792"/>
            <a:ext cx="50206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latin typeface="Neue Haas Grotesk Text Pro"/>
              </a:rPr>
              <a:t>4/4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2122673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77351" y="6079638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20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ACAA97-EB59-CC31-11B8-76D4B8D2BEFF}"/>
              </a:ext>
            </a:extLst>
          </p:cNvPr>
          <p:cNvCxnSpPr>
            <a:cxnSpLocks/>
          </p:cNvCxnSpPr>
          <p:nvPr/>
        </p:nvCxnSpPr>
        <p:spPr>
          <a:xfrm>
            <a:off x="9059240" y="539535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5">
            <a:extLst>
              <a:ext uri="{FF2B5EF4-FFF2-40B4-BE49-F238E27FC236}">
                <a16:creationId xmlns:a16="http://schemas.microsoft.com/office/drawing/2014/main" id="{12334449-1696-55C9-7AAB-F175DDB4A673}"/>
              </a:ext>
            </a:extLst>
          </p:cNvPr>
          <p:cNvSpPr/>
          <p:nvPr/>
        </p:nvSpPr>
        <p:spPr>
          <a:xfrm>
            <a:off x="8340520" y="2037186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TF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6705BAF-380F-4BFD-C419-7BFD06C0BFE7}"/>
              </a:ext>
            </a:extLst>
          </p:cNvPr>
          <p:cNvCxnSpPr>
            <a:cxnSpLocks/>
          </p:cNvCxnSpPr>
          <p:nvPr/>
        </p:nvCxnSpPr>
        <p:spPr>
          <a:xfrm>
            <a:off x="9060578" y="2779543"/>
            <a:ext cx="0" cy="245103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13B7887-30AB-8CD0-BC2A-06096CC96F42}"/>
              </a:ext>
            </a:extLst>
          </p:cNvPr>
          <p:cNvSpPr txBox="1"/>
          <p:nvPr/>
        </p:nvSpPr>
        <p:spPr>
          <a:xfrm>
            <a:off x="8759681" y="5842792"/>
            <a:ext cx="579005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latin typeface="Neue Haas Grotesk Text Pro"/>
              </a:rPr>
              <a:t>18/4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FF85AD4-2F02-0F61-1672-78D0B274BA7E}"/>
              </a:ext>
            </a:extLst>
          </p:cNvPr>
          <p:cNvCxnSpPr>
            <a:cxnSpLocks/>
          </p:cNvCxnSpPr>
          <p:nvPr/>
        </p:nvCxnSpPr>
        <p:spPr>
          <a:xfrm>
            <a:off x="8186626" y="539535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AACE57D5-2BFA-2734-D65B-FA9F40DB6EA4}"/>
              </a:ext>
            </a:extLst>
          </p:cNvPr>
          <p:cNvSpPr/>
          <p:nvPr/>
        </p:nvSpPr>
        <p:spPr>
          <a:xfrm>
            <a:off x="7443326" y="2958960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ISS, MED (BA/MA)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2E1128-5848-D03A-96CE-05CE3563D8BE}"/>
              </a:ext>
            </a:extLst>
          </p:cNvPr>
          <p:cNvCxnSpPr>
            <a:cxnSpLocks/>
          </p:cNvCxnSpPr>
          <p:nvPr/>
        </p:nvCxnSpPr>
        <p:spPr>
          <a:xfrm>
            <a:off x="8200254" y="3652155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8232BED-4B1E-795C-5941-98356424120A}"/>
              </a:ext>
            </a:extLst>
          </p:cNvPr>
          <p:cNvSpPr txBox="1"/>
          <p:nvPr/>
        </p:nvSpPr>
        <p:spPr>
          <a:xfrm>
            <a:off x="7936228" y="5842792"/>
            <a:ext cx="50206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latin typeface="Neue Haas Grotesk Text Pro"/>
              </a:rPr>
              <a:t>4/4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1945544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931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77351" y="6079638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38332" y="4006712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 </a:t>
            </a:r>
            <a:r>
              <a:rPr lang="nb-NO" sz="1400" b="1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kumimoji="0" lang="nb-NO" sz="1400" b="1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6804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188552" y="2958961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JF, MED (</a:t>
            </a:r>
            <a:r>
              <a:rPr lang="nb-NO" sz="1400" b="1" err="1">
                <a:solidFill>
                  <a:schemeClr val="tx1"/>
                </a:solidFill>
                <a:latin typeface="Neue Haas Grotesk Text Pro"/>
              </a:rPr>
              <a:t>prof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), OD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945481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632294" y="5842793"/>
            <a:ext cx="611065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latin typeface="Neue Haas Grotesk Text Pro"/>
              </a:rPr>
              <a:t>29/4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2018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392295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5321218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5314388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/>
              <a:t>Implementeringsplan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CF9E75-AB57-0679-F65D-2A1B45FFC545}"/>
              </a:ext>
            </a:extLst>
          </p:cNvPr>
          <p:cNvSpPr txBox="1"/>
          <p:nvPr/>
        </p:nvSpPr>
        <p:spPr>
          <a:xfrm>
            <a:off x="1079372" y="5737038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33E7E4-304B-FF70-2D69-F56D7665FE92}"/>
              </a:ext>
            </a:extLst>
          </p:cNvPr>
          <p:cNvSpPr txBox="1"/>
          <p:nvPr/>
        </p:nvSpPr>
        <p:spPr>
          <a:xfrm>
            <a:off x="4517233" y="5772480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656559" y="4033925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1873E6-4BA1-4932-76C8-FC39A272A9AB}"/>
              </a:ext>
            </a:extLst>
          </p:cNvPr>
          <p:cNvSpPr txBox="1"/>
          <p:nvPr/>
        </p:nvSpPr>
        <p:spPr>
          <a:xfrm>
            <a:off x="1619860" y="5737039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ACAA97-EB59-CC31-11B8-76D4B8D2BEFF}"/>
              </a:ext>
            </a:extLst>
          </p:cNvPr>
          <p:cNvCxnSpPr>
            <a:cxnSpLocks/>
          </p:cNvCxnSpPr>
          <p:nvPr/>
        </p:nvCxnSpPr>
        <p:spPr>
          <a:xfrm>
            <a:off x="9059240" y="539535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5">
            <a:extLst>
              <a:ext uri="{FF2B5EF4-FFF2-40B4-BE49-F238E27FC236}">
                <a16:creationId xmlns:a16="http://schemas.microsoft.com/office/drawing/2014/main" id="{12334449-1696-55C9-7AAB-F175DDB4A673}"/>
              </a:ext>
            </a:extLst>
          </p:cNvPr>
          <p:cNvSpPr/>
          <p:nvPr/>
        </p:nvSpPr>
        <p:spPr>
          <a:xfrm>
            <a:off x="8340520" y="2037186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TF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6705BAF-380F-4BFD-C419-7BFD06C0BFE7}"/>
              </a:ext>
            </a:extLst>
          </p:cNvPr>
          <p:cNvCxnSpPr>
            <a:cxnSpLocks/>
          </p:cNvCxnSpPr>
          <p:nvPr/>
        </p:nvCxnSpPr>
        <p:spPr>
          <a:xfrm>
            <a:off x="9060578" y="2779543"/>
            <a:ext cx="0" cy="245103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13B7887-30AB-8CD0-BC2A-06096CC96F42}"/>
              </a:ext>
            </a:extLst>
          </p:cNvPr>
          <p:cNvSpPr txBox="1"/>
          <p:nvPr/>
        </p:nvSpPr>
        <p:spPr>
          <a:xfrm>
            <a:off x="8759681" y="5842792"/>
            <a:ext cx="579005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latin typeface="Neue Haas Grotesk Text Pro"/>
              </a:rPr>
              <a:t>18/4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FF85AD4-2F02-0F61-1672-78D0B274BA7E}"/>
              </a:ext>
            </a:extLst>
          </p:cNvPr>
          <p:cNvCxnSpPr>
            <a:cxnSpLocks/>
          </p:cNvCxnSpPr>
          <p:nvPr/>
        </p:nvCxnSpPr>
        <p:spPr>
          <a:xfrm>
            <a:off x="8186626" y="5395350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AACE57D5-2BFA-2734-D65B-FA9F40DB6EA4}"/>
              </a:ext>
            </a:extLst>
          </p:cNvPr>
          <p:cNvSpPr/>
          <p:nvPr/>
        </p:nvSpPr>
        <p:spPr>
          <a:xfrm>
            <a:off x="7443326" y="2958960"/>
            <a:ext cx="1425280" cy="692362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ISS, MED (BA/MA)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2E1128-5848-D03A-96CE-05CE3563D8BE}"/>
              </a:ext>
            </a:extLst>
          </p:cNvPr>
          <p:cNvCxnSpPr>
            <a:cxnSpLocks/>
          </p:cNvCxnSpPr>
          <p:nvPr/>
        </p:nvCxnSpPr>
        <p:spPr>
          <a:xfrm>
            <a:off x="8200254" y="3652155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566CBF4-03CC-2333-6D0F-3B3354E1FEDE}"/>
              </a:ext>
            </a:extLst>
          </p:cNvPr>
          <p:cNvSpPr txBox="1"/>
          <p:nvPr/>
        </p:nvSpPr>
        <p:spPr>
          <a:xfrm>
            <a:off x="7936228" y="5842792"/>
            <a:ext cx="50206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latin typeface="Neue Haas Grotesk Text Pro"/>
              </a:rPr>
              <a:t>4/4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4177609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Workshops lange emnebeskrivelser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84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40894F-8FCF-B443-4646-D475B8506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093" y="1493207"/>
            <a:ext cx="6455506" cy="5805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3CB46FD-F60A-B0F9-30D4-AB64EB807FD8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Med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80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CB46FD-F60A-B0F9-30D4-AB64EB807FD8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Med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E6E767-C650-B350-5340-297F42216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093" y="1526105"/>
            <a:ext cx="5683737" cy="53297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5019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Arbeidsstuer </a:t>
            </a:r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50CF7BB-458B-96B4-280C-39AEC41C9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4697" y="2366666"/>
            <a:ext cx="5272618" cy="492654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4359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6862B2-1786-A5B6-0683-A1D1D6E34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/>
              <a:t>Prosjekt</a:t>
            </a:r>
            <a:r>
              <a:rPr lang="en-US"/>
              <a:t> </a:t>
            </a:r>
            <a:r>
              <a:rPr lang="en-US" err="1"/>
              <a:t>utvikling</a:t>
            </a:r>
            <a:r>
              <a:rPr lang="en-US"/>
              <a:t> (</a:t>
            </a:r>
            <a:r>
              <a:rPr lang="en-US" err="1"/>
              <a:t>når</a:t>
            </a:r>
            <a:r>
              <a:rPr lang="en-US"/>
              <a:t> hele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bruker</a:t>
            </a:r>
            <a:r>
              <a:rPr lang="en-US"/>
              <a:t> </a:t>
            </a:r>
            <a:r>
              <a:rPr lang="en-US" err="1"/>
              <a:t>EpN</a:t>
            </a:r>
            <a:r>
              <a:rPr lang="en-US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76BFC-16B5-7141-380B-7938CE40C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06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540F7FC-5E0F-7DBB-78F1-9FBE1C9CD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685800"/>
            <a:ext cx="10168128" cy="1179576"/>
          </a:xfrm>
        </p:spPr>
        <p:txBody>
          <a:bodyPr/>
          <a:lstStyle/>
          <a:p>
            <a:r>
              <a:rPr lang="en-US" sz="3600" dirty="0" err="1">
                <a:ea typeface="+mj-lt"/>
                <a:cs typeface="+mj-lt"/>
              </a:rPr>
              <a:t>Hvilke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utfordringer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har</a:t>
            </a:r>
            <a:r>
              <a:rPr lang="en-US" sz="3600" dirty="0">
                <a:ea typeface="+mj-lt"/>
                <a:cs typeface="+mj-lt"/>
              </a:rPr>
              <a:t>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E0A98-A524-5623-9FFB-A4ADD70C4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134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Med </a:t>
            </a:r>
            <a:r>
              <a:rPr lang="en-US" dirty="0" err="1"/>
              <a:t>EpN</a:t>
            </a:r>
            <a:r>
              <a:rPr lang="en-US" dirty="0"/>
              <a:t> </a:t>
            </a:r>
            <a:r>
              <a:rPr lang="en-US" dirty="0" err="1"/>
              <a:t>kommer</a:t>
            </a:r>
            <a:r>
              <a:rPr lang="en-US" dirty="0"/>
              <a:t> det </a:t>
            </a:r>
            <a:r>
              <a:rPr lang="en-US" dirty="0" err="1"/>
              <a:t>emnebeskrivelser</a:t>
            </a:r>
            <a:r>
              <a:rPr lang="en-US" dirty="0"/>
              <a:t> per semester, </a:t>
            </a:r>
            <a:r>
              <a:rPr lang="en-US" dirty="0" err="1"/>
              <a:t>dette</a:t>
            </a:r>
            <a:r>
              <a:rPr lang="en-US" dirty="0"/>
              <a:t> er 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dagens</a:t>
            </a:r>
            <a:r>
              <a:rPr lang="en-US" dirty="0"/>
              <a:t> </a:t>
            </a:r>
            <a:r>
              <a:rPr lang="en-US" dirty="0" err="1"/>
              <a:t>emneløsning</a:t>
            </a:r>
            <a:r>
              <a:rPr lang="en-US" dirty="0"/>
              <a:t> </a:t>
            </a:r>
            <a:r>
              <a:rPr lang="en-US" dirty="0" err="1"/>
              <a:t>ved</a:t>
            </a:r>
            <a:r>
              <a:rPr lang="en-US" dirty="0"/>
              <a:t> UiO </a:t>
            </a:r>
            <a:r>
              <a:rPr lang="en-US" dirty="0" err="1"/>
              <a:t>tilpasset</a:t>
            </a:r>
            <a:r>
              <a:rPr lang="en-US" dirty="0"/>
              <a:t> </a:t>
            </a:r>
            <a:r>
              <a:rPr lang="en-US" dirty="0" err="1"/>
              <a:t>til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540F7FC-5E0F-7DBB-78F1-9FBE1C9CD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74964"/>
            <a:ext cx="10168128" cy="1179576"/>
          </a:xfrm>
        </p:spPr>
        <p:txBody>
          <a:bodyPr/>
          <a:lstStyle/>
          <a:p>
            <a:r>
              <a:rPr lang="en-US" sz="3600" dirty="0" err="1">
                <a:ea typeface="+mj-lt"/>
                <a:cs typeface="+mj-lt"/>
              </a:rPr>
              <a:t>Hvilke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utfordringer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har</a:t>
            </a:r>
            <a:r>
              <a:rPr lang="en-US" sz="3600" dirty="0">
                <a:ea typeface="+mj-lt"/>
                <a:cs typeface="+mj-lt"/>
              </a:rPr>
              <a:t>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2403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Med 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kommer</a:t>
            </a:r>
            <a:r>
              <a:rPr lang="en-US"/>
              <a:t> det </a:t>
            </a:r>
            <a:r>
              <a:rPr lang="en-US" err="1"/>
              <a:t>emnebeskrivelser</a:t>
            </a:r>
            <a:r>
              <a:rPr lang="en-US"/>
              <a:t> per semester, </a:t>
            </a:r>
            <a:r>
              <a:rPr lang="en-US" err="1"/>
              <a:t>dette</a:t>
            </a:r>
            <a:r>
              <a:rPr lang="en-US"/>
              <a:t> er 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emneløsning</a:t>
            </a:r>
            <a:r>
              <a:rPr lang="en-US"/>
              <a:t> 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tilpasset</a:t>
            </a:r>
            <a:r>
              <a:rPr lang="en-US"/>
              <a:t> </a:t>
            </a:r>
            <a:r>
              <a:rPr lang="en-US" err="1"/>
              <a:t>til</a:t>
            </a:r>
          </a:p>
        </p:txBody>
      </p:sp>
      <p:pic>
        <p:nvPicPr>
          <p:cNvPr id="3" name="Picture 2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C39B5551-6682-F1B1-2112-3B910A471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171" y="3141322"/>
            <a:ext cx="3690841" cy="35169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1B6CE18-366C-AACE-C3C4-FD30E12C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18EA1CB-0004-619F-9A72-A7471175004F}"/>
              </a:ext>
            </a:extLst>
          </p:cNvPr>
          <p:cNvSpPr txBox="1">
            <a:spLocks/>
          </p:cNvSpPr>
          <p:nvPr/>
        </p:nvSpPr>
        <p:spPr>
          <a:xfrm>
            <a:off x="1115568" y="574964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ea typeface="+mj-lt"/>
                <a:cs typeface="+mj-lt"/>
              </a:rPr>
              <a:t>Hvilke utfordringer har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108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Med 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kommer</a:t>
            </a:r>
            <a:r>
              <a:rPr lang="en-US"/>
              <a:t> det </a:t>
            </a:r>
            <a:r>
              <a:rPr lang="en-US" err="1"/>
              <a:t>emnebeskrivelser</a:t>
            </a:r>
            <a:r>
              <a:rPr lang="en-US"/>
              <a:t> per semester, </a:t>
            </a:r>
            <a:r>
              <a:rPr lang="en-US" err="1"/>
              <a:t>dette</a:t>
            </a:r>
            <a:r>
              <a:rPr lang="en-US"/>
              <a:t> er 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emneløsning</a:t>
            </a:r>
            <a:r>
              <a:rPr lang="en-US"/>
              <a:t> 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tilpasset</a:t>
            </a:r>
            <a:r>
              <a:rPr lang="en-US"/>
              <a:t> </a:t>
            </a:r>
            <a:r>
              <a:rPr lang="en-US" err="1"/>
              <a:t>til</a:t>
            </a:r>
          </a:p>
          <a:p>
            <a:r>
              <a:rPr lang="en-US"/>
              <a:t>Vi </a:t>
            </a:r>
            <a:r>
              <a:rPr lang="en-US" err="1"/>
              <a:t>generer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fil for </a:t>
            </a:r>
            <a:r>
              <a:rPr lang="en-US" err="1"/>
              <a:t>hvert</a:t>
            </a:r>
            <a:r>
              <a:rPr lang="en-US"/>
              <a:t> semester for </a:t>
            </a:r>
            <a:r>
              <a:rPr lang="en-US" err="1"/>
              <a:t>hvert</a:t>
            </a:r>
            <a:r>
              <a:rPr lang="en-US"/>
              <a:t> </a:t>
            </a:r>
            <a:r>
              <a:rPr lang="en-US" err="1"/>
              <a:t>emne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9A10A8-C0E3-DBEB-3F8C-403397B6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63793FDB-3D78-04AB-930D-399BE797EBF5}"/>
              </a:ext>
            </a:extLst>
          </p:cNvPr>
          <p:cNvSpPr txBox="1">
            <a:spLocks/>
          </p:cNvSpPr>
          <p:nvPr/>
        </p:nvSpPr>
        <p:spPr>
          <a:xfrm>
            <a:off x="1115568" y="574964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ea typeface="+mj-lt"/>
                <a:cs typeface="+mj-lt"/>
              </a:rPr>
              <a:t>Hvilke utfordringer har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7460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Med 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kommer</a:t>
            </a:r>
            <a:r>
              <a:rPr lang="en-US"/>
              <a:t> det </a:t>
            </a:r>
            <a:r>
              <a:rPr lang="en-US" err="1"/>
              <a:t>emnebeskrivelser</a:t>
            </a:r>
            <a:r>
              <a:rPr lang="en-US"/>
              <a:t> per semester, </a:t>
            </a:r>
            <a:r>
              <a:rPr lang="en-US" err="1"/>
              <a:t>dette</a:t>
            </a:r>
            <a:r>
              <a:rPr lang="en-US"/>
              <a:t> er 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emneløsning</a:t>
            </a:r>
            <a:r>
              <a:rPr lang="en-US"/>
              <a:t> 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tilpasset</a:t>
            </a:r>
            <a:r>
              <a:rPr lang="en-US"/>
              <a:t> </a:t>
            </a:r>
            <a:r>
              <a:rPr lang="en-US" err="1"/>
              <a:t>til</a:t>
            </a:r>
          </a:p>
          <a:p>
            <a:r>
              <a:rPr lang="en-US"/>
              <a:t>Vi </a:t>
            </a:r>
            <a:r>
              <a:rPr lang="en-US" err="1"/>
              <a:t>generer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fil for </a:t>
            </a:r>
            <a:r>
              <a:rPr lang="en-US" err="1"/>
              <a:t>hvert</a:t>
            </a:r>
            <a:r>
              <a:rPr lang="en-US"/>
              <a:t> semester for </a:t>
            </a:r>
            <a:r>
              <a:rPr lang="en-US" err="1"/>
              <a:t>hvert</a:t>
            </a:r>
            <a:r>
              <a:rPr lang="en-US"/>
              <a:t> </a:t>
            </a:r>
            <a:r>
              <a:rPr lang="en-US" err="1"/>
              <a:t>emne</a:t>
            </a:r>
          </a:p>
        </p:txBody>
      </p:sp>
      <p:pic>
        <p:nvPicPr>
          <p:cNvPr id="2" name="Picture 1" descr="Et bilde som inneholder tekst, skjermbilde, nummer&#10;&#10;Automatisk generert beskrivelse">
            <a:extLst>
              <a:ext uri="{FF2B5EF4-FFF2-40B4-BE49-F238E27FC236}">
                <a16:creationId xmlns:a16="http://schemas.microsoft.com/office/drawing/2014/main" id="{C9A45D82-0263-732B-1B92-02A862ED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446" y="4319954"/>
            <a:ext cx="4876800" cy="32004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0EC7843-3388-7138-16A4-974CF35AD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93E4D66-919B-4EC2-3687-254570BD3F64}"/>
              </a:ext>
            </a:extLst>
          </p:cNvPr>
          <p:cNvSpPr txBox="1">
            <a:spLocks/>
          </p:cNvSpPr>
          <p:nvPr/>
        </p:nvSpPr>
        <p:spPr>
          <a:xfrm>
            <a:off x="1115568" y="574964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ea typeface="+mj-lt"/>
                <a:cs typeface="+mj-lt"/>
              </a:rPr>
              <a:t>Hvilke utfordringer har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3712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Med 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kommer</a:t>
            </a:r>
            <a:r>
              <a:rPr lang="en-US"/>
              <a:t> det </a:t>
            </a:r>
            <a:r>
              <a:rPr lang="en-US" err="1"/>
              <a:t>emnebeskrivelser</a:t>
            </a:r>
            <a:r>
              <a:rPr lang="en-US"/>
              <a:t> per semester, </a:t>
            </a:r>
            <a:r>
              <a:rPr lang="en-US" err="1"/>
              <a:t>dette</a:t>
            </a:r>
            <a:r>
              <a:rPr lang="en-US"/>
              <a:t> er 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emneløsning</a:t>
            </a:r>
            <a:r>
              <a:rPr lang="en-US"/>
              <a:t> 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tilpasset</a:t>
            </a:r>
            <a:r>
              <a:rPr lang="en-US"/>
              <a:t> </a:t>
            </a:r>
            <a:r>
              <a:rPr lang="en-US" err="1"/>
              <a:t>til</a:t>
            </a:r>
            <a:endParaRPr lang="en-US"/>
          </a:p>
          <a:p>
            <a:r>
              <a:rPr lang="en-US"/>
              <a:t>Vi </a:t>
            </a:r>
            <a:r>
              <a:rPr lang="en-US" err="1"/>
              <a:t>generer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fil for </a:t>
            </a:r>
            <a:r>
              <a:rPr lang="en-US" err="1"/>
              <a:t>hvert</a:t>
            </a:r>
            <a:r>
              <a:rPr lang="en-US"/>
              <a:t> semester for </a:t>
            </a:r>
            <a:r>
              <a:rPr lang="en-US" err="1"/>
              <a:t>hvert</a:t>
            </a:r>
            <a:r>
              <a:rPr lang="en-US"/>
              <a:t> </a:t>
            </a:r>
            <a:r>
              <a:rPr lang="en-US" err="1"/>
              <a:t>emne</a:t>
            </a:r>
            <a:endParaRPr lang="en-US"/>
          </a:p>
          <a:p>
            <a:r>
              <a:rPr lang="en-US">
                <a:latin typeface="Neue Haas Grotesk Text Pro"/>
                <a:cs typeface="Arial"/>
              </a:rPr>
              <a:t>Alt av "switching" </a:t>
            </a:r>
            <a:r>
              <a:rPr lang="en-US" err="1">
                <a:latin typeface="Neue Haas Grotesk Text Pro"/>
                <a:cs typeface="Arial"/>
              </a:rPr>
              <a:t>gjøres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manuelt</a:t>
            </a:r>
            <a:r>
              <a:rPr lang="en-US">
                <a:latin typeface="Neue Haas Grotesk Text Pro"/>
                <a:cs typeface="Arial"/>
              </a:rPr>
              <a:t> av </a:t>
            </a:r>
            <a:r>
              <a:rPr lang="en-US" err="1">
                <a:latin typeface="Neue Haas Grotesk Text Pro"/>
                <a:cs typeface="Arial"/>
              </a:rPr>
              <a:t>navngitte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personer</a:t>
            </a:r>
            <a:r>
              <a:rPr lang="en-US">
                <a:latin typeface="Neue Haas Grotesk Text Pro"/>
                <a:cs typeface="Arial"/>
              </a:rPr>
              <a:t> </a:t>
            </a:r>
            <a:endParaRPr lang="en-US">
              <a:cs typeface="Arial"/>
            </a:endParaRPr>
          </a:p>
          <a:p>
            <a:endParaRPr lang="en-US"/>
          </a:p>
        </p:txBody>
      </p:sp>
      <p:pic>
        <p:nvPicPr>
          <p:cNvPr id="3" name="Picture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BFF948AF-BEB7-AAC3-C712-7A1F38B51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2121" t="-110040" r="270908" b="153012"/>
          <a:stretch/>
        </p:blipFill>
        <p:spPr>
          <a:xfrm>
            <a:off x="5267325" y="2181225"/>
            <a:ext cx="1677439" cy="1423175"/>
          </a:xfrm>
          <a:prstGeom prst="rect">
            <a:avLst/>
          </a:prstGeom>
        </p:spPr>
      </p:pic>
      <p:pic>
        <p:nvPicPr>
          <p:cNvPr id="4" name="Picture 3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DCD0D314-2EC0-E9E6-3291-CE4F8383D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66060" t="-108836" r="265455" b="109237"/>
          <a:stretch/>
        </p:blipFill>
        <p:spPr>
          <a:xfrm>
            <a:off x="5267325" y="2181225"/>
            <a:ext cx="1667386" cy="2485538"/>
          </a:xfrm>
          <a:prstGeom prst="rect">
            <a:avLst/>
          </a:prstGeom>
        </p:spPr>
      </p:pic>
      <p:pic>
        <p:nvPicPr>
          <p:cNvPr id="8" name="Content Placeholder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F2D143A3-2135-0E47-4C8C-CAA32F86F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26060" t="-77510" r="233333" b="126104"/>
          <a:stretch/>
        </p:blipFill>
        <p:spPr>
          <a:xfrm>
            <a:off x="5491273" y="3117442"/>
            <a:ext cx="1536815" cy="128285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A448A17-C3FD-6D35-CB65-11977DB9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D74CAADE-4E30-C121-4B0A-47FFE5A97BDE}"/>
              </a:ext>
            </a:extLst>
          </p:cNvPr>
          <p:cNvSpPr txBox="1">
            <a:spLocks/>
          </p:cNvSpPr>
          <p:nvPr/>
        </p:nvSpPr>
        <p:spPr>
          <a:xfrm>
            <a:off x="1115568" y="574964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ea typeface="+mj-lt"/>
                <a:cs typeface="+mj-lt"/>
              </a:rPr>
              <a:t>Hvilke utfordringer har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8576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Med 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kommer</a:t>
            </a:r>
            <a:r>
              <a:rPr lang="en-US"/>
              <a:t> det </a:t>
            </a:r>
            <a:r>
              <a:rPr lang="en-US" err="1"/>
              <a:t>emnebeskrivelser</a:t>
            </a:r>
            <a:r>
              <a:rPr lang="en-US"/>
              <a:t> per semester, </a:t>
            </a:r>
            <a:r>
              <a:rPr lang="en-US" err="1"/>
              <a:t>dette</a:t>
            </a:r>
            <a:r>
              <a:rPr lang="en-US"/>
              <a:t> er 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emneløsning</a:t>
            </a:r>
            <a:r>
              <a:rPr lang="en-US"/>
              <a:t> 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tilpasset</a:t>
            </a:r>
            <a:r>
              <a:rPr lang="en-US"/>
              <a:t> </a:t>
            </a:r>
            <a:r>
              <a:rPr lang="en-US" err="1"/>
              <a:t>til</a:t>
            </a:r>
            <a:endParaRPr lang="en-US"/>
          </a:p>
          <a:p>
            <a:r>
              <a:rPr lang="en-US"/>
              <a:t>Vi </a:t>
            </a:r>
            <a:r>
              <a:rPr lang="en-US" err="1"/>
              <a:t>generer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fil for </a:t>
            </a:r>
            <a:r>
              <a:rPr lang="en-US" err="1"/>
              <a:t>hvert</a:t>
            </a:r>
            <a:r>
              <a:rPr lang="en-US"/>
              <a:t> semester for </a:t>
            </a:r>
            <a:r>
              <a:rPr lang="en-US" err="1"/>
              <a:t>hvert</a:t>
            </a:r>
            <a:r>
              <a:rPr lang="en-US"/>
              <a:t> </a:t>
            </a:r>
            <a:r>
              <a:rPr lang="en-US" err="1"/>
              <a:t>emne</a:t>
            </a:r>
            <a:endParaRPr lang="en-US"/>
          </a:p>
          <a:p>
            <a:r>
              <a:rPr lang="en-US">
                <a:latin typeface="Neue Haas Grotesk Text Pro"/>
                <a:cs typeface="Arial"/>
              </a:rPr>
              <a:t>Alt av "switching" </a:t>
            </a:r>
            <a:r>
              <a:rPr lang="en-US" err="1">
                <a:latin typeface="Neue Haas Grotesk Text Pro"/>
                <a:cs typeface="Arial"/>
              </a:rPr>
              <a:t>gjøres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manuelt</a:t>
            </a:r>
            <a:r>
              <a:rPr lang="en-US">
                <a:latin typeface="Neue Haas Grotesk Text Pro"/>
                <a:cs typeface="Arial"/>
              </a:rPr>
              <a:t> av </a:t>
            </a:r>
            <a:r>
              <a:rPr lang="en-US" err="1">
                <a:latin typeface="Neue Haas Grotesk Text Pro"/>
                <a:cs typeface="Arial"/>
              </a:rPr>
              <a:t>navngitte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personer</a:t>
            </a:r>
            <a:r>
              <a:rPr lang="en-US">
                <a:latin typeface="Neue Haas Grotesk Text Pro"/>
                <a:cs typeface="Arial"/>
              </a:rPr>
              <a:t> </a:t>
            </a:r>
            <a:endParaRPr lang="en-US">
              <a:cs typeface="Arial"/>
            </a:endParaRPr>
          </a:p>
          <a:p>
            <a:endParaRPr lang="en-US"/>
          </a:p>
        </p:txBody>
      </p:sp>
      <p:pic>
        <p:nvPicPr>
          <p:cNvPr id="3" name="Picture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BFF948AF-BEB7-AAC3-C712-7A1F38B51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2121" t="-110040" r="270908" b="153012"/>
          <a:stretch/>
        </p:blipFill>
        <p:spPr>
          <a:xfrm>
            <a:off x="5267325" y="2181225"/>
            <a:ext cx="1677439" cy="1423175"/>
          </a:xfrm>
          <a:prstGeom prst="rect">
            <a:avLst/>
          </a:prstGeom>
        </p:spPr>
      </p:pic>
      <p:pic>
        <p:nvPicPr>
          <p:cNvPr id="4" name="Picture 3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DCD0D314-2EC0-E9E6-3291-CE4F8383D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66060" t="-108836" r="265455" b="109237"/>
          <a:stretch/>
        </p:blipFill>
        <p:spPr>
          <a:xfrm>
            <a:off x="5267325" y="2181225"/>
            <a:ext cx="1667386" cy="2485538"/>
          </a:xfrm>
          <a:prstGeom prst="rect">
            <a:avLst/>
          </a:prstGeom>
        </p:spPr>
      </p:pic>
      <p:pic>
        <p:nvPicPr>
          <p:cNvPr id="8" name="Content Placeholder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F2D143A3-2135-0E47-4C8C-CAA32F86F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26060" t="-77510" r="233333" b="126104"/>
          <a:stretch/>
        </p:blipFill>
        <p:spPr>
          <a:xfrm>
            <a:off x="5491273" y="3117442"/>
            <a:ext cx="1536815" cy="1282859"/>
          </a:xfrm>
          <a:prstGeom prst="rect">
            <a:avLst/>
          </a:prstGeom>
        </p:spPr>
      </p:pic>
      <p:pic>
        <p:nvPicPr>
          <p:cNvPr id="7" name="Content Placeholder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0F50F7AD-CE0D-FADA-3567-786F966DD0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3" t="1606" b="46988"/>
          <a:stretch/>
        </p:blipFill>
        <p:spPr>
          <a:xfrm>
            <a:off x="8607036" y="4719622"/>
            <a:ext cx="2028104" cy="169393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2E42F9B-9B58-EB3C-6AC3-DFE0D6A5A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1BA48851-5A0C-BF46-21C1-49933C8A885F}"/>
              </a:ext>
            </a:extLst>
          </p:cNvPr>
          <p:cNvSpPr txBox="1">
            <a:spLocks/>
          </p:cNvSpPr>
          <p:nvPr/>
        </p:nvSpPr>
        <p:spPr>
          <a:xfrm>
            <a:off x="1115568" y="574964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ea typeface="+mj-lt"/>
                <a:cs typeface="+mj-lt"/>
              </a:rPr>
              <a:t>Hvilke utfordringer har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615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Med </a:t>
            </a:r>
            <a:r>
              <a:rPr lang="en-US" err="1"/>
              <a:t>EpN</a:t>
            </a:r>
            <a:r>
              <a:rPr lang="en-US"/>
              <a:t> </a:t>
            </a:r>
            <a:r>
              <a:rPr lang="en-US" err="1"/>
              <a:t>kommer</a:t>
            </a:r>
            <a:r>
              <a:rPr lang="en-US"/>
              <a:t> det </a:t>
            </a:r>
            <a:r>
              <a:rPr lang="en-US" err="1"/>
              <a:t>emnebeskrivelser</a:t>
            </a:r>
            <a:r>
              <a:rPr lang="en-US"/>
              <a:t> per semester, </a:t>
            </a:r>
            <a:r>
              <a:rPr lang="en-US" err="1"/>
              <a:t>dette</a:t>
            </a:r>
            <a:r>
              <a:rPr lang="en-US"/>
              <a:t> er 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emneløsning</a:t>
            </a:r>
            <a:r>
              <a:rPr lang="en-US"/>
              <a:t> 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tilpasset</a:t>
            </a:r>
            <a:r>
              <a:rPr lang="en-US"/>
              <a:t> </a:t>
            </a:r>
            <a:r>
              <a:rPr lang="en-US" err="1"/>
              <a:t>til</a:t>
            </a:r>
            <a:endParaRPr lang="en-US"/>
          </a:p>
          <a:p>
            <a:r>
              <a:rPr lang="en-US"/>
              <a:t>Vi </a:t>
            </a:r>
            <a:r>
              <a:rPr lang="en-US" err="1"/>
              <a:t>generer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fil for </a:t>
            </a:r>
            <a:r>
              <a:rPr lang="en-US" err="1"/>
              <a:t>hvert</a:t>
            </a:r>
            <a:r>
              <a:rPr lang="en-US"/>
              <a:t> semester for </a:t>
            </a:r>
            <a:r>
              <a:rPr lang="en-US" err="1"/>
              <a:t>hvert</a:t>
            </a:r>
            <a:r>
              <a:rPr lang="en-US"/>
              <a:t> </a:t>
            </a:r>
            <a:r>
              <a:rPr lang="en-US" err="1"/>
              <a:t>emne</a:t>
            </a:r>
            <a:endParaRPr lang="en-US"/>
          </a:p>
          <a:p>
            <a:r>
              <a:rPr lang="en-US">
                <a:latin typeface="Neue Haas Grotesk Text Pro"/>
                <a:cs typeface="Arial"/>
              </a:rPr>
              <a:t>Alt av "switching" </a:t>
            </a:r>
            <a:r>
              <a:rPr lang="en-US" err="1">
                <a:latin typeface="Neue Haas Grotesk Text Pro"/>
                <a:cs typeface="Arial"/>
              </a:rPr>
              <a:t>gjøres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manuelt</a:t>
            </a:r>
            <a:r>
              <a:rPr lang="en-US">
                <a:latin typeface="Neue Haas Grotesk Text Pro"/>
                <a:cs typeface="Arial"/>
              </a:rPr>
              <a:t> av </a:t>
            </a:r>
            <a:r>
              <a:rPr lang="en-US" err="1">
                <a:latin typeface="Neue Haas Grotesk Text Pro"/>
                <a:cs typeface="Arial"/>
              </a:rPr>
              <a:t>navngitte</a:t>
            </a:r>
            <a:r>
              <a:rPr lang="en-US">
                <a:latin typeface="Neue Haas Grotesk Text Pro"/>
                <a:cs typeface="Arial"/>
              </a:rPr>
              <a:t> </a:t>
            </a:r>
            <a:r>
              <a:rPr lang="en-US" err="1">
                <a:latin typeface="Neue Haas Grotesk Text Pro"/>
                <a:cs typeface="Arial"/>
              </a:rPr>
              <a:t>personer</a:t>
            </a:r>
            <a:r>
              <a:rPr lang="en-US">
                <a:latin typeface="Neue Haas Grotesk Text Pro"/>
                <a:cs typeface="Arial"/>
              </a:rPr>
              <a:t> </a:t>
            </a:r>
            <a:endParaRPr lang="en-US">
              <a:cs typeface="Arial"/>
            </a:endParaRPr>
          </a:p>
          <a:p>
            <a:r>
              <a:rPr lang="en-US">
                <a:cs typeface="Arial"/>
              </a:rPr>
              <a:t>Vi </a:t>
            </a:r>
            <a:r>
              <a:rPr lang="en-US" err="1">
                <a:cs typeface="Arial"/>
              </a:rPr>
              <a:t>kan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hente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mer</a:t>
            </a:r>
            <a:r>
              <a:rPr lang="en-US">
                <a:cs typeface="Arial"/>
              </a:rPr>
              <a:t> data </a:t>
            </a:r>
            <a:r>
              <a:rPr lang="en-US" err="1">
                <a:cs typeface="Arial"/>
              </a:rPr>
              <a:t>fra</a:t>
            </a:r>
            <a:r>
              <a:rPr lang="en-US">
                <a:cs typeface="Arial"/>
              </a:rPr>
              <a:t> FS </a:t>
            </a:r>
            <a:r>
              <a:rPr lang="en-US" err="1">
                <a:cs typeface="Arial"/>
              </a:rPr>
              <a:t>isteden</a:t>
            </a:r>
            <a:r>
              <a:rPr lang="en-US">
                <a:cs typeface="Arial"/>
              </a:rPr>
              <a:t> for å </a:t>
            </a:r>
            <a:r>
              <a:rPr lang="en-US" err="1">
                <a:cs typeface="Arial"/>
              </a:rPr>
              <a:t>skrive</a:t>
            </a:r>
            <a:r>
              <a:rPr lang="en-US">
                <a:cs typeface="Arial"/>
              </a:rPr>
              <a:t> det inn </a:t>
            </a:r>
            <a:r>
              <a:rPr lang="en-US" err="1">
                <a:cs typeface="Arial"/>
              </a:rPr>
              <a:t>i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EpN</a:t>
            </a:r>
            <a:r>
              <a:rPr lang="en-US">
                <a:cs typeface="Arial"/>
              </a:rPr>
              <a:t> (</a:t>
            </a:r>
            <a:r>
              <a:rPr lang="en-US" err="1">
                <a:cs typeface="Arial"/>
              </a:rPr>
              <a:t>f.eks</a:t>
            </a:r>
            <a:r>
              <a:rPr lang="en-US">
                <a:cs typeface="Arial"/>
              </a:rPr>
              <a:t>. </a:t>
            </a:r>
            <a:r>
              <a:rPr lang="en-US" err="1">
                <a:cs typeface="Arial"/>
              </a:rPr>
              <a:t>karakterskala</a:t>
            </a:r>
            <a:r>
              <a:rPr lang="en-US">
                <a:cs typeface="Arial"/>
              </a:rPr>
              <a:t>)</a:t>
            </a:r>
          </a:p>
        </p:txBody>
      </p:sp>
      <p:pic>
        <p:nvPicPr>
          <p:cNvPr id="3" name="Picture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BFF948AF-BEB7-AAC3-C712-7A1F38B51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2121" t="-110040" r="270908" b="153012"/>
          <a:stretch/>
        </p:blipFill>
        <p:spPr>
          <a:xfrm>
            <a:off x="5267325" y="2181225"/>
            <a:ext cx="1677439" cy="1423175"/>
          </a:xfrm>
          <a:prstGeom prst="rect">
            <a:avLst/>
          </a:prstGeom>
        </p:spPr>
      </p:pic>
      <p:pic>
        <p:nvPicPr>
          <p:cNvPr id="4" name="Picture 3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DCD0D314-2EC0-E9E6-3291-CE4F8383D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66060" t="-108836" r="265455" b="109237"/>
          <a:stretch/>
        </p:blipFill>
        <p:spPr>
          <a:xfrm>
            <a:off x="5267325" y="2181225"/>
            <a:ext cx="1667386" cy="2485538"/>
          </a:xfrm>
          <a:prstGeom prst="rect">
            <a:avLst/>
          </a:prstGeom>
        </p:spPr>
      </p:pic>
      <p:pic>
        <p:nvPicPr>
          <p:cNvPr id="8" name="Content Placeholder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F2D143A3-2135-0E47-4C8C-CAA32F86F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26060" t="-77510" r="233333" b="126104"/>
          <a:stretch/>
        </p:blipFill>
        <p:spPr>
          <a:xfrm>
            <a:off x="5491273" y="3117442"/>
            <a:ext cx="1536815" cy="128285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3896025-97D0-F897-9D65-7C0D7D25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BCEC0EE3-F4A7-A91E-9F59-8D9432258765}"/>
              </a:ext>
            </a:extLst>
          </p:cNvPr>
          <p:cNvSpPr txBox="1">
            <a:spLocks/>
          </p:cNvSpPr>
          <p:nvPr/>
        </p:nvSpPr>
        <p:spPr>
          <a:xfrm>
            <a:off x="1115568" y="574964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ea typeface="+mj-lt"/>
                <a:cs typeface="+mj-lt"/>
              </a:rPr>
              <a:t>Hvilke utfordringer har vi?</a:t>
            </a:r>
            <a:endParaRPr lang="en-US" sz="3600" b="0" dirty="0">
              <a:solidFill>
                <a:srgbClr val="80808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5845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6862B2-1786-A5B6-0683-A1D1D6E34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err="1">
                <a:solidFill>
                  <a:srgbClr val="000000"/>
                </a:solidFill>
                <a:ea typeface="+mj-lt"/>
                <a:cs typeface="+mj-lt"/>
              </a:rPr>
              <a:t>Forslag</a:t>
            </a:r>
            <a:r>
              <a:rPr lang="en-US" sz="3600">
                <a:solidFill>
                  <a:srgbClr val="000000"/>
                </a:solidFill>
                <a:ea typeface="+mj-lt"/>
                <a:cs typeface="+mj-lt"/>
              </a:rPr>
              <a:t> </a:t>
            </a:r>
            <a:r>
              <a:rPr lang="en-US" sz="3600" err="1">
                <a:solidFill>
                  <a:srgbClr val="000000"/>
                </a:solidFill>
                <a:ea typeface="+mj-lt"/>
                <a:cs typeface="+mj-lt"/>
              </a:rPr>
              <a:t>til</a:t>
            </a:r>
            <a:r>
              <a:rPr lang="en-US" sz="3600">
                <a:solidFill>
                  <a:srgbClr val="000000"/>
                </a:solidFill>
                <a:ea typeface="+mj-lt"/>
                <a:cs typeface="+mj-lt"/>
              </a:rPr>
              <a:t> </a:t>
            </a:r>
            <a:r>
              <a:rPr lang="en-US" sz="3600" err="1">
                <a:solidFill>
                  <a:srgbClr val="000000"/>
                </a:solidFill>
                <a:ea typeface="+mj-lt"/>
                <a:cs typeface="+mj-lt"/>
              </a:rPr>
              <a:t>løsning</a:t>
            </a:r>
          </a:p>
        </p:txBody>
      </p:sp>
      <p:pic>
        <p:nvPicPr>
          <p:cNvPr id="3" name="Picture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BFF948AF-BEB7-AAC3-C712-7A1F38B51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2121" t="-110040" r="270908" b="153012"/>
          <a:stretch/>
        </p:blipFill>
        <p:spPr>
          <a:xfrm>
            <a:off x="5267325" y="2181225"/>
            <a:ext cx="1677439" cy="1423175"/>
          </a:xfrm>
          <a:prstGeom prst="rect">
            <a:avLst/>
          </a:prstGeom>
        </p:spPr>
      </p:pic>
      <p:pic>
        <p:nvPicPr>
          <p:cNvPr id="4" name="Picture 3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DCD0D314-2EC0-E9E6-3291-CE4F8383D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66060" t="-108836" r="265455" b="109237"/>
          <a:stretch/>
        </p:blipFill>
        <p:spPr>
          <a:xfrm>
            <a:off x="5347536" y="2191251"/>
            <a:ext cx="1667386" cy="2485538"/>
          </a:xfrm>
          <a:prstGeom prst="rect">
            <a:avLst/>
          </a:prstGeom>
        </p:spPr>
      </p:pic>
      <p:pic>
        <p:nvPicPr>
          <p:cNvPr id="8" name="Content Placeholder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F2D143A3-2135-0E47-4C8C-CAA32F86F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26060" t="-77510" r="233333" b="126104"/>
          <a:stretch/>
        </p:blipFill>
        <p:spPr>
          <a:xfrm>
            <a:off x="8408931" y="3107416"/>
            <a:ext cx="1536815" cy="128285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E91BDF3-B95B-E145-BCBD-3DEC6F14C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97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C026C8-AF94-E19C-4858-592746E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/>
              <a:t>Sette av et team </a:t>
            </a:r>
            <a:r>
              <a:rPr lang="en-US" err="1"/>
              <a:t>som</a:t>
            </a:r>
            <a:r>
              <a:rPr lang="en-US"/>
              <a:t> jobber med å </a:t>
            </a:r>
            <a:r>
              <a:rPr lang="en-US" err="1"/>
              <a:t>tilpasse</a:t>
            </a:r>
            <a:r>
              <a:rPr lang="en-US"/>
              <a:t> </a:t>
            </a:r>
            <a:r>
              <a:rPr lang="en-US" err="1"/>
              <a:t>emneløsningen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uio.no </a:t>
            </a:r>
            <a:r>
              <a:rPr lang="en-US" err="1">
                <a:ea typeface="+mn-lt"/>
                <a:cs typeface="+mn-lt"/>
              </a:rPr>
              <a:t>utfra</a:t>
            </a:r>
            <a:r>
              <a:rPr lang="en-US">
                <a:ea typeface="+mn-lt"/>
                <a:cs typeface="+mn-lt"/>
              </a:rPr>
              <a:t> den nye </a:t>
            </a:r>
            <a:r>
              <a:rPr lang="en-US" err="1">
                <a:ea typeface="+mn-lt"/>
                <a:cs typeface="+mn-lt"/>
              </a:rPr>
              <a:t>EpN</a:t>
            </a:r>
            <a:r>
              <a:rPr lang="en-US">
                <a:ea typeface="+mn-lt"/>
                <a:cs typeface="+mn-lt"/>
              </a:rPr>
              <a:t>/FS-</a:t>
            </a:r>
            <a:r>
              <a:rPr lang="en-US" err="1">
                <a:ea typeface="+mn-lt"/>
                <a:cs typeface="+mn-lt"/>
              </a:rPr>
              <a:t>virkeligheten</a:t>
            </a:r>
            <a:r>
              <a:rPr lang="en-US"/>
              <a:t> 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det </a:t>
            </a:r>
            <a:r>
              <a:rPr lang="en-US" err="1"/>
              <a:t>beste</a:t>
            </a:r>
            <a:r>
              <a:rPr lang="en-US"/>
              <a:t> for </a:t>
            </a:r>
            <a:r>
              <a:rPr lang="en-US" err="1"/>
              <a:t>studenter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ansatte</a:t>
            </a:r>
            <a:r>
              <a:rPr lang="en-US"/>
              <a:t>:</a:t>
            </a:r>
            <a:endParaRPr lang="en-US">
              <a:cs typeface="Arial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err="1"/>
              <a:t>Teamet</a:t>
            </a:r>
            <a:r>
              <a:rPr lang="en-US"/>
              <a:t> </a:t>
            </a:r>
            <a:r>
              <a:rPr lang="en-US" err="1"/>
              <a:t>styres</a:t>
            </a:r>
            <a:r>
              <a:rPr lang="en-US"/>
              <a:t> av AKS </a:t>
            </a:r>
            <a:r>
              <a:rPr lang="en-US" err="1"/>
              <a:t>og</a:t>
            </a:r>
            <a:r>
              <a:rPr lang="en-US"/>
              <a:t> starter </a:t>
            </a:r>
            <a:r>
              <a:rPr lang="en-US" err="1"/>
              <a:t>jobben</a:t>
            </a:r>
            <a:r>
              <a:rPr lang="en-US"/>
              <a:t> Q1 2025. </a:t>
            </a:r>
            <a:r>
              <a:rPr lang="en-US" err="1"/>
              <a:t>Medlemmer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:</a:t>
            </a:r>
          </a:p>
          <a:p>
            <a:pPr marL="342900" indent="-342900"/>
            <a:r>
              <a:rPr lang="en-US"/>
              <a:t>SADM</a:t>
            </a:r>
          </a:p>
          <a:p>
            <a:pPr marL="342900" indent="-342900"/>
            <a:r>
              <a:rPr lang="en-US"/>
              <a:t>AKS</a:t>
            </a:r>
          </a:p>
          <a:p>
            <a:pPr marL="342900" indent="-342900"/>
            <a:r>
              <a:rPr lang="en-US"/>
              <a:t>IT-</a:t>
            </a:r>
            <a:r>
              <a:rPr lang="en-US" err="1"/>
              <a:t>avdelingen</a:t>
            </a:r>
            <a:r>
              <a:rPr lang="en-US"/>
              <a:t> (UX-ere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utviklere</a:t>
            </a:r>
            <a:r>
              <a:rPr lang="en-US"/>
              <a:t>)</a:t>
            </a:r>
            <a:endParaRPr lang="en-US">
              <a:cs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6862B2-1786-A5B6-0683-A1D1D6E34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err="1">
                <a:solidFill>
                  <a:srgbClr val="000000"/>
                </a:solidFill>
                <a:ea typeface="+mj-lt"/>
                <a:cs typeface="+mj-lt"/>
              </a:rPr>
              <a:t>Forslag</a:t>
            </a:r>
            <a:r>
              <a:rPr lang="en-US" sz="3600">
                <a:solidFill>
                  <a:srgbClr val="000000"/>
                </a:solidFill>
                <a:ea typeface="+mj-lt"/>
                <a:cs typeface="+mj-lt"/>
              </a:rPr>
              <a:t> </a:t>
            </a:r>
            <a:r>
              <a:rPr lang="en-US" sz="3600" err="1">
                <a:solidFill>
                  <a:srgbClr val="000000"/>
                </a:solidFill>
                <a:ea typeface="+mj-lt"/>
                <a:cs typeface="+mj-lt"/>
              </a:rPr>
              <a:t>til</a:t>
            </a:r>
            <a:r>
              <a:rPr lang="en-US" sz="3600">
                <a:solidFill>
                  <a:srgbClr val="000000"/>
                </a:solidFill>
                <a:ea typeface="+mj-lt"/>
                <a:cs typeface="+mj-lt"/>
              </a:rPr>
              <a:t> </a:t>
            </a:r>
            <a:r>
              <a:rPr lang="en-US" sz="3600" err="1">
                <a:solidFill>
                  <a:srgbClr val="000000"/>
                </a:solidFill>
                <a:ea typeface="+mj-lt"/>
                <a:cs typeface="+mj-lt"/>
              </a:rPr>
              <a:t>løsning</a:t>
            </a:r>
          </a:p>
        </p:txBody>
      </p:sp>
      <p:pic>
        <p:nvPicPr>
          <p:cNvPr id="3" name="Picture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BFF948AF-BEB7-AAC3-C712-7A1F38B51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2121" t="-110040" r="270908" b="153012"/>
          <a:stretch/>
        </p:blipFill>
        <p:spPr>
          <a:xfrm>
            <a:off x="5267325" y="2181225"/>
            <a:ext cx="1677439" cy="1423175"/>
          </a:xfrm>
          <a:prstGeom prst="rect">
            <a:avLst/>
          </a:prstGeom>
        </p:spPr>
      </p:pic>
      <p:pic>
        <p:nvPicPr>
          <p:cNvPr id="4" name="Picture 3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DCD0D314-2EC0-E9E6-3291-CE4F8383D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66060" t="-108836" r="265455" b="109237"/>
          <a:stretch/>
        </p:blipFill>
        <p:spPr>
          <a:xfrm>
            <a:off x="5347536" y="2191251"/>
            <a:ext cx="1667386" cy="2485538"/>
          </a:xfrm>
          <a:prstGeom prst="rect">
            <a:avLst/>
          </a:prstGeom>
        </p:spPr>
      </p:pic>
      <p:pic>
        <p:nvPicPr>
          <p:cNvPr id="8" name="Content Placeholder 2" descr="Et bilde som inneholder Menneskeansikt, Skjegg, person, portrett&#10;&#10;Automatisk generert beskrivelse">
            <a:extLst>
              <a:ext uri="{FF2B5EF4-FFF2-40B4-BE49-F238E27FC236}">
                <a16:creationId xmlns:a16="http://schemas.microsoft.com/office/drawing/2014/main" id="{F2D143A3-2135-0E47-4C8C-CAA32F86F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26060" t="-77510" r="233333" b="126104"/>
          <a:stretch/>
        </p:blipFill>
        <p:spPr>
          <a:xfrm>
            <a:off x="8408931" y="3107416"/>
            <a:ext cx="1536815" cy="128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324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4" ma:contentTypeDescription="Opprett et nytt dokument." ma:contentTypeScope="" ma:versionID="2d2a3bfe878fa553bd657fbb90b241c8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9dacfa56d8ee98846a9c582c63960c37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B5552C-84C6-4352-9478-776C41B2364A}">
  <ds:schemaRefs>
    <ds:schemaRef ds:uri="a69c35fb-6d9a-4d7c-98bd-d665f442f86f"/>
    <ds:schemaRef ds:uri="f7f2a440-019a-4837-82ab-0b15319e07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11FBDEF-1D00-4EA6-8A28-E5D95A0724D4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a69c35fb-6d9a-4d7c-98bd-d665f442f86f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f7f2a440-019a-4837-82ab-0b15319e077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1059</Words>
  <Application>Microsoft Office PowerPoint</Application>
  <PresentationFormat>Widescreen</PresentationFormat>
  <Paragraphs>175</Paragraphs>
  <Slides>28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Arial, sans-serif</vt:lpstr>
      <vt:lpstr>Calibri</vt:lpstr>
      <vt:lpstr>Neue Haas Grotesk Text Pro</vt:lpstr>
      <vt:lpstr>Wingdings</vt:lpstr>
      <vt:lpstr>AccentBoxVTI</vt:lpstr>
      <vt:lpstr>Office Theme</vt:lpstr>
      <vt:lpstr>Office-tema</vt:lpstr>
      <vt:lpstr>Office-tema</vt:lpstr>
      <vt:lpstr>think-cell Slide</vt:lpstr>
      <vt:lpstr>PowerPoint Presentation</vt:lpstr>
      <vt:lpstr>PowerPoint Presentation</vt:lpstr>
      <vt:lpstr>Innføring av EpN UiO</vt:lpstr>
      <vt:lpstr>PowerPoint Presentation</vt:lpstr>
      <vt:lpstr>PowerPoint Presentation</vt:lpstr>
      <vt:lpstr>PowerPoint Presentation</vt:lpstr>
      <vt:lpstr>PowerPoint Presentation</vt:lpstr>
      <vt:lpstr>Faste møter:</vt:lpstr>
      <vt:lpstr>Frister EpN 2024</vt:lpstr>
      <vt:lpstr>PowerPoint Presentation</vt:lpstr>
      <vt:lpstr>PowerPoint Presentation</vt:lpstr>
      <vt:lpstr>PowerPoint Presentation</vt:lpstr>
      <vt:lpstr>PowerPoint Presentation</vt:lpstr>
      <vt:lpstr>Workshops lange emnebeskrivelser</vt:lpstr>
      <vt:lpstr>PowerPoint Presentation</vt:lpstr>
      <vt:lpstr>PowerPoint Presentation</vt:lpstr>
      <vt:lpstr>Arbeidsstuer </vt:lpstr>
      <vt:lpstr>Prosjekt utvikling (når hele UiO bruker EpN)</vt:lpstr>
      <vt:lpstr>Hvilke utfordringer har vi?</vt:lpstr>
      <vt:lpstr>Hvilke utfordringer har vi?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Forslag til løsning</vt:lpstr>
      <vt:lpstr>Forslag til løsning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lastModifiedBy>Andreas Tandberg</cp:lastModifiedBy>
  <cp:revision>2</cp:revision>
  <dcterms:created xsi:type="dcterms:W3CDTF">2022-03-29T08:48:29Z</dcterms:created>
  <dcterms:modified xsi:type="dcterms:W3CDTF">2024-02-07T10:44:21Z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