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4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4"/>
    <p:sldMasterId id="2147483693" r:id="rId5"/>
    <p:sldMasterId id="2147483773" r:id="rId6"/>
    <p:sldMasterId id="2147483801" r:id="rId7"/>
  </p:sldMasterIdLst>
  <p:notesMasterIdLst>
    <p:notesMasterId r:id="rId15"/>
  </p:notesMasterIdLst>
  <p:sldIdLst>
    <p:sldId id="529" r:id="rId8"/>
    <p:sldId id="614" r:id="rId9"/>
    <p:sldId id="591" r:id="rId10"/>
    <p:sldId id="620" r:id="rId11"/>
    <p:sldId id="648" r:id="rId12"/>
    <p:sldId id="594" r:id="rId13"/>
    <p:sldId id="64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55E126-DDEB-0E6F-C44E-ED1A20891117}" name="Andreas Tandberg" initials="AT" userId="S::andreata@uio.no::e1b1e038-d23c-4ed1-9f42-59e4090f17ce" providerId="AD"/>
  <p188:author id="{D2991B63-E66E-2919-92BD-395AD1AF4A3C}" name="Anne-Lise Lande" initials="AL" userId="S::annelll@uio.no::a3e35d91-04e9-41ae-a3b5-011ae602d97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DB2E2D-BA3A-4819-8C14-BA676F72507E}" v="1" dt="2024-05-14T08:22:19.801"/>
    <p1510:client id="{9ADE9D33-F1EB-4A14-93BE-74C2743F5457}" v="14" dt="2024-05-14T12:26:23.805"/>
    <p1510:client id="{AB99E8AF-FBEE-53FE-6909-99F886F927E0}" v="33" dt="2024-05-14T12:14:57.5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5922" autoAdjust="0"/>
  </p:normalViewPr>
  <p:slideViewPr>
    <p:cSldViewPr snapToGrid="0">
      <p:cViewPr varScale="1">
        <p:scale>
          <a:sx n="50" d="100"/>
          <a:sy n="50" d="100"/>
        </p:scale>
        <p:origin x="78" y="4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2C882A-09AC-47D9-9D8A-CF96F1B594D7}" type="datetimeFigureOut">
              <a:t>16.05.2024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5F2783-6024-467E-B49C-CF221BF45E8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887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5196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82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5F2783-6024-467E-B49C-CF221BF45E8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56739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cs typeface="Calibri"/>
              </a:rPr>
              <a:t>Kommunikasjonsplan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ISS: </a:t>
            </a:r>
            <a:r>
              <a:rPr lang="en-US" dirty="0" err="1">
                <a:cs typeface="Calibri"/>
              </a:rPr>
              <a:t>Oppstartsmøte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mellom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prosjekt</a:t>
            </a:r>
            <a:r>
              <a:rPr lang="en-US" dirty="0">
                <a:cs typeface="Calibri"/>
              </a:rPr>
              <a:t> og ISS-</a:t>
            </a:r>
            <a:r>
              <a:rPr lang="en-US" dirty="0" err="1">
                <a:cs typeface="Calibri"/>
              </a:rPr>
              <a:t>ledelse</a:t>
            </a:r>
            <a:r>
              <a:rPr lang="en-US" dirty="0">
                <a:cs typeface="Calibri"/>
              </a:rPr>
              <a:t> og </a:t>
            </a:r>
            <a:r>
              <a:rPr lang="en-US" dirty="0" err="1">
                <a:cs typeface="Calibri"/>
              </a:rPr>
              <a:t>amdinistrasjon</a:t>
            </a:r>
            <a:r>
              <a:rPr lang="en-US" dirty="0">
                <a:cs typeface="Calibri"/>
              </a:rPr>
              <a:t>. ISS </a:t>
            </a:r>
            <a:r>
              <a:rPr lang="en-US" dirty="0" err="1">
                <a:cs typeface="Calibri"/>
              </a:rPr>
              <a:t>informerer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faglærerne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selv</a:t>
            </a:r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JF:  </a:t>
            </a:r>
            <a:r>
              <a:rPr lang="en-US" dirty="0" err="1">
                <a:cs typeface="Calibri"/>
              </a:rPr>
              <a:t>Studiekonsulenter</a:t>
            </a:r>
            <a:r>
              <a:rPr lang="en-US" dirty="0">
                <a:cs typeface="Calibri"/>
              </a:rPr>
              <a:t> (</a:t>
            </a:r>
            <a:r>
              <a:rPr lang="en-US" dirty="0" err="1">
                <a:cs typeface="Calibri"/>
              </a:rPr>
              <a:t>intromøte</a:t>
            </a:r>
            <a:r>
              <a:rPr lang="en-US" dirty="0">
                <a:cs typeface="Calibri"/>
              </a:rPr>
              <a:t> uke 40). </a:t>
            </a:r>
            <a:r>
              <a:rPr lang="en-US" dirty="0" err="1">
                <a:cs typeface="Calibri"/>
              </a:rPr>
              <a:t>Informere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studiedekan</a:t>
            </a:r>
            <a:r>
              <a:rPr lang="en-US" dirty="0">
                <a:cs typeface="Calibri"/>
              </a:rPr>
              <a:t> og </a:t>
            </a:r>
            <a:r>
              <a:rPr lang="en-US" dirty="0" err="1">
                <a:cs typeface="Calibri"/>
              </a:rPr>
              <a:t>seksjonsledere</a:t>
            </a:r>
            <a:r>
              <a:rPr lang="en-US" dirty="0">
                <a:cs typeface="Calibri"/>
              </a:rPr>
              <a:t>: H23, </a:t>
            </a:r>
            <a:r>
              <a:rPr lang="en-US" dirty="0" err="1">
                <a:cs typeface="Calibri"/>
              </a:rPr>
              <a:t>kjerneteam</a:t>
            </a:r>
            <a:r>
              <a:rPr lang="en-US" dirty="0">
                <a:cs typeface="Calibri"/>
              </a:rPr>
              <a:t> JF. </a:t>
            </a:r>
            <a:r>
              <a:rPr lang="en-US" dirty="0" err="1">
                <a:cs typeface="Calibri"/>
              </a:rPr>
              <a:t>Fakultetsledelsen</a:t>
            </a:r>
            <a:r>
              <a:rPr lang="en-US" dirty="0">
                <a:cs typeface="Calibri"/>
              </a:rPr>
              <a:t>: V24, </a:t>
            </a:r>
            <a:r>
              <a:rPr lang="en-US" dirty="0" err="1">
                <a:cs typeface="Calibri"/>
              </a:rPr>
              <a:t>kjerneteam</a:t>
            </a:r>
            <a:r>
              <a:rPr lang="en-US" dirty="0">
                <a:cs typeface="Calibri"/>
              </a:rPr>
              <a:t> JF. </a:t>
            </a:r>
            <a:r>
              <a:rPr lang="en-US" dirty="0" err="1">
                <a:cs typeface="Calibri"/>
              </a:rPr>
              <a:t>Undervisere</a:t>
            </a:r>
            <a:r>
              <a:rPr lang="en-US" dirty="0">
                <a:cs typeface="Calibri"/>
              </a:rPr>
              <a:t>: </a:t>
            </a:r>
            <a:r>
              <a:rPr lang="en-US" dirty="0" err="1">
                <a:cs typeface="Calibri"/>
              </a:rPr>
              <a:t>når</a:t>
            </a:r>
            <a:r>
              <a:rPr lang="en-US" dirty="0">
                <a:cs typeface="Calibri"/>
              </a:rPr>
              <a:t> de </a:t>
            </a:r>
            <a:r>
              <a:rPr lang="en-US" dirty="0" err="1">
                <a:cs typeface="Calibri"/>
              </a:rPr>
              <a:t>skal</a:t>
            </a:r>
            <a:r>
              <a:rPr lang="en-US" dirty="0">
                <a:cs typeface="Calibri"/>
              </a:rPr>
              <a:t> inn.</a:t>
            </a:r>
          </a:p>
          <a:p>
            <a:r>
              <a:rPr lang="en-US" dirty="0">
                <a:cs typeface="Calibri"/>
              </a:rPr>
              <a:t>Med: 2 </a:t>
            </a:r>
            <a:r>
              <a:rPr lang="en-US" dirty="0" err="1">
                <a:cs typeface="Calibri"/>
              </a:rPr>
              <a:t>infomøter</a:t>
            </a:r>
            <a:r>
              <a:rPr lang="en-US" dirty="0">
                <a:cs typeface="Calibri"/>
              </a:rPr>
              <a:t> H23 for alle </a:t>
            </a:r>
            <a:r>
              <a:rPr lang="en-US" dirty="0" err="1">
                <a:cs typeface="Calibri"/>
              </a:rPr>
              <a:t>institutt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første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møte</a:t>
            </a:r>
            <a:r>
              <a:rPr lang="en-US" dirty="0">
                <a:cs typeface="Calibri"/>
              </a:rPr>
              <a:t> med </a:t>
            </a:r>
            <a:r>
              <a:rPr lang="en-US" dirty="0" err="1">
                <a:cs typeface="Calibri"/>
              </a:rPr>
              <a:t>kjerneteam</a:t>
            </a:r>
            <a:r>
              <a:rPr lang="en-US" dirty="0">
                <a:cs typeface="Calibri"/>
              </a:rPr>
              <a:t> og </a:t>
            </a:r>
            <a:r>
              <a:rPr lang="en-US" dirty="0" err="1">
                <a:cs typeface="Calibri"/>
              </a:rPr>
              <a:t>studiedekan</a:t>
            </a:r>
            <a:r>
              <a:rPr lang="en-US" dirty="0">
                <a:cs typeface="Calibri"/>
              </a:rPr>
              <a:t>. De </a:t>
            </a:r>
            <a:r>
              <a:rPr lang="en-US" dirty="0" err="1">
                <a:cs typeface="Calibri"/>
              </a:rPr>
              <a:t>bestemte</a:t>
            </a:r>
            <a:r>
              <a:rPr lang="en-US" dirty="0">
                <a:cs typeface="Calibri"/>
              </a:rPr>
              <a:t> at </a:t>
            </a:r>
            <a:r>
              <a:rPr lang="en-US" dirty="0" err="1">
                <a:cs typeface="Calibri"/>
              </a:rPr>
              <a:t>prosjektet</a:t>
            </a:r>
            <a:r>
              <a:rPr lang="en-US" dirty="0">
                <a:cs typeface="Calibri"/>
              </a:rPr>
              <a:t> tar et </a:t>
            </a:r>
            <a:r>
              <a:rPr lang="en-US" dirty="0" err="1">
                <a:cs typeface="Calibri"/>
              </a:rPr>
              <a:t>til</a:t>
            </a:r>
            <a:r>
              <a:rPr lang="en-US" dirty="0">
                <a:cs typeface="Calibri"/>
              </a:rPr>
              <a:t> I </a:t>
            </a:r>
            <a:r>
              <a:rPr lang="en-US" dirty="0" err="1">
                <a:cs typeface="Calibri"/>
              </a:rPr>
              <a:t>november</a:t>
            </a:r>
            <a:r>
              <a:rPr lang="en-US" dirty="0">
                <a:cs typeface="Calibri"/>
              </a:rPr>
              <a:t>. </a:t>
            </a:r>
            <a:r>
              <a:rPr lang="en-US" dirty="0" err="1">
                <a:cs typeface="Calibri"/>
              </a:rPr>
              <a:t>Ledelse</a:t>
            </a:r>
            <a:r>
              <a:rPr lang="en-US" dirty="0">
                <a:cs typeface="Calibri"/>
              </a:rPr>
              <a:t> og </a:t>
            </a:r>
            <a:r>
              <a:rPr lang="en-US" dirty="0" err="1">
                <a:cs typeface="Calibri"/>
              </a:rPr>
              <a:t>faglinje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blir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informert</a:t>
            </a:r>
            <a:r>
              <a:rPr lang="en-US" dirty="0">
                <a:cs typeface="Calibri"/>
              </a:rPr>
              <a:t> av </a:t>
            </a:r>
            <a:r>
              <a:rPr lang="en-US" dirty="0" err="1">
                <a:cs typeface="Calibri"/>
              </a:rPr>
              <a:t>kjerneteam</a:t>
            </a:r>
            <a:r>
              <a:rPr lang="en-US" dirty="0">
                <a:cs typeface="Calibri"/>
              </a:rPr>
              <a:t>.</a:t>
            </a:r>
          </a:p>
          <a:p>
            <a:r>
              <a:rPr lang="en-US" dirty="0">
                <a:cs typeface="Calibri"/>
              </a:rPr>
              <a:t>OD: Har </a:t>
            </a:r>
            <a:r>
              <a:rPr lang="en-US" dirty="0" err="1">
                <a:cs typeface="Calibri"/>
              </a:rPr>
              <a:t>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detaljert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kommunikasjonsplan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som</a:t>
            </a:r>
            <a:r>
              <a:rPr lang="en-US" dirty="0">
                <a:cs typeface="Calibri"/>
              </a:rPr>
              <a:t> de </a:t>
            </a:r>
            <a:r>
              <a:rPr lang="en-US" dirty="0" err="1">
                <a:cs typeface="Calibri"/>
              </a:rPr>
              <a:t>gjennomfører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utelukkende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selv</a:t>
            </a:r>
            <a:r>
              <a:rPr lang="en-US" dirty="0">
                <a:cs typeface="Calibri"/>
              </a:rPr>
              <a:t>, via </a:t>
            </a:r>
            <a:r>
              <a:rPr lang="en-US" dirty="0" err="1">
                <a:cs typeface="Calibri"/>
              </a:rPr>
              <a:t>kjerneteamet</a:t>
            </a:r>
            <a:r>
              <a:rPr lang="en-US" dirty="0">
                <a:cs typeface="Calibri"/>
              </a:rPr>
              <a:t>.</a:t>
            </a:r>
          </a:p>
          <a:p>
            <a:r>
              <a:rPr lang="en-US" dirty="0">
                <a:cs typeface="Calibri"/>
              </a:rPr>
              <a:t>TF: 3 </a:t>
            </a:r>
            <a:r>
              <a:rPr lang="en-US" dirty="0" err="1">
                <a:cs typeface="Calibri"/>
              </a:rPr>
              <a:t>møter</a:t>
            </a:r>
            <a:r>
              <a:rPr lang="en-US" dirty="0">
                <a:cs typeface="Calibri"/>
              </a:rPr>
              <a:t> H23, </a:t>
            </a:r>
            <a:r>
              <a:rPr lang="en-US" dirty="0" err="1">
                <a:cs typeface="Calibri"/>
              </a:rPr>
              <a:t>ett</a:t>
            </a:r>
            <a:r>
              <a:rPr lang="en-US" dirty="0">
                <a:cs typeface="Calibri"/>
              </a:rPr>
              <a:t> for hele </a:t>
            </a:r>
            <a:r>
              <a:rPr lang="en-US" dirty="0" err="1">
                <a:cs typeface="Calibri"/>
              </a:rPr>
              <a:t>studieseksjonen</a:t>
            </a:r>
            <a:r>
              <a:rPr lang="en-US" dirty="0">
                <a:cs typeface="Calibri"/>
              </a:rPr>
              <a:t>, og </a:t>
            </a:r>
            <a:r>
              <a:rPr lang="en-US" dirty="0" err="1">
                <a:cs typeface="Calibri"/>
              </a:rPr>
              <a:t>ett</a:t>
            </a:r>
            <a:r>
              <a:rPr lang="en-US" dirty="0">
                <a:cs typeface="Calibri"/>
              </a:rPr>
              <a:t> for </a:t>
            </a:r>
            <a:r>
              <a:rPr lang="en-US" dirty="0" err="1">
                <a:cs typeface="Calibri"/>
              </a:rPr>
              <a:t>Utdanningsstrategisk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utvalg</a:t>
            </a:r>
            <a:r>
              <a:rPr lang="en-US" dirty="0">
                <a:cs typeface="Calibri"/>
              </a:rPr>
              <a:t>. </a:t>
            </a:r>
            <a:r>
              <a:rPr lang="en-US" dirty="0" err="1">
                <a:cs typeface="Calibri"/>
              </a:rPr>
              <a:t>Prosejktet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ledet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begge</a:t>
            </a:r>
            <a:r>
              <a:rPr lang="en-US" dirty="0">
                <a:cs typeface="Calibri"/>
              </a:rPr>
              <a:t>. TF </a:t>
            </a:r>
            <a:r>
              <a:rPr lang="en-US" dirty="0" err="1">
                <a:cs typeface="Calibri"/>
              </a:rPr>
              <a:t>hadde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også</a:t>
            </a:r>
            <a:r>
              <a:rPr lang="en-US" dirty="0">
                <a:cs typeface="Calibri"/>
              </a:rPr>
              <a:t> et </a:t>
            </a:r>
            <a:r>
              <a:rPr lang="en-US" dirty="0" err="1">
                <a:cs typeface="Calibri"/>
              </a:rPr>
              <a:t>siste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møte</a:t>
            </a:r>
            <a:r>
              <a:rPr lang="en-US" dirty="0">
                <a:cs typeface="Calibri"/>
              </a:rPr>
              <a:t> for alle </a:t>
            </a:r>
            <a:r>
              <a:rPr lang="en-US" dirty="0" err="1">
                <a:cs typeface="Calibri"/>
              </a:rPr>
              <a:t>faglærere</a:t>
            </a:r>
            <a:r>
              <a:rPr lang="en-US" dirty="0">
                <a:cs typeface="Calibri"/>
              </a:rPr>
              <a:t>, der </a:t>
            </a:r>
            <a:r>
              <a:rPr lang="en-US" dirty="0" err="1">
                <a:cs typeface="Calibri"/>
              </a:rPr>
              <a:t>informerte</a:t>
            </a:r>
            <a:r>
              <a:rPr lang="en-US" dirty="0">
                <a:cs typeface="Calibri"/>
              </a:rPr>
              <a:t> de </a:t>
            </a:r>
            <a:r>
              <a:rPr lang="en-US" dirty="0" err="1">
                <a:cs typeface="Calibri"/>
              </a:rPr>
              <a:t>selv</a:t>
            </a:r>
            <a:r>
              <a:rPr lang="en-US" dirty="0">
                <a:cs typeface="Calibri"/>
              </a:rPr>
              <a:t>.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17361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35832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5F2783-6024-467E-B49C-CF221BF45E8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0689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6.sv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4.svg"/><Relationship Id="rId5" Type="http://schemas.openxmlformats.org/officeDocument/2006/relationships/image" Target="../media/image7.png"/><Relationship Id="rId4" Type="http://schemas.openxmlformats.org/officeDocument/2006/relationships/image" Target="../media/image23.svg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23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24.svg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24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24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7.png"/><Relationship Id="rId5" Type="http://schemas.openxmlformats.org/officeDocument/2006/relationships/image" Target="../media/image23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23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24.sv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25.sv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5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6.xml"/><Relationship Id="rId6" Type="http://schemas.openxmlformats.org/officeDocument/2006/relationships/image" Target="../media/image25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5.sv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8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9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6.svg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3803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149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120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767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875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322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440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303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3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688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831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04341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043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tags" Target="../tags/tag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26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59.xml"/><Relationship Id="rId34" Type="http://schemas.openxmlformats.org/officeDocument/2006/relationships/image" Target="../media/image22.svg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5" Type="http://schemas.openxmlformats.org/officeDocument/2006/relationships/slideLayout" Target="../slideLayouts/slideLayout63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29" Type="http://schemas.openxmlformats.org/officeDocument/2006/relationships/theme" Target="../theme/theme3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62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61.xml"/><Relationship Id="rId28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31" Type="http://schemas.openxmlformats.org/officeDocument/2006/relationships/oleObject" Target="../embeddings/oleObject4.bin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Relationship Id="rId27" Type="http://schemas.openxmlformats.org/officeDocument/2006/relationships/slideLayout" Target="../slideLayouts/slideLayout65.xml"/><Relationship Id="rId30" Type="http://schemas.openxmlformats.org/officeDocument/2006/relationships/tags" Target="../tags/tag4.xml"/><Relationship Id="rId8" Type="http://schemas.openxmlformats.org/officeDocument/2006/relationships/slideLayout" Target="../slideLayouts/slideLayout46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26" Type="http://schemas.openxmlformats.org/officeDocument/2006/relationships/slideLayout" Target="../slideLayouts/slideLayout92.xml"/><Relationship Id="rId3" Type="http://schemas.openxmlformats.org/officeDocument/2006/relationships/slideLayout" Target="../slideLayouts/slideLayout69.xml"/><Relationship Id="rId21" Type="http://schemas.openxmlformats.org/officeDocument/2006/relationships/slideLayout" Target="../slideLayouts/slideLayout87.xml"/><Relationship Id="rId34" Type="http://schemas.openxmlformats.org/officeDocument/2006/relationships/image" Target="../media/image3.svg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5" Type="http://schemas.openxmlformats.org/officeDocument/2006/relationships/slideLayout" Target="../slideLayouts/slideLayout91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86.xml"/><Relationship Id="rId29" Type="http://schemas.openxmlformats.org/officeDocument/2006/relationships/theme" Target="../theme/theme4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24" Type="http://schemas.openxmlformats.org/officeDocument/2006/relationships/slideLayout" Target="../slideLayouts/slideLayout90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23" Type="http://schemas.openxmlformats.org/officeDocument/2006/relationships/slideLayout" Target="../slideLayouts/slideLayout89.xml"/><Relationship Id="rId28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85.xml"/><Relationship Id="rId31" Type="http://schemas.openxmlformats.org/officeDocument/2006/relationships/oleObject" Target="../embeddings/oleObject7.bin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Relationship Id="rId22" Type="http://schemas.openxmlformats.org/officeDocument/2006/relationships/slideLayout" Target="../slideLayouts/slideLayout88.xml"/><Relationship Id="rId27" Type="http://schemas.openxmlformats.org/officeDocument/2006/relationships/slideLayout" Target="../slideLayouts/slideLayout93.xml"/><Relationship Id="rId30" Type="http://schemas.openxmlformats.org/officeDocument/2006/relationships/tags" Target="../tags/tag7.xml"/><Relationship Id="rId8" Type="http://schemas.openxmlformats.org/officeDocument/2006/relationships/slideLayout" Target="../slideLayouts/slideLayout7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010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65" r:id="rId6"/>
    <p:sldLayoutId id="2147483761" r:id="rId7"/>
    <p:sldLayoutId id="2147483762" r:id="rId8"/>
    <p:sldLayoutId id="2147483763" r:id="rId9"/>
    <p:sldLayoutId id="2147483764" r:id="rId10"/>
    <p:sldLayoutId id="214748376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  <p:sldLayoutId id="2147483786" r:id="rId13"/>
    <p:sldLayoutId id="2147483787" r:id="rId14"/>
    <p:sldLayoutId id="2147483788" r:id="rId15"/>
    <p:sldLayoutId id="2147483789" r:id="rId16"/>
    <p:sldLayoutId id="2147483790" r:id="rId17"/>
    <p:sldLayoutId id="2147483791" r:id="rId18"/>
    <p:sldLayoutId id="2147483792" r:id="rId19"/>
    <p:sldLayoutId id="2147483793" r:id="rId20"/>
    <p:sldLayoutId id="2147483794" r:id="rId21"/>
    <p:sldLayoutId id="2147483795" r:id="rId22"/>
    <p:sldLayoutId id="2147483796" r:id="rId23"/>
    <p:sldLayoutId id="2147483797" r:id="rId24"/>
    <p:sldLayoutId id="2147483798" r:id="rId25"/>
    <p:sldLayoutId id="2147483799" r:id="rId26"/>
    <p:sldLayoutId id="2147483800" r:id="rId27"/>
    <p:sldLayoutId id="2147483730" r:id="rId28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  <p:sldLayoutId id="2147483814" r:id="rId13"/>
    <p:sldLayoutId id="2147483815" r:id="rId14"/>
    <p:sldLayoutId id="2147483816" r:id="rId15"/>
    <p:sldLayoutId id="2147483817" r:id="rId16"/>
    <p:sldLayoutId id="2147483818" r:id="rId17"/>
    <p:sldLayoutId id="2147483819" r:id="rId18"/>
    <p:sldLayoutId id="2147483820" r:id="rId19"/>
    <p:sldLayoutId id="2147483821" r:id="rId20"/>
    <p:sldLayoutId id="2147483822" r:id="rId21"/>
    <p:sldLayoutId id="2147483823" r:id="rId22"/>
    <p:sldLayoutId id="2147483824" r:id="rId23"/>
    <p:sldLayoutId id="2147483825" r:id="rId24"/>
    <p:sldLayoutId id="2147483826" r:id="rId25"/>
    <p:sldLayoutId id="2147483827" r:id="rId26"/>
    <p:sldLayoutId id="2147483828" r:id="rId27"/>
    <p:sldLayoutId id="2147483829" r:id="rId28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Rectangle 242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5" name="Rectangle 244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47" name="Rectangle 246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6" name="Picture 208" descr="Bunke med blader på bord">
            <a:extLst>
              <a:ext uri="{FF2B5EF4-FFF2-40B4-BE49-F238E27FC236}">
                <a16:creationId xmlns:a16="http://schemas.microsoft.com/office/drawing/2014/main" id="{CF4CAB5A-0417-372F-2321-38AD4CE586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814" r="7813" b="-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49" name="Rectangle 248">
            <a:extLst>
              <a:ext uri="{FF2B5EF4-FFF2-40B4-BE49-F238E27FC236}">
                <a16:creationId xmlns:a16="http://schemas.microsoft.com/office/drawing/2014/main" id="{A44CD100-6267-4E62-AA64-2182A3A6A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EA57F7-F7FD-4CED-5881-1C4F2B06C266}"/>
              </a:ext>
            </a:extLst>
          </p:cNvPr>
          <p:cNvSpPr txBox="1"/>
          <p:nvPr/>
        </p:nvSpPr>
        <p:spPr>
          <a:xfrm>
            <a:off x="477981" y="1122363"/>
            <a:ext cx="4776395" cy="32041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dirty="0" err="1">
                <a:latin typeface="+mj-lt"/>
                <a:ea typeface="+mj-ea"/>
                <a:cs typeface="+mj-cs"/>
              </a:rPr>
              <a:t>EpN</a:t>
            </a:r>
            <a:r>
              <a:rPr lang="en-US" sz="4800" b="1" dirty="0">
                <a:latin typeface="+mj-lt"/>
                <a:ea typeface="+mj-ea"/>
                <a:cs typeface="+mj-cs"/>
              </a:rPr>
              <a:t> – </a:t>
            </a:r>
            <a:r>
              <a:rPr lang="en-US" sz="4800" b="1" dirty="0" err="1">
                <a:latin typeface="+mj-lt"/>
                <a:ea typeface="+mj-ea"/>
                <a:cs typeface="+mj-cs"/>
              </a:rPr>
              <a:t>styringsgruppe</a:t>
            </a:r>
            <a:r>
              <a:rPr lang="en-US" sz="4800" b="1" dirty="0">
                <a:latin typeface="+mj-lt"/>
                <a:ea typeface="+mj-ea"/>
                <a:cs typeface="+mj-cs"/>
              </a:rPr>
              <a:t> 16/5 24</a:t>
            </a:r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45696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22D16DA-877C-B6DE-9962-92C5BA13573A}"/>
              </a:ext>
            </a:extLst>
          </p:cNvPr>
          <p:cNvSpPr txBox="1">
            <a:spLocks/>
          </p:cNvSpPr>
          <p:nvPr/>
        </p:nvSpPr>
        <p:spPr>
          <a:xfrm>
            <a:off x="1115568" y="548640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/>
              <a:t>Agenda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43CE541-BE18-DBA3-526F-67B6E5108962}"/>
              </a:ext>
            </a:extLst>
          </p:cNvPr>
          <p:cNvSpPr txBox="1">
            <a:spLocks/>
          </p:cNvSpPr>
          <p:nvPr/>
        </p:nvSpPr>
        <p:spPr>
          <a:xfrm>
            <a:off x="1115568" y="1802288"/>
            <a:ext cx="10168128" cy="36941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AutoNum type="arabicPeriod"/>
            </a:pPr>
            <a:r>
              <a:rPr lang="en-US" dirty="0" err="1"/>
              <a:t>Oppsummering</a:t>
            </a:r>
            <a:r>
              <a:rPr lang="en-US" dirty="0"/>
              <a:t> av </a:t>
            </a:r>
            <a:r>
              <a:rPr lang="en-US" dirty="0" err="1"/>
              <a:t>EpN-prosjektets</a:t>
            </a:r>
            <a:r>
              <a:rPr lang="en-US" dirty="0"/>
              <a:t> </a:t>
            </a:r>
            <a:r>
              <a:rPr lang="en-US" dirty="0" err="1"/>
              <a:t>andre</a:t>
            </a:r>
            <a:r>
              <a:rPr lang="en-US" dirty="0"/>
              <a:t> del, </a:t>
            </a:r>
            <a:r>
              <a:rPr lang="en-US" dirty="0" err="1"/>
              <a:t>pulje</a:t>
            </a:r>
            <a:r>
              <a:rPr lang="en-US" dirty="0"/>
              <a:t> 2:</a:t>
            </a:r>
          </a:p>
          <a:p>
            <a:pPr lvl="1"/>
            <a:r>
              <a:rPr lang="en-US" dirty="0"/>
              <a:t>Lange </a:t>
            </a:r>
            <a:r>
              <a:rPr lang="en-US" dirty="0" err="1"/>
              <a:t>emnebeskrivelser</a:t>
            </a:r>
            <a:endParaRPr lang="en-US" dirty="0"/>
          </a:p>
          <a:p>
            <a:pPr lvl="1"/>
            <a:r>
              <a:rPr lang="en-US" dirty="0" err="1"/>
              <a:t>Arbeidsstuer</a:t>
            </a:r>
            <a:endParaRPr lang="en-US" dirty="0"/>
          </a:p>
          <a:p>
            <a:pPr lvl="1"/>
            <a:r>
              <a:rPr lang="en-US" dirty="0" err="1"/>
              <a:t>Korrektur</a:t>
            </a:r>
            <a:endParaRPr lang="en-US" dirty="0"/>
          </a:p>
          <a:p>
            <a:pPr lvl="1"/>
            <a:r>
              <a:rPr lang="en-US" dirty="0" err="1"/>
              <a:t>Publisering</a:t>
            </a:r>
            <a:endParaRPr lang="en-US" dirty="0"/>
          </a:p>
          <a:p>
            <a:pPr lvl="1"/>
            <a:r>
              <a:rPr lang="en-US" dirty="0" err="1"/>
              <a:t>Emner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følger</a:t>
            </a:r>
            <a:r>
              <a:rPr lang="en-US" dirty="0"/>
              <a:t> </a:t>
            </a:r>
            <a:r>
              <a:rPr lang="en-US" dirty="0" err="1"/>
              <a:t>tradisjonelt</a:t>
            </a:r>
            <a:r>
              <a:rPr lang="en-US" dirty="0"/>
              <a:t> </a:t>
            </a:r>
            <a:r>
              <a:rPr lang="en-US" dirty="0" err="1"/>
              <a:t>emneårshjul</a:t>
            </a:r>
            <a:r>
              <a:rPr lang="en-US" dirty="0"/>
              <a:t> (</a:t>
            </a:r>
            <a:r>
              <a:rPr lang="en-US" dirty="0" err="1"/>
              <a:t>EvU</a:t>
            </a:r>
            <a:r>
              <a:rPr lang="en-US" dirty="0"/>
              <a:t>, Circle U etc.)</a:t>
            </a:r>
          </a:p>
          <a:p>
            <a:pPr marL="457200" indent="-457200">
              <a:buAutoNum type="arabicPeriod"/>
            </a:pPr>
            <a:r>
              <a:rPr lang="en-US" dirty="0" err="1"/>
              <a:t>Hva</a:t>
            </a:r>
            <a:r>
              <a:rPr lang="en-US" dirty="0"/>
              <a:t> </a:t>
            </a:r>
            <a:r>
              <a:rPr lang="en-US" dirty="0" err="1"/>
              <a:t>gikk</a:t>
            </a:r>
            <a:r>
              <a:rPr lang="en-US" dirty="0"/>
              <a:t> bra/</a:t>
            </a:r>
            <a:r>
              <a:rPr lang="en-US" dirty="0" err="1"/>
              <a:t>hva</a:t>
            </a:r>
            <a:r>
              <a:rPr lang="en-US" dirty="0"/>
              <a:t> </a:t>
            </a:r>
            <a:r>
              <a:rPr lang="en-US" dirty="0" err="1"/>
              <a:t>gikk</a:t>
            </a:r>
            <a:r>
              <a:rPr lang="en-US" dirty="0"/>
              <a:t> </a:t>
            </a:r>
            <a:r>
              <a:rPr lang="en-US" dirty="0" err="1"/>
              <a:t>dårlig</a:t>
            </a:r>
            <a:r>
              <a:rPr lang="en-US" dirty="0"/>
              <a:t>? </a:t>
            </a:r>
            <a:r>
              <a:rPr lang="en-US" dirty="0" err="1"/>
              <a:t>Hva</a:t>
            </a:r>
            <a:r>
              <a:rPr lang="en-US" dirty="0"/>
              <a:t> </a:t>
            </a:r>
            <a:r>
              <a:rPr lang="en-US" dirty="0" err="1"/>
              <a:t>skjer</a:t>
            </a:r>
            <a:r>
              <a:rPr lang="en-US" dirty="0"/>
              <a:t> </a:t>
            </a:r>
            <a:r>
              <a:rPr lang="en-US" dirty="0" err="1"/>
              <a:t>videre</a:t>
            </a:r>
            <a:r>
              <a:rPr lang="en-US" dirty="0"/>
              <a:t>? Se </a:t>
            </a:r>
            <a:r>
              <a:rPr lang="en-US" dirty="0" err="1"/>
              <a:t>sluttrapport</a:t>
            </a:r>
            <a:endParaRPr lang="en-US" dirty="0"/>
          </a:p>
          <a:p>
            <a:pPr marL="457200" indent="-457200">
              <a:buAutoNum type="arabicPeriod"/>
            </a:pPr>
            <a:r>
              <a:rPr lang="en-US" dirty="0" err="1"/>
              <a:t>Evaluering</a:t>
            </a:r>
            <a:r>
              <a:rPr lang="en-US" dirty="0"/>
              <a:t> av </a:t>
            </a:r>
            <a:r>
              <a:rPr lang="en-US" dirty="0" err="1"/>
              <a:t>EpN-prosjektets</a:t>
            </a:r>
            <a:r>
              <a:rPr lang="en-US" dirty="0"/>
              <a:t> </a:t>
            </a:r>
            <a:r>
              <a:rPr lang="en-US" dirty="0" err="1"/>
              <a:t>andre</a:t>
            </a:r>
            <a:r>
              <a:rPr lang="en-US" dirty="0"/>
              <a:t> del, </a:t>
            </a:r>
            <a:r>
              <a:rPr lang="en-US" dirty="0" err="1"/>
              <a:t>pulje</a:t>
            </a:r>
            <a:r>
              <a:rPr lang="en-US" dirty="0"/>
              <a:t> 2.  </a:t>
            </a:r>
          </a:p>
          <a:p>
            <a:pPr marL="457200" indent="-4572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505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40C88-2FC3-F036-7724-2DE7C42F1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Innføring</a:t>
            </a:r>
            <a:r>
              <a:rPr lang="en-US"/>
              <a:t> av </a:t>
            </a:r>
            <a:r>
              <a:rPr lang="en-US" err="1"/>
              <a:t>EpN</a:t>
            </a:r>
            <a:r>
              <a:rPr lang="en-US"/>
              <a:t> </a:t>
            </a:r>
            <a:r>
              <a:rPr lang="en-US" err="1"/>
              <a:t>UiO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9A5739-AC87-C1A2-55B7-AF4EAAD46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9945" y="2478024"/>
            <a:ext cx="10168128" cy="369417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/>
              <a:t>H19</a:t>
            </a:r>
            <a:r>
              <a:rPr lang="en-US"/>
              <a:t>: </a:t>
            </a:r>
            <a:r>
              <a:rPr lang="en-US" b="1"/>
              <a:t>MN</a:t>
            </a:r>
            <a:r>
              <a:rPr lang="en-US"/>
              <a:t> tar </a:t>
            </a:r>
            <a:r>
              <a:rPr lang="en-US" err="1"/>
              <a:t>i</a:t>
            </a:r>
            <a:r>
              <a:rPr lang="en-US"/>
              <a:t> bruk </a:t>
            </a:r>
            <a:r>
              <a:rPr lang="en-US" err="1"/>
              <a:t>EpN</a:t>
            </a:r>
            <a:endParaRPr lang="en-US"/>
          </a:p>
          <a:p>
            <a:pPr marL="0" indent="0">
              <a:buNone/>
            </a:pPr>
            <a:r>
              <a:rPr lang="en-US" b="1"/>
              <a:t>H23: HF</a:t>
            </a:r>
            <a:r>
              <a:rPr lang="en-US"/>
              <a:t>, </a:t>
            </a:r>
            <a:r>
              <a:rPr lang="en-US" b="1"/>
              <a:t>UV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 </a:t>
            </a:r>
            <a:r>
              <a:rPr lang="en-US" b="1"/>
              <a:t>SV</a:t>
            </a:r>
            <a:r>
              <a:rPr lang="en-US"/>
              <a:t> tar </a:t>
            </a:r>
            <a:r>
              <a:rPr lang="en-US" err="1"/>
              <a:t>i</a:t>
            </a:r>
            <a:r>
              <a:rPr lang="en-US"/>
              <a:t> bruk </a:t>
            </a:r>
            <a:r>
              <a:rPr lang="en-US" err="1"/>
              <a:t>EpN</a:t>
            </a:r>
            <a:endParaRPr lang="en-US"/>
          </a:p>
          <a:p>
            <a:pPr marL="0" indent="0">
              <a:buNone/>
            </a:pPr>
            <a:r>
              <a:rPr lang="en-US" b="1">
                <a:ea typeface="+mn-lt"/>
                <a:cs typeface="+mn-lt"/>
              </a:rPr>
              <a:t>H24: MED, Jus, TF, OD </a:t>
            </a:r>
            <a:r>
              <a:rPr lang="en-US" b="1" err="1">
                <a:ea typeface="+mn-lt"/>
                <a:cs typeface="+mn-lt"/>
              </a:rPr>
              <a:t>og</a:t>
            </a:r>
            <a:r>
              <a:rPr lang="en-US" b="1">
                <a:ea typeface="+mn-lt"/>
                <a:cs typeface="+mn-lt"/>
              </a:rPr>
              <a:t> ISS</a:t>
            </a:r>
            <a:r>
              <a:rPr lang="en-US">
                <a:ea typeface="+mn-lt"/>
                <a:cs typeface="+mn-lt"/>
              </a:rPr>
              <a:t> tar </a:t>
            </a:r>
            <a:r>
              <a:rPr lang="en-US" err="1">
                <a:ea typeface="+mn-lt"/>
                <a:cs typeface="+mn-lt"/>
              </a:rPr>
              <a:t>i</a:t>
            </a:r>
            <a:r>
              <a:rPr lang="en-US">
                <a:ea typeface="+mn-lt"/>
                <a:cs typeface="+mn-lt"/>
              </a:rPr>
              <a:t> bruk </a:t>
            </a:r>
            <a:r>
              <a:rPr lang="en-US" err="1">
                <a:ea typeface="+mn-lt"/>
                <a:cs typeface="+mn-lt"/>
              </a:rPr>
              <a:t>EpN</a:t>
            </a:r>
            <a:endParaRPr lang="en-US" err="1"/>
          </a:p>
        </p:txBody>
      </p:sp>
    </p:spTree>
    <p:extLst>
      <p:ext uri="{BB962C8B-B14F-4D97-AF65-F5344CB8AC3E}">
        <p14:creationId xmlns:p14="http://schemas.microsoft.com/office/powerpoint/2010/main" val="4273488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DC29832-C2C3-0862-D31E-AF6753854E36}"/>
              </a:ext>
            </a:extLst>
          </p:cNvPr>
          <p:cNvCxnSpPr/>
          <p:nvPr/>
        </p:nvCxnSpPr>
        <p:spPr>
          <a:xfrm>
            <a:off x="563629" y="5596745"/>
            <a:ext cx="10880941" cy="45431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1931573-F93D-47D4-11A6-48A61C23740C}"/>
              </a:ext>
            </a:extLst>
          </p:cNvPr>
          <p:cNvCxnSpPr/>
          <p:nvPr/>
        </p:nvCxnSpPr>
        <p:spPr>
          <a:xfrm>
            <a:off x="836799" y="5372728"/>
            <a:ext cx="0" cy="408162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2C3E6F4-9D14-06AE-D62F-92577F5C5656}"/>
              </a:ext>
            </a:extLst>
          </p:cNvPr>
          <p:cNvSpPr txBox="1"/>
          <p:nvPr/>
        </p:nvSpPr>
        <p:spPr>
          <a:xfrm>
            <a:off x="1846121" y="6024689"/>
            <a:ext cx="734915" cy="400110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nb-NO" sz="2000" b="1">
                <a:solidFill>
                  <a:srgbClr val="000000"/>
                </a:solidFill>
                <a:latin typeface="Neue Haas Grotesk Text Pro"/>
              </a:rPr>
              <a:t>Q3</a:t>
            </a:r>
            <a:endParaRPr lang="en-US" sz="200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88B5C8B-4E70-BB6A-F63D-265F4FA8A686}"/>
              </a:ext>
            </a:extLst>
          </p:cNvPr>
          <p:cNvCxnSpPr/>
          <p:nvPr/>
        </p:nvCxnSpPr>
        <p:spPr>
          <a:xfrm>
            <a:off x="9931853" y="5395351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35">
            <a:extLst>
              <a:ext uri="{FF2B5EF4-FFF2-40B4-BE49-F238E27FC236}">
                <a16:creationId xmlns:a16="http://schemas.microsoft.com/office/drawing/2014/main" id="{F793B1DC-4F79-AB58-E10D-35B772FBDD90}"/>
              </a:ext>
            </a:extLst>
          </p:cNvPr>
          <p:cNvSpPr/>
          <p:nvPr/>
        </p:nvSpPr>
        <p:spPr>
          <a:xfrm>
            <a:off x="52770" y="5612606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b="1">
                <a:solidFill>
                  <a:srgbClr val="000000"/>
                </a:solidFill>
                <a:latin typeface="Neue Haas Grotesk Text Pro"/>
              </a:rPr>
              <a:t>2023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2" name="Rounded Rectangle 35">
            <a:extLst>
              <a:ext uri="{FF2B5EF4-FFF2-40B4-BE49-F238E27FC236}">
                <a16:creationId xmlns:a16="http://schemas.microsoft.com/office/drawing/2014/main" id="{3FDF1E69-CB45-FAF8-9E1E-6CFCB309F639}"/>
              </a:ext>
            </a:extLst>
          </p:cNvPr>
          <p:cNvSpPr/>
          <p:nvPr/>
        </p:nvSpPr>
        <p:spPr>
          <a:xfrm>
            <a:off x="10438332" y="4006712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Publisering</a:t>
            </a: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 </a:t>
            </a:r>
            <a:r>
              <a:rPr lang="nb-NO" sz="1400" b="1" err="1">
                <a:solidFill>
                  <a:srgbClr val="000000"/>
                </a:solidFill>
                <a:latin typeface="Neue Haas Grotesk Text Pro"/>
              </a:rPr>
              <a:t>Vortex</a:t>
            </a:r>
            <a:endParaRPr kumimoji="0" lang="nb-NO" sz="1400" b="1" i="0" u="none" strike="noStrike" kern="120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6925DEE-4D28-0CD3-9ACE-64AADE212B2D}"/>
              </a:ext>
            </a:extLst>
          </p:cNvPr>
          <p:cNvCxnSpPr/>
          <p:nvPr/>
        </p:nvCxnSpPr>
        <p:spPr>
          <a:xfrm>
            <a:off x="11168047" y="4699907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5">
            <a:extLst>
              <a:ext uri="{FF2B5EF4-FFF2-40B4-BE49-F238E27FC236}">
                <a16:creationId xmlns:a16="http://schemas.microsoft.com/office/drawing/2014/main" id="{16525B1C-A0E8-D254-A9AA-41C4043712FE}"/>
              </a:ext>
            </a:extLst>
          </p:cNvPr>
          <p:cNvSpPr/>
          <p:nvPr/>
        </p:nvSpPr>
        <p:spPr>
          <a:xfrm>
            <a:off x="9163971" y="2958961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EpN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stenger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8705A17-2B1C-2A4F-6069-1B2865267555}"/>
              </a:ext>
            </a:extLst>
          </p:cNvPr>
          <p:cNvCxnSpPr>
            <a:cxnSpLocks/>
          </p:cNvCxnSpPr>
          <p:nvPr/>
        </p:nvCxnSpPr>
        <p:spPr>
          <a:xfrm>
            <a:off x="9920900" y="3652156"/>
            <a:ext cx="0" cy="157842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614B780D-2103-BA1D-14AE-2645C22D8923}"/>
              </a:ext>
            </a:extLst>
          </p:cNvPr>
          <p:cNvSpPr txBox="1"/>
          <p:nvPr/>
        </p:nvSpPr>
        <p:spPr>
          <a:xfrm>
            <a:off x="9718326" y="5781341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9" name="Rounded Rectangle 35">
            <a:extLst>
              <a:ext uri="{FF2B5EF4-FFF2-40B4-BE49-F238E27FC236}">
                <a16:creationId xmlns:a16="http://schemas.microsoft.com/office/drawing/2014/main" id="{086B6D40-AE0A-982A-0D2B-588F74C0F3F3}"/>
              </a:ext>
            </a:extLst>
          </p:cNvPr>
          <p:cNvSpPr/>
          <p:nvPr/>
        </p:nvSpPr>
        <p:spPr>
          <a:xfrm>
            <a:off x="4992162" y="5639186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b="1">
                <a:solidFill>
                  <a:srgbClr val="000000"/>
                </a:solidFill>
                <a:latin typeface="Neue Haas Grotesk Text Pro"/>
              </a:rPr>
              <a:t>2024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A6DD1F4-3C06-360A-5E9A-A57F4466C56D}"/>
              </a:ext>
            </a:extLst>
          </p:cNvPr>
          <p:cNvCxnSpPr>
            <a:cxnSpLocks/>
          </p:cNvCxnSpPr>
          <p:nvPr/>
        </p:nvCxnSpPr>
        <p:spPr>
          <a:xfrm>
            <a:off x="11170102" y="54089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8956A8-1553-35B9-BF09-BF7B1C6C0B1E}"/>
              </a:ext>
            </a:extLst>
          </p:cNvPr>
          <p:cNvCxnSpPr/>
          <p:nvPr/>
        </p:nvCxnSpPr>
        <p:spPr>
          <a:xfrm flipH="1">
            <a:off x="5755758" y="5387105"/>
            <a:ext cx="836" cy="392295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3360ACF-881E-9AAA-0ACB-177D267377F6}"/>
              </a:ext>
            </a:extLst>
          </p:cNvPr>
          <p:cNvCxnSpPr/>
          <p:nvPr/>
        </p:nvCxnSpPr>
        <p:spPr>
          <a:xfrm>
            <a:off x="5321218" y="53883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639E8E8-4AC7-A87C-6A8F-A9D13FCFAB9B}"/>
              </a:ext>
            </a:extLst>
          </p:cNvPr>
          <p:cNvCxnSpPr>
            <a:cxnSpLocks/>
          </p:cNvCxnSpPr>
          <p:nvPr/>
        </p:nvCxnSpPr>
        <p:spPr>
          <a:xfrm>
            <a:off x="5314388" y="4727120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itle 20">
            <a:extLst>
              <a:ext uri="{FF2B5EF4-FFF2-40B4-BE49-F238E27FC236}">
                <a16:creationId xmlns:a16="http://schemas.microsoft.com/office/drawing/2014/main" id="{CACB4B6E-1203-40C8-9527-1A52545FBBB7}"/>
              </a:ext>
            </a:extLst>
          </p:cNvPr>
          <p:cNvSpPr txBox="1">
            <a:spLocks/>
          </p:cNvSpPr>
          <p:nvPr/>
        </p:nvSpPr>
        <p:spPr>
          <a:xfrm>
            <a:off x="1842025" y="476672"/>
            <a:ext cx="7696200" cy="720080"/>
          </a:xfrm>
          <a:prstGeom prst="rect">
            <a:avLst/>
          </a:prstGeom>
        </p:spPr>
        <p:txBody>
          <a:bodyPr lIns="91440" tIns="45720" rIns="91440" bIns="4572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altLang="nb-NO"/>
              <a:t>Implementeringsplan</a:t>
            </a: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F433C3-91EE-A78D-8121-C0839B46CD14}"/>
              </a:ext>
            </a:extLst>
          </p:cNvPr>
          <p:cNvCxnSpPr>
            <a:cxnSpLocks/>
          </p:cNvCxnSpPr>
          <p:nvPr/>
        </p:nvCxnSpPr>
        <p:spPr>
          <a:xfrm>
            <a:off x="6742085" y="5377630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5">
            <a:extLst>
              <a:ext uri="{FF2B5EF4-FFF2-40B4-BE49-F238E27FC236}">
                <a16:creationId xmlns:a16="http://schemas.microsoft.com/office/drawing/2014/main" id="{62B306DA-D949-A2C2-F69E-2C169C00DA78}"/>
              </a:ext>
            </a:extLst>
          </p:cNvPr>
          <p:cNvSpPr/>
          <p:nvPr/>
        </p:nvSpPr>
        <p:spPr>
          <a:xfrm>
            <a:off x="5885599" y="2604542"/>
            <a:ext cx="1567046" cy="1029060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Arbeidsstuer m/ opplæring </a:t>
            </a:r>
            <a:endParaRPr lang="en-US" err="1">
              <a:solidFill>
                <a:schemeClr val="tx1"/>
              </a:solidFill>
              <a:latin typeface="Neue Haas Grotesk Text Pro"/>
            </a:endParaRPr>
          </a:p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(2–3 </a:t>
            </a:r>
            <a:r>
              <a:rPr lang="nb-NO" sz="1400" b="1" err="1">
                <a:solidFill>
                  <a:schemeClr val="tx1"/>
                </a:solidFill>
                <a:latin typeface="Neue Haas Grotesk Text Pro"/>
              </a:rPr>
              <a:t>stk</a:t>
            </a: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)</a:t>
            </a:r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8CA7602-053B-1F11-15F2-F1DFD7E6EFDF}"/>
              </a:ext>
            </a:extLst>
          </p:cNvPr>
          <p:cNvCxnSpPr>
            <a:cxnSpLocks/>
          </p:cNvCxnSpPr>
          <p:nvPr/>
        </p:nvCxnSpPr>
        <p:spPr>
          <a:xfrm>
            <a:off x="6739992" y="3652155"/>
            <a:ext cx="0" cy="159614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FE5EB79-1A19-0CFF-9065-E4434191FD96}"/>
              </a:ext>
            </a:extLst>
          </p:cNvPr>
          <p:cNvSpPr txBox="1"/>
          <p:nvPr/>
        </p:nvSpPr>
        <p:spPr>
          <a:xfrm>
            <a:off x="7308279" y="5763620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EB15218-7F9B-4836-2418-3A43B85E3370}"/>
              </a:ext>
            </a:extLst>
          </p:cNvPr>
          <p:cNvCxnSpPr>
            <a:cxnSpLocks/>
          </p:cNvCxnSpPr>
          <p:nvPr/>
        </p:nvCxnSpPr>
        <p:spPr>
          <a:xfrm>
            <a:off x="1292898" y="535104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35">
            <a:extLst>
              <a:ext uri="{FF2B5EF4-FFF2-40B4-BE49-F238E27FC236}">
                <a16:creationId xmlns:a16="http://schemas.microsoft.com/office/drawing/2014/main" id="{9285ECE1-44E3-F0B0-2046-1695C3CEEDA7}"/>
              </a:ext>
            </a:extLst>
          </p:cNvPr>
          <p:cNvSpPr/>
          <p:nvPr/>
        </p:nvSpPr>
        <p:spPr>
          <a:xfrm>
            <a:off x="453300" y="2861496"/>
            <a:ext cx="1496997" cy="745524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Fakultetene utnevner </a:t>
            </a:r>
            <a:r>
              <a:rPr lang="nb-NO" sz="1400" b="1" err="1">
                <a:solidFill>
                  <a:schemeClr val="tx1"/>
                </a:solidFill>
                <a:latin typeface="Neue Haas Grotesk Text Pro"/>
              </a:rPr>
              <a:t>EpN</a:t>
            </a: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-kontakter </a:t>
            </a:r>
            <a:endParaRPr lang="nb-NO" sz="1400" b="1">
              <a:solidFill>
                <a:schemeClr val="tx1"/>
              </a:solidFill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2DA67AD-7556-6FD4-1D26-09FB9B1C4FAA}"/>
              </a:ext>
            </a:extLst>
          </p:cNvPr>
          <p:cNvCxnSpPr>
            <a:cxnSpLocks/>
          </p:cNvCxnSpPr>
          <p:nvPr/>
        </p:nvCxnSpPr>
        <p:spPr>
          <a:xfrm>
            <a:off x="1281945" y="3607853"/>
            <a:ext cx="0" cy="157842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ECF9E75-AB57-0679-F65D-2A1B45FFC545}"/>
              </a:ext>
            </a:extLst>
          </p:cNvPr>
          <p:cNvSpPr txBox="1"/>
          <p:nvPr/>
        </p:nvSpPr>
        <p:spPr>
          <a:xfrm>
            <a:off x="1079372" y="5737038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433E7E4-304B-FF70-2D69-F56D7665FE92}"/>
              </a:ext>
            </a:extLst>
          </p:cNvPr>
          <p:cNvSpPr txBox="1"/>
          <p:nvPr/>
        </p:nvSpPr>
        <p:spPr>
          <a:xfrm>
            <a:off x="4517233" y="5772480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6" name="Rounded Rectangle 35">
            <a:extLst>
              <a:ext uri="{FF2B5EF4-FFF2-40B4-BE49-F238E27FC236}">
                <a16:creationId xmlns:a16="http://schemas.microsoft.com/office/drawing/2014/main" id="{89A4A27D-CAB7-E747-3829-D246B20BF1EF}"/>
              </a:ext>
            </a:extLst>
          </p:cNvPr>
          <p:cNvSpPr/>
          <p:nvPr/>
        </p:nvSpPr>
        <p:spPr>
          <a:xfrm>
            <a:off x="4656559" y="4033925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EpN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åpner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7E92C12-B437-BE12-9974-9DDCA9CF3199}"/>
              </a:ext>
            </a:extLst>
          </p:cNvPr>
          <p:cNvCxnSpPr>
            <a:cxnSpLocks/>
          </p:cNvCxnSpPr>
          <p:nvPr/>
        </p:nvCxnSpPr>
        <p:spPr>
          <a:xfrm>
            <a:off x="2054899" y="5351049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5">
            <a:extLst>
              <a:ext uri="{FF2B5EF4-FFF2-40B4-BE49-F238E27FC236}">
                <a16:creationId xmlns:a16="http://schemas.microsoft.com/office/drawing/2014/main" id="{4EDF137C-A382-EBAA-A760-C32345DE5E4F}"/>
              </a:ext>
            </a:extLst>
          </p:cNvPr>
          <p:cNvSpPr/>
          <p:nvPr/>
        </p:nvSpPr>
        <p:spPr>
          <a:xfrm>
            <a:off x="1340181" y="1523566"/>
            <a:ext cx="1496162" cy="984757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</a:rPr>
              <a:t>Vi kartlegger emnearbeid (nettskjema)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EAF0A7C3-6A52-9CDB-D928-AA3D0000AD2C}"/>
              </a:ext>
            </a:extLst>
          </p:cNvPr>
          <p:cNvCxnSpPr>
            <a:cxnSpLocks/>
          </p:cNvCxnSpPr>
          <p:nvPr/>
        </p:nvCxnSpPr>
        <p:spPr>
          <a:xfrm flipH="1">
            <a:off x="2052806" y="2509158"/>
            <a:ext cx="0" cy="2677123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7F1873E6-4BA1-4932-76C8-FC39A272A9AB}"/>
              </a:ext>
            </a:extLst>
          </p:cNvPr>
          <p:cNvSpPr txBox="1"/>
          <p:nvPr/>
        </p:nvSpPr>
        <p:spPr>
          <a:xfrm>
            <a:off x="1619860" y="5737039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4" name="Rounded Rectangle 35">
            <a:extLst>
              <a:ext uri="{FF2B5EF4-FFF2-40B4-BE49-F238E27FC236}">
                <a16:creationId xmlns:a16="http://schemas.microsoft.com/office/drawing/2014/main" id="{3ECB8055-1F4C-E3C8-5C5E-DE7F8D2FFF0A}"/>
              </a:ext>
            </a:extLst>
          </p:cNvPr>
          <p:cNvSpPr/>
          <p:nvPr/>
        </p:nvSpPr>
        <p:spPr>
          <a:xfrm>
            <a:off x="2315274" y="3225660"/>
            <a:ext cx="1830867" cy="1579517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Kommunikasjonsplan/infomøter </a:t>
            </a:r>
            <a:endParaRPr lang="nb-NO" sz="1400" b="1">
              <a:solidFill>
                <a:schemeClr val="tx1"/>
              </a:solidFill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2E6DC21-853F-0243-647F-52343519B832}"/>
              </a:ext>
            </a:extLst>
          </p:cNvPr>
          <p:cNvCxnSpPr>
            <a:cxnSpLocks/>
          </p:cNvCxnSpPr>
          <p:nvPr/>
        </p:nvCxnSpPr>
        <p:spPr>
          <a:xfrm>
            <a:off x="3226031" y="5339530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EB1E56FD-6CBF-0ED1-E345-3D76E12F49EF}"/>
              </a:ext>
            </a:extLst>
          </p:cNvPr>
          <p:cNvCxnSpPr>
            <a:cxnSpLocks/>
          </p:cNvCxnSpPr>
          <p:nvPr/>
        </p:nvCxnSpPr>
        <p:spPr>
          <a:xfrm>
            <a:off x="3224603" y="4872685"/>
            <a:ext cx="0" cy="311602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35">
            <a:extLst>
              <a:ext uri="{FF2B5EF4-FFF2-40B4-BE49-F238E27FC236}">
                <a16:creationId xmlns:a16="http://schemas.microsoft.com/office/drawing/2014/main" id="{254B4C61-88CF-0166-1B3B-C017FFFE38DC}"/>
              </a:ext>
            </a:extLst>
          </p:cNvPr>
          <p:cNvSpPr/>
          <p:nvPr/>
        </p:nvSpPr>
        <p:spPr>
          <a:xfrm>
            <a:off x="8136157" y="1346355"/>
            <a:ext cx="1567046" cy="1029060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Arbeidsstuer for korrektur</a:t>
            </a:r>
            <a:endParaRPr lang="en-US" err="1">
              <a:solidFill>
                <a:schemeClr val="tx1"/>
              </a:solidFill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AF97D71-B0FF-9012-099B-1E2D086A1324}"/>
              </a:ext>
            </a:extLst>
          </p:cNvPr>
          <p:cNvCxnSpPr>
            <a:cxnSpLocks/>
          </p:cNvCxnSpPr>
          <p:nvPr/>
        </p:nvCxnSpPr>
        <p:spPr>
          <a:xfrm>
            <a:off x="8963970" y="2376249"/>
            <a:ext cx="62022" cy="2960659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B1E385A-59A1-9F1B-C120-4614D78173F5}"/>
              </a:ext>
            </a:extLst>
          </p:cNvPr>
          <p:cNvCxnSpPr>
            <a:cxnSpLocks/>
          </p:cNvCxnSpPr>
          <p:nvPr/>
        </p:nvCxnSpPr>
        <p:spPr>
          <a:xfrm>
            <a:off x="9028085" y="5368769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2CC85EBD-612B-277C-4456-B9A97F1D644F}"/>
              </a:ext>
            </a:extLst>
          </p:cNvPr>
          <p:cNvSpPr txBox="1"/>
          <p:nvPr/>
        </p:nvSpPr>
        <p:spPr>
          <a:xfrm>
            <a:off x="3751120" y="6024689"/>
            <a:ext cx="734915" cy="400110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nb-NO" sz="2000" b="1">
                <a:solidFill>
                  <a:srgbClr val="000000"/>
                </a:solidFill>
                <a:latin typeface="Neue Haas Grotesk Text Pro"/>
              </a:rPr>
              <a:t>Q4</a:t>
            </a:r>
            <a:endParaRPr lang="en-US" sz="200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21A87A7-1C37-CE62-C48E-8026B9749DE1}"/>
              </a:ext>
            </a:extLst>
          </p:cNvPr>
          <p:cNvSpPr txBox="1"/>
          <p:nvPr/>
        </p:nvSpPr>
        <p:spPr>
          <a:xfrm>
            <a:off x="7242143" y="6024688"/>
            <a:ext cx="734915" cy="400110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nb-NO" sz="2000" b="1">
                <a:solidFill>
                  <a:srgbClr val="000000"/>
                </a:solidFill>
                <a:latin typeface="Neue Haas Grotesk Text Pro"/>
              </a:rPr>
              <a:t>Q1</a:t>
            </a:r>
            <a:endParaRPr lang="en-US" sz="200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1056338-B617-1136-2E74-D51A8B81B785}"/>
              </a:ext>
            </a:extLst>
          </p:cNvPr>
          <p:cNvSpPr txBox="1"/>
          <p:nvPr/>
        </p:nvSpPr>
        <p:spPr>
          <a:xfrm>
            <a:off x="9599028" y="6024689"/>
            <a:ext cx="734915" cy="400110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nb-NO" sz="2000" b="1">
                <a:solidFill>
                  <a:srgbClr val="000000"/>
                </a:solidFill>
                <a:latin typeface="Neue Haas Grotesk Text Pro"/>
              </a:rPr>
              <a:t>Q2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841111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DC29832-C2C3-0862-D31E-AF6753854E36}"/>
              </a:ext>
            </a:extLst>
          </p:cNvPr>
          <p:cNvCxnSpPr/>
          <p:nvPr/>
        </p:nvCxnSpPr>
        <p:spPr>
          <a:xfrm>
            <a:off x="563629" y="5596745"/>
            <a:ext cx="10880941" cy="45431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1931573-F93D-47D4-11A6-48A61C23740C}"/>
              </a:ext>
            </a:extLst>
          </p:cNvPr>
          <p:cNvCxnSpPr/>
          <p:nvPr/>
        </p:nvCxnSpPr>
        <p:spPr>
          <a:xfrm>
            <a:off x="836799" y="5372728"/>
            <a:ext cx="0" cy="408162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2C3E6F4-9D14-06AE-D62F-92577F5C5656}"/>
              </a:ext>
            </a:extLst>
          </p:cNvPr>
          <p:cNvSpPr txBox="1"/>
          <p:nvPr/>
        </p:nvSpPr>
        <p:spPr>
          <a:xfrm>
            <a:off x="1846121" y="6024689"/>
            <a:ext cx="734915" cy="400110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nb-NO" sz="2000" b="1">
                <a:solidFill>
                  <a:srgbClr val="000000"/>
                </a:solidFill>
                <a:latin typeface="Neue Haas Grotesk Text Pro"/>
              </a:rPr>
              <a:t>Q3</a:t>
            </a:r>
            <a:endParaRPr lang="en-US" sz="200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88B5C8B-4E70-BB6A-F63D-265F4FA8A686}"/>
              </a:ext>
            </a:extLst>
          </p:cNvPr>
          <p:cNvCxnSpPr/>
          <p:nvPr/>
        </p:nvCxnSpPr>
        <p:spPr>
          <a:xfrm>
            <a:off x="9931853" y="5395351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35">
            <a:extLst>
              <a:ext uri="{FF2B5EF4-FFF2-40B4-BE49-F238E27FC236}">
                <a16:creationId xmlns:a16="http://schemas.microsoft.com/office/drawing/2014/main" id="{F793B1DC-4F79-AB58-E10D-35B772FBDD90}"/>
              </a:ext>
            </a:extLst>
          </p:cNvPr>
          <p:cNvSpPr/>
          <p:nvPr/>
        </p:nvSpPr>
        <p:spPr>
          <a:xfrm>
            <a:off x="52770" y="5612606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b="1">
                <a:solidFill>
                  <a:srgbClr val="000000"/>
                </a:solidFill>
                <a:latin typeface="Neue Haas Grotesk Text Pro"/>
              </a:rPr>
              <a:t>2023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2" name="Rounded Rectangle 35">
            <a:extLst>
              <a:ext uri="{FF2B5EF4-FFF2-40B4-BE49-F238E27FC236}">
                <a16:creationId xmlns:a16="http://schemas.microsoft.com/office/drawing/2014/main" id="{3FDF1E69-CB45-FAF8-9E1E-6CFCB309F639}"/>
              </a:ext>
            </a:extLst>
          </p:cNvPr>
          <p:cNvSpPr/>
          <p:nvPr/>
        </p:nvSpPr>
        <p:spPr>
          <a:xfrm>
            <a:off x="10438332" y="4006712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Publisering</a:t>
            </a: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 </a:t>
            </a:r>
            <a:r>
              <a:rPr lang="nb-NO" sz="1400" b="1" err="1">
                <a:solidFill>
                  <a:srgbClr val="000000"/>
                </a:solidFill>
                <a:latin typeface="Neue Haas Grotesk Text Pro"/>
              </a:rPr>
              <a:t>Vortex</a:t>
            </a:r>
            <a:endParaRPr kumimoji="0" lang="nb-NO" sz="1400" b="1" i="0" u="none" strike="noStrike" kern="120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6925DEE-4D28-0CD3-9ACE-64AADE212B2D}"/>
              </a:ext>
            </a:extLst>
          </p:cNvPr>
          <p:cNvCxnSpPr/>
          <p:nvPr/>
        </p:nvCxnSpPr>
        <p:spPr>
          <a:xfrm>
            <a:off x="11168047" y="4699907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5">
            <a:extLst>
              <a:ext uri="{FF2B5EF4-FFF2-40B4-BE49-F238E27FC236}">
                <a16:creationId xmlns:a16="http://schemas.microsoft.com/office/drawing/2014/main" id="{16525B1C-A0E8-D254-A9AA-41C4043712FE}"/>
              </a:ext>
            </a:extLst>
          </p:cNvPr>
          <p:cNvSpPr/>
          <p:nvPr/>
        </p:nvSpPr>
        <p:spPr>
          <a:xfrm>
            <a:off x="9163971" y="2958961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EpN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stenger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8705A17-2B1C-2A4F-6069-1B2865267555}"/>
              </a:ext>
            </a:extLst>
          </p:cNvPr>
          <p:cNvCxnSpPr>
            <a:cxnSpLocks/>
          </p:cNvCxnSpPr>
          <p:nvPr/>
        </p:nvCxnSpPr>
        <p:spPr>
          <a:xfrm>
            <a:off x="9920900" y="3652156"/>
            <a:ext cx="0" cy="157842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614B780D-2103-BA1D-14AE-2645C22D8923}"/>
              </a:ext>
            </a:extLst>
          </p:cNvPr>
          <p:cNvSpPr txBox="1"/>
          <p:nvPr/>
        </p:nvSpPr>
        <p:spPr>
          <a:xfrm>
            <a:off x="9718326" y="5781341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9" name="Rounded Rectangle 35">
            <a:extLst>
              <a:ext uri="{FF2B5EF4-FFF2-40B4-BE49-F238E27FC236}">
                <a16:creationId xmlns:a16="http://schemas.microsoft.com/office/drawing/2014/main" id="{086B6D40-AE0A-982A-0D2B-588F74C0F3F3}"/>
              </a:ext>
            </a:extLst>
          </p:cNvPr>
          <p:cNvSpPr/>
          <p:nvPr/>
        </p:nvSpPr>
        <p:spPr>
          <a:xfrm>
            <a:off x="4992162" y="5639186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b="1">
                <a:solidFill>
                  <a:srgbClr val="000000"/>
                </a:solidFill>
                <a:latin typeface="Neue Haas Grotesk Text Pro"/>
              </a:rPr>
              <a:t>2024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A6DD1F4-3C06-360A-5E9A-A57F4466C56D}"/>
              </a:ext>
            </a:extLst>
          </p:cNvPr>
          <p:cNvCxnSpPr>
            <a:cxnSpLocks/>
          </p:cNvCxnSpPr>
          <p:nvPr/>
        </p:nvCxnSpPr>
        <p:spPr>
          <a:xfrm>
            <a:off x="11170102" y="54089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8956A8-1553-35B9-BF09-BF7B1C6C0B1E}"/>
              </a:ext>
            </a:extLst>
          </p:cNvPr>
          <p:cNvCxnSpPr/>
          <p:nvPr/>
        </p:nvCxnSpPr>
        <p:spPr>
          <a:xfrm flipH="1">
            <a:off x="5755758" y="5387105"/>
            <a:ext cx="836" cy="392295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3360ACF-881E-9AAA-0ACB-177D267377F6}"/>
              </a:ext>
            </a:extLst>
          </p:cNvPr>
          <p:cNvCxnSpPr/>
          <p:nvPr/>
        </p:nvCxnSpPr>
        <p:spPr>
          <a:xfrm>
            <a:off x="5321218" y="53883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639E8E8-4AC7-A87C-6A8F-A9D13FCFAB9B}"/>
              </a:ext>
            </a:extLst>
          </p:cNvPr>
          <p:cNvCxnSpPr>
            <a:cxnSpLocks/>
          </p:cNvCxnSpPr>
          <p:nvPr/>
        </p:nvCxnSpPr>
        <p:spPr>
          <a:xfrm>
            <a:off x="5314388" y="4727120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itle 20">
            <a:extLst>
              <a:ext uri="{FF2B5EF4-FFF2-40B4-BE49-F238E27FC236}">
                <a16:creationId xmlns:a16="http://schemas.microsoft.com/office/drawing/2014/main" id="{CACB4B6E-1203-40C8-9527-1A52545FBBB7}"/>
              </a:ext>
            </a:extLst>
          </p:cNvPr>
          <p:cNvSpPr txBox="1">
            <a:spLocks/>
          </p:cNvSpPr>
          <p:nvPr/>
        </p:nvSpPr>
        <p:spPr>
          <a:xfrm>
            <a:off x="1842025" y="476672"/>
            <a:ext cx="7696200" cy="720080"/>
          </a:xfrm>
          <a:prstGeom prst="rect">
            <a:avLst/>
          </a:prstGeom>
        </p:spPr>
        <p:txBody>
          <a:bodyPr lIns="91440" tIns="45720" rIns="91440" bIns="4572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altLang="nb-NO"/>
              <a:t>Implementeringsplan</a:t>
            </a: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F433C3-91EE-A78D-8121-C0839B46CD14}"/>
              </a:ext>
            </a:extLst>
          </p:cNvPr>
          <p:cNvCxnSpPr>
            <a:cxnSpLocks/>
          </p:cNvCxnSpPr>
          <p:nvPr/>
        </p:nvCxnSpPr>
        <p:spPr>
          <a:xfrm>
            <a:off x="6742085" y="5377630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5">
            <a:extLst>
              <a:ext uri="{FF2B5EF4-FFF2-40B4-BE49-F238E27FC236}">
                <a16:creationId xmlns:a16="http://schemas.microsoft.com/office/drawing/2014/main" id="{62B306DA-D949-A2C2-F69E-2C169C00DA78}"/>
              </a:ext>
            </a:extLst>
          </p:cNvPr>
          <p:cNvSpPr/>
          <p:nvPr/>
        </p:nvSpPr>
        <p:spPr>
          <a:xfrm>
            <a:off x="5885599" y="2604542"/>
            <a:ext cx="1567046" cy="1029060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Arbeidsstuer m/ opplæring </a:t>
            </a:r>
            <a:endParaRPr lang="en-US" err="1">
              <a:solidFill>
                <a:schemeClr val="tx1"/>
              </a:solidFill>
              <a:latin typeface="Neue Haas Grotesk Text Pro"/>
            </a:endParaRPr>
          </a:p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(2–3 </a:t>
            </a:r>
            <a:r>
              <a:rPr lang="nb-NO" sz="1400" b="1" err="1">
                <a:solidFill>
                  <a:schemeClr val="tx1"/>
                </a:solidFill>
                <a:latin typeface="Neue Haas Grotesk Text Pro"/>
              </a:rPr>
              <a:t>stk</a:t>
            </a: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)</a:t>
            </a:r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8CA7602-053B-1F11-15F2-F1DFD7E6EFDF}"/>
              </a:ext>
            </a:extLst>
          </p:cNvPr>
          <p:cNvCxnSpPr>
            <a:cxnSpLocks/>
          </p:cNvCxnSpPr>
          <p:nvPr/>
        </p:nvCxnSpPr>
        <p:spPr>
          <a:xfrm>
            <a:off x="6739992" y="3652155"/>
            <a:ext cx="0" cy="159614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FE5EB79-1A19-0CFF-9065-E4434191FD96}"/>
              </a:ext>
            </a:extLst>
          </p:cNvPr>
          <p:cNvSpPr txBox="1"/>
          <p:nvPr/>
        </p:nvSpPr>
        <p:spPr>
          <a:xfrm>
            <a:off x="7308279" y="5763620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EB15218-7F9B-4836-2418-3A43B85E3370}"/>
              </a:ext>
            </a:extLst>
          </p:cNvPr>
          <p:cNvCxnSpPr>
            <a:cxnSpLocks/>
          </p:cNvCxnSpPr>
          <p:nvPr/>
        </p:nvCxnSpPr>
        <p:spPr>
          <a:xfrm>
            <a:off x="1292898" y="535104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35">
            <a:extLst>
              <a:ext uri="{FF2B5EF4-FFF2-40B4-BE49-F238E27FC236}">
                <a16:creationId xmlns:a16="http://schemas.microsoft.com/office/drawing/2014/main" id="{9285ECE1-44E3-F0B0-2046-1695C3CEEDA7}"/>
              </a:ext>
            </a:extLst>
          </p:cNvPr>
          <p:cNvSpPr/>
          <p:nvPr/>
        </p:nvSpPr>
        <p:spPr>
          <a:xfrm>
            <a:off x="453300" y="2861496"/>
            <a:ext cx="1496997" cy="745524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Fakultetene utnevner </a:t>
            </a:r>
            <a:r>
              <a:rPr lang="nb-NO" sz="1400" b="1" err="1">
                <a:solidFill>
                  <a:schemeClr val="tx1"/>
                </a:solidFill>
                <a:latin typeface="Neue Haas Grotesk Text Pro"/>
              </a:rPr>
              <a:t>EpN</a:t>
            </a: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-kontakter </a:t>
            </a:r>
            <a:endParaRPr lang="nb-NO" sz="1400" b="1">
              <a:solidFill>
                <a:schemeClr val="tx1"/>
              </a:solidFill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2DA67AD-7556-6FD4-1D26-09FB9B1C4FAA}"/>
              </a:ext>
            </a:extLst>
          </p:cNvPr>
          <p:cNvCxnSpPr>
            <a:cxnSpLocks/>
          </p:cNvCxnSpPr>
          <p:nvPr/>
        </p:nvCxnSpPr>
        <p:spPr>
          <a:xfrm>
            <a:off x="1281945" y="3607853"/>
            <a:ext cx="0" cy="157842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ECF9E75-AB57-0679-F65D-2A1B45FFC545}"/>
              </a:ext>
            </a:extLst>
          </p:cNvPr>
          <p:cNvSpPr txBox="1"/>
          <p:nvPr/>
        </p:nvSpPr>
        <p:spPr>
          <a:xfrm>
            <a:off x="1079372" y="5737038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433E7E4-304B-FF70-2D69-F56D7665FE92}"/>
              </a:ext>
            </a:extLst>
          </p:cNvPr>
          <p:cNvSpPr txBox="1"/>
          <p:nvPr/>
        </p:nvSpPr>
        <p:spPr>
          <a:xfrm>
            <a:off x="4517233" y="5772480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6" name="Rounded Rectangle 35">
            <a:extLst>
              <a:ext uri="{FF2B5EF4-FFF2-40B4-BE49-F238E27FC236}">
                <a16:creationId xmlns:a16="http://schemas.microsoft.com/office/drawing/2014/main" id="{89A4A27D-CAB7-E747-3829-D246B20BF1EF}"/>
              </a:ext>
            </a:extLst>
          </p:cNvPr>
          <p:cNvSpPr/>
          <p:nvPr/>
        </p:nvSpPr>
        <p:spPr>
          <a:xfrm>
            <a:off x="4656559" y="4033925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EpN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åpner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7E92C12-B437-BE12-9974-9DDCA9CF3199}"/>
              </a:ext>
            </a:extLst>
          </p:cNvPr>
          <p:cNvCxnSpPr>
            <a:cxnSpLocks/>
          </p:cNvCxnSpPr>
          <p:nvPr/>
        </p:nvCxnSpPr>
        <p:spPr>
          <a:xfrm>
            <a:off x="2054899" y="5351049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5">
            <a:extLst>
              <a:ext uri="{FF2B5EF4-FFF2-40B4-BE49-F238E27FC236}">
                <a16:creationId xmlns:a16="http://schemas.microsoft.com/office/drawing/2014/main" id="{4EDF137C-A382-EBAA-A760-C32345DE5E4F}"/>
              </a:ext>
            </a:extLst>
          </p:cNvPr>
          <p:cNvSpPr/>
          <p:nvPr/>
        </p:nvSpPr>
        <p:spPr>
          <a:xfrm>
            <a:off x="1340181" y="1523566"/>
            <a:ext cx="1496162" cy="984757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</a:rPr>
              <a:t>Vi kartlegger emnearbeid (nettskjema)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EAF0A7C3-6A52-9CDB-D928-AA3D0000AD2C}"/>
              </a:ext>
            </a:extLst>
          </p:cNvPr>
          <p:cNvCxnSpPr>
            <a:cxnSpLocks/>
          </p:cNvCxnSpPr>
          <p:nvPr/>
        </p:nvCxnSpPr>
        <p:spPr>
          <a:xfrm flipH="1">
            <a:off x="2052806" y="2509158"/>
            <a:ext cx="0" cy="2677123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7F1873E6-4BA1-4932-76C8-FC39A272A9AB}"/>
              </a:ext>
            </a:extLst>
          </p:cNvPr>
          <p:cNvSpPr txBox="1"/>
          <p:nvPr/>
        </p:nvSpPr>
        <p:spPr>
          <a:xfrm>
            <a:off x="1619860" y="5737039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4" name="Rounded Rectangle 35">
            <a:extLst>
              <a:ext uri="{FF2B5EF4-FFF2-40B4-BE49-F238E27FC236}">
                <a16:creationId xmlns:a16="http://schemas.microsoft.com/office/drawing/2014/main" id="{3ECB8055-1F4C-E3C8-5C5E-DE7F8D2FFF0A}"/>
              </a:ext>
            </a:extLst>
          </p:cNvPr>
          <p:cNvSpPr/>
          <p:nvPr/>
        </p:nvSpPr>
        <p:spPr>
          <a:xfrm>
            <a:off x="2315274" y="3225660"/>
            <a:ext cx="1830867" cy="1579517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Kommunikasjonsplan/infomøter </a:t>
            </a:r>
            <a:endParaRPr lang="nb-NO" sz="1400" b="1">
              <a:solidFill>
                <a:schemeClr val="tx1"/>
              </a:solidFill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2E6DC21-853F-0243-647F-52343519B832}"/>
              </a:ext>
            </a:extLst>
          </p:cNvPr>
          <p:cNvCxnSpPr>
            <a:cxnSpLocks/>
          </p:cNvCxnSpPr>
          <p:nvPr/>
        </p:nvCxnSpPr>
        <p:spPr>
          <a:xfrm>
            <a:off x="3226031" y="5339530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EB1E56FD-6CBF-0ED1-E345-3D76E12F49EF}"/>
              </a:ext>
            </a:extLst>
          </p:cNvPr>
          <p:cNvCxnSpPr>
            <a:cxnSpLocks/>
          </p:cNvCxnSpPr>
          <p:nvPr/>
        </p:nvCxnSpPr>
        <p:spPr>
          <a:xfrm>
            <a:off x="3224603" y="4872685"/>
            <a:ext cx="0" cy="311602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35">
            <a:extLst>
              <a:ext uri="{FF2B5EF4-FFF2-40B4-BE49-F238E27FC236}">
                <a16:creationId xmlns:a16="http://schemas.microsoft.com/office/drawing/2014/main" id="{254B4C61-88CF-0166-1B3B-C017FFFE38DC}"/>
              </a:ext>
            </a:extLst>
          </p:cNvPr>
          <p:cNvSpPr/>
          <p:nvPr/>
        </p:nvSpPr>
        <p:spPr>
          <a:xfrm>
            <a:off x="8136157" y="1346355"/>
            <a:ext cx="1567046" cy="1029060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Arbeidsstuer for korrektur</a:t>
            </a:r>
            <a:endParaRPr lang="en-US" err="1">
              <a:solidFill>
                <a:schemeClr val="tx1"/>
              </a:solidFill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AF97D71-B0FF-9012-099B-1E2D086A1324}"/>
              </a:ext>
            </a:extLst>
          </p:cNvPr>
          <p:cNvCxnSpPr>
            <a:cxnSpLocks/>
          </p:cNvCxnSpPr>
          <p:nvPr/>
        </p:nvCxnSpPr>
        <p:spPr>
          <a:xfrm>
            <a:off x="8963970" y="2376249"/>
            <a:ext cx="62022" cy="2960659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B1E385A-59A1-9F1B-C120-4614D78173F5}"/>
              </a:ext>
            </a:extLst>
          </p:cNvPr>
          <p:cNvCxnSpPr>
            <a:cxnSpLocks/>
          </p:cNvCxnSpPr>
          <p:nvPr/>
        </p:nvCxnSpPr>
        <p:spPr>
          <a:xfrm>
            <a:off x="9028085" y="5368769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2CC85EBD-612B-277C-4456-B9A97F1D644F}"/>
              </a:ext>
            </a:extLst>
          </p:cNvPr>
          <p:cNvSpPr txBox="1"/>
          <p:nvPr/>
        </p:nvSpPr>
        <p:spPr>
          <a:xfrm>
            <a:off x="3751120" y="6024689"/>
            <a:ext cx="734915" cy="400110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nb-NO" sz="2000" b="1">
                <a:solidFill>
                  <a:srgbClr val="000000"/>
                </a:solidFill>
                <a:latin typeface="Neue Haas Grotesk Text Pro"/>
              </a:rPr>
              <a:t>Q4</a:t>
            </a:r>
            <a:endParaRPr lang="en-US" sz="200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21A87A7-1C37-CE62-C48E-8026B9749DE1}"/>
              </a:ext>
            </a:extLst>
          </p:cNvPr>
          <p:cNvSpPr txBox="1"/>
          <p:nvPr/>
        </p:nvSpPr>
        <p:spPr>
          <a:xfrm>
            <a:off x="7242143" y="6024688"/>
            <a:ext cx="734915" cy="400110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nb-NO" sz="2000" b="1">
                <a:solidFill>
                  <a:srgbClr val="000000"/>
                </a:solidFill>
                <a:latin typeface="Neue Haas Grotesk Text Pro"/>
              </a:rPr>
              <a:t>Q1</a:t>
            </a:r>
            <a:endParaRPr lang="en-US" sz="200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1056338-B617-1136-2E74-D51A8B81B785}"/>
              </a:ext>
            </a:extLst>
          </p:cNvPr>
          <p:cNvSpPr txBox="1"/>
          <p:nvPr/>
        </p:nvSpPr>
        <p:spPr>
          <a:xfrm>
            <a:off x="9599028" y="6024689"/>
            <a:ext cx="734915" cy="400110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nb-NO" sz="2000" b="1">
                <a:solidFill>
                  <a:srgbClr val="000000"/>
                </a:solidFill>
                <a:latin typeface="Neue Haas Grotesk Text Pro"/>
              </a:rPr>
              <a:t>Q2</a:t>
            </a:r>
            <a:endParaRPr lang="en-US" sz="2000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64A52C4A-813C-598A-07A1-5493BC0BF798}"/>
              </a:ext>
            </a:extLst>
          </p:cNvPr>
          <p:cNvSpPr/>
          <p:nvPr/>
        </p:nvSpPr>
        <p:spPr>
          <a:xfrm>
            <a:off x="10754191" y="2376249"/>
            <a:ext cx="389860" cy="1329069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877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Faste møter: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Prosjektnettverk (MED, JUS, OD, TF, ISS) – møtes hver 14. dag</a:t>
            </a:r>
          </a:p>
          <a:p>
            <a:r>
              <a:rPr lang="nb-NO"/>
              <a:t>Driftsnettverk (MN, SV, HF, UV)</a:t>
            </a:r>
          </a:p>
          <a:p>
            <a:r>
              <a:rPr lang="nb-NO"/>
              <a:t>Prosjektgruppe (Prosjekt, SADM, AKS) – møtes hver uke</a:t>
            </a:r>
          </a:p>
          <a:p>
            <a:r>
              <a:rPr lang="nb-NO"/>
              <a:t>Styringsgruppe – møtes jevnlig</a:t>
            </a:r>
          </a:p>
        </p:txBody>
      </p:sp>
    </p:spTree>
    <p:extLst>
      <p:ext uri="{BB962C8B-B14F-4D97-AF65-F5344CB8AC3E}">
        <p14:creationId xmlns:p14="http://schemas.microsoft.com/office/powerpoint/2010/main" val="4215037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40C88-2FC3-F036-7724-2DE7C42F1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Sluttrapport</a:t>
            </a:r>
            <a:r>
              <a:rPr lang="en-US" dirty="0"/>
              <a:t> </a:t>
            </a:r>
            <a:r>
              <a:rPr lang="en-US" dirty="0" err="1"/>
              <a:t>EpN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9A5739-AC87-C1A2-55B7-AF4EAAD46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9945" y="2478024"/>
            <a:ext cx="10168128" cy="369417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56427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3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4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A68679D878A9C409BC0AF77E7F88BCE" ma:contentTypeVersion="14" ma:contentTypeDescription="Opprett et nytt dokument." ma:contentTypeScope="" ma:versionID="2d2a3bfe878fa553bd657fbb90b241c8">
  <xsd:schema xmlns:xsd="http://www.w3.org/2001/XMLSchema" xmlns:xs="http://www.w3.org/2001/XMLSchema" xmlns:p="http://schemas.microsoft.com/office/2006/metadata/properties" xmlns:ns2="f7f2a440-019a-4837-82ab-0b15319e077f" xmlns:ns3="a69c35fb-6d9a-4d7c-98bd-d665f442f86f" targetNamespace="http://schemas.microsoft.com/office/2006/metadata/properties" ma:root="true" ma:fieldsID="9dacfa56d8ee98846a9c582c63960c37" ns2:_="" ns3:_="">
    <xsd:import namespace="f7f2a440-019a-4837-82ab-0b15319e077f"/>
    <xsd:import namespace="a69c35fb-6d9a-4d7c-98bd-d665f442f86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f2a440-019a-4837-82ab-0b15319e07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9c35fb-6d9a-4d7c-98bd-d665f442f86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d908a7c-d073-4d1c-a1ae-d048098f3ded}" ma:internalName="TaxCatchAll" ma:showField="CatchAllData" ma:web="a69c35fb-6d9a-4d7c-98bd-d665f442f86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69c35fb-6d9a-4d7c-98bd-d665f442f86f" xsi:nil="true"/>
    <lcf76f155ced4ddcb4097134ff3c332f xmlns="f7f2a440-019a-4837-82ab-0b15319e077f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31C0F63-A5D0-48FE-909A-D8703156CC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7f2a440-019a-4837-82ab-0b15319e077f"/>
    <ds:schemaRef ds:uri="a69c35fb-6d9a-4d7c-98bd-d665f442f86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11FBDEF-1D00-4EA6-8A28-E5D95A0724D4}">
  <ds:schemaRefs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a69c35fb-6d9a-4d7c-98bd-d665f442f86f"/>
    <ds:schemaRef ds:uri="http://schemas.microsoft.com/office/2006/metadata/properties"/>
    <ds:schemaRef ds:uri="f7f2a440-019a-4837-82ab-0b15319e077f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8E1BDF8-B794-41D3-A6A8-F42E6843544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97</TotalTime>
  <Words>352</Words>
  <Application>Microsoft Office PowerPoint</Application>
  <PresentationFormat>Widescreen</PresentationFormat>
  <Paragraphs>67</Paragraphs>
  <Slides>7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Arial</vt:lpstr>
      <vt:lpstr>Arial, sans-serif</vt:lpstr>
      <vt:lpstr>Calibri</vt:lpstr>
      <vt:lpstr>Neue Haas Grotesk Text Pro</vt:lpstr>
      <vt:lpstr>Wingdings</vt:lpstr>
      <vt:lpstr>AccentBoxVTI</vt:lpstr>
      <vt:lpstr>Office Theme</vt:lpstr>
      <vt:lpstr>Office-tema</vt:lpstr>
      <vt:lpstr>Office-tema</vt:lpstr>
      <vt:lpstr>think-cell Slide</vt:lpstr>
      <vt:lpstr>PowerPoint Presentation</vt:lpstr>
      <vt:lpstr>PowerPoint Presentation</vt:lpstr>
      <vt:lpstr>Innføring av EpN UiO</vt:lpstr>
      <vt:lpstr>PowerPoint Presentation</vt:lpstr>
      <vt:lpstr>PowerPoint Presentation</vt:lpstr>
      <vt:lpstr>Faste møter:</vt:lpstr>
      <vt:lpstr>Sluttrapport EpN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Andreas Tandberg</dc:creator>
  <cp:lastModifiedBy>Anna Kristine Høyem</cp:lastModifiedBy>
  <cp:revision>17</cp:revision>
  <dcterms:created xsi:type="dcterms:W3CDTF">2022-03-29T08:48:29Z</dcterms:created>
  <dcterms:modified xsi:type="dcterms:W3CDTF">2024-05-16T12:06:05Z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0x0101007A68679D878A9C409BC0AF77E7F88BCE</vt:lpwstr>
  </property>
  <property fmtid="{D5CDD505-2E9C-101B-9397-08002B2CF9AE}" pid="3" name="MediaServiceImageTags">
    <vt:lpwstr/>
  </property>
</Properties>
</file>