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4"/>
    <p:sldMasterId id="2147483773" r:id="rId5"/>
  </p:sldMasterIdLst>
  <p:notesMasterIdLst>
    <p:notesMasterId r:id="rId16"/>
  </p:notesMasterIdLst>
  <p:sldIdLst>
    <p:sldId id="279" r:id="rId6"/>
    <p:sldId id="432" r:id="rId7"/>
    <p:sldId id="434" r:id="rId8"/>
    <p:sldId id="477" r:id="rId9"/>
    <p:sldId id="448" r:id="rId10"/>
    <p:sldId id="378" r:id="rId11"/>
    <p:sldId id="421" r:id="rId12"/>
    <p:sldId id="475" r:id="rId13"/>
    <p:sldId id="476" r:id="rId14"/>
    <p:sldId id="41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55E126-DDEB-0E6F-C44E-ED1A20891117}" name="Andreas Tandberg" initials="AT" userId="S::andreata@uio.no::e1b1e038-d23c-4ed1-9f42-59e4090f17ce" providerId="AD"/>
  <p188:author id="{D2991B63-E66E-2919-92BD-395AD1AF4A3C}" name="Anne-Lise Lande" initials="AL" userId="S::annelll@uio.no::a3e35d91-04e9-41ae-a3b5-011ae602d97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17121F-8E1D-4C92-A596-2A504F5E53E4}" v="48" dt="2022-10-21T07:18:30.897"/>
    <p1510:client id="{4EBB8987-D968-4359-A350-28C62164331D}" v="1" dt="2022-10-21T08:01:42.481"/>
    <p1510:client id="{E49CB705-6808-4142-99FD-8E39AD91C92C}" v="98" dt="2022-10-21T07:40:56.10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1084" autoAdjust="0"/>
  </p:normalViewPr>
  <p:slideViewPr>
    <p:cSldViewPr snapToGrid="0">
      <p:cViewPr varScale="1">
        <p:scale>
          <a:sx n="81" d="100"/>
          <a:sy n="81" d="100"/>
        </p:scale>
        <p:origin x="1290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Tandberg" userId="e1b1e038-d23c-4ed1-9f42-59e4090f17ce" providerId="ADAL" clId="{8527698B-2540-4E87-8192-B1F6357C7FD0}"/>
    <pc:docChg chg="custSel modSld">
      <pc:chgData name="Andreas Tandberg" userId="e1b1e038-d23c-4ed1-9f42-59e4090f17ce" providerId="ADAL" clId="{8527698B-2540-4E87-8192-B1F6357C7FD0}" dt="2022-10-21T08:37:30.442" v="26" actId="20577"/>
      <pc:docMkLst>
        <pc:docMk/>
      </pc:docMkLst>
      <pc:sldChg chg="modSp mod">
        <pc:chgData name="Andreas Tandberg" userId="e1b1e038-d23c-4ed1-9f42-59e4090f17ce" providerId="ADAL" clId="{8527698B-2540-4E87-8192-B1F6357C7FD0}" dt="2022-10-21T08:37:30.442" v="26" actId="20577"/>
        <pc:sldMkLst>
          <pc:docMk/>
          <pc:sldMk cId="3230439005" sldId="421"/>
        </pc:sldMkLst>
        <pc:spChg chg="mod">
          <ac:chgData name="Andreas Tandberg" userId="e1b1e038-d23c-4ed1-9f42-59e4090f17ce" providerId="ADAL" clId="{8527698B-2540-4E87-8192-B1F6357C7FD0}" dt="2022-10-21T08:37:30.442" v="26" actId="20577"/>
          <ac:spMkLst>
            <pc:docMk/>
            <pc:sldMk cId="3230439005" sldId="421"/>
            <ac:spMk id="4" creationId="{D43CE541-BE18-DBA3-526F-67B6E510896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C882A-09AC-47D9-9D8A-CF96F1B594D7}" type="datetimeFigureOut">
              <a:t>21.10.2022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5F2783-6024-467E-B49C-CF221BF45E8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87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Fjern </a:t>
            </a:r>
            <a:r>
              <a:rPr lang="nb-NO" dirty="0" err="1"/>
              <a:t>årshjul</a:t>
            </a:r>
            <a:r>
              <a:rPr lang="nb-NO" dirty="0"/>
              <a:t>. Få inn </a:t>
            </a:r>
            <a:r>
              <a:rPr lang="nb-NO" dirty="0" err="1"/>
              <a:t>timeline</a:t>
            </a:r>
            <a:r>
              <a:rPr lang="nb-NO" dirty="0"/>
              <a:t>. Få inn så mye som mulig av hva som forventes</a:t>
            </a:r>
            <a:r>
              <a:rPr lang="nb-NO" baseline="0" dirty="0"/>
              <a:t> av HF.  /</a:t>
            </a:r>
            <a:r>
              <a:rPr lang="nb-NO" baseline="0" dirty="0" err="1"/>
              <a:t>fak</a:t>
            </a:r>
            <a:r>
              <a:rPr lang="nb-NO" baseline="0" dirty="0"/>
              <a:t>: </a:t>
            </a:r>
            <a:r>
              <a:rPr lang="nb-NO" baseline="0" dirty="0" err="1"/>
              <a:t>fakkoorodinator</a:t>
            </a:r>
            <a:r>
              <a:rPr lang="nb-NO" baseline="0" dirty="0"/>
              <a:t>. Lag en smørbrødliste. Lag et bilde av rollene a la det som var i SLN.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5196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Andreas: jeg lurer på om vi skal vise dem kalenderen.</a:t>
            </a:r>
            <a:r>
              <a:rPr lang="nb-NO" baseline="0" dirty="0"/>
              <a:t> Da er det lettere å se hvorfor vi har lagt fristene til de ulike tidspunktene. ? Da kanskje istedenfor tidslinja?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9724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Ina: Sier du her at </a:t>
            </a:r>
            <a:r>
              <a:rPr lang="en-US" dirty="0" err="1">
                <a:cs typeface="Calibri"/>
              </a:rPr>
              <a:t>fristene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har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hensyntatt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enkeltfakultetenes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behov</a:t>
            </a:r>
            <a:r>
              <a:rPr lang="en-US" dirty="0">
                <a:cs typeface="Calibri"/>
              </a:rPr>
              <a:t>, USITs </a:t>
            </a:r>
            <a:r>
              <a:rPr lang="en-US" dirty="0" err="1">
                <a:cs typeface="Calibri"/>
              </a:rPr>
              <a:t>teknsike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behov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SADMs </a:t>
            </a:r>
            <a:r>
              <a:rPr lang="en-US" dirty="0" err="1">
                <a:cs typeface="Calibri"/>
              </a:rPr>
              <a:t>tekniske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behov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ressurskapasitet</a:t>
            </a:r>
            <a:r>
              <a:rPr lang="en-US" dirty="0">
                <a:cs typeface="Calibri"/>
              </a:rPr>
              <a:t>? </a:t>
            </a:r>
            <a:r>
              <a:rPr lang="en-US" dirty="0" err="1">
                <a:cs typeface="Calibri"/>
              </a:rPr>
              <a:t>Herregud</a:t>
            </a:r>
            <a:r>
              <a:rPr lang="en-US" dirty="0">
                <a:cs typeface="Calibri"/>
              </a:rPr>
              <a:t> her </a:t>
            </a:r>
            <a:r>
              <a:rPr lang="en-US" dirty="0" err="1">
                <a:cs typeface="Calibri"/>
              </a:rPr>
              <a:t>høres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jeg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 Jans Gahr </a:t>
            </a:r>
            <a:r>
              <a:rPr lang="en-US" dirty="0" err="1">
                <a:cs typeface="Calibri"/>
              </a:rPr>
              <a:t>Støre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eller</a:t>
            </a:r>
            <a:r>
              <a:rPr lang="en-US" dirty="0">
                <a:cs typeface="Calibri"/>
              </a:rPr>
              <a:t> no..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245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Ina: Sier du her at </a:t>
            </a:r>
            <a:r>
              <a:rPr lang="en-US" dirty="0" err="1">
                <a:cs typeface="Calibri"/>
              </a:rPr>
              <a:t>fristene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har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hensyntatt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enkeltfakultetenes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behov</a:t>
            </a:r>
            <a:r>
              <a:rPr lang="en-US" dirty="0">
                <a:cs typeface="Calibri"/>
              </a:rPr>
              <a:t>, USITs </a:t>
            </a:r>
            <a:r>
              <a:rPr lang="en-US" dirty="0" err="1">
                <a:cs typeface="Calibri"/>
              </a:rPr>
              <a:t>teknsike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behov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SADMs </a:t>
            </a:r>
            <a:r>
              <a:rPr lang="en-US" dirty="0" err="1">
                <a:cs typeface="Calibri"/>
              </a:rPr>
              <a:t>tekniske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behov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ressurskapasitet</a:t>
            </a:r>
            <a:r>
              <a:rPr lang="en-US" dirty="0">
                <a:cs typeface="Calibri"/>
              </a:rPr>
              <a:t>? </a:t>
            </a:r>
            <a:r>
              <a:rPr lang="en-US" dirty="0" err="1">
                <a:cs typeface="Calibri"/>
              </a:rPr>
              <a:t>Herregud</a:t>
            </a:r>
            <a:r>
              <a:rPr lang="en-US" dirty="0">
                <a:cs typeface="Calibri"/>
              </a:rPr>
              <a:t> her </a:t>
            </a:r>
            <a:r>
              <a:rPr lang="en-US" dirty="0" err="1">
                <a:cs typeface="Calibri"/>
              </a:rPr>
              <a:t>høres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jeg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 Jans Gahr </a:t>
            </a:r>
            <a:r>
              <a:rPr lang="en-US" dirty="0" err="1">
                <a:cs typeface="Calibri"/>
              </a:rPr>
              <a:t>Støre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eller</a:t>
            </a:r>
            <a:r>
              <a:rPr lang="en-US" dirty="0">
                <a:cs typeface="Calibri"/>
              </a:rPr>
              <a:t> no..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15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Andreas:</a:t>
            </a:r>
            <a:r>
              <a:rPr lang="nb-NO" baseline="0" dirty="0"/>
              <a:t> Punkt 2) vi trenger ikke vite arbeidssted, det legger de inn selv i </a:t>
            </a:r>
            <a:r>
              <a:rPr lang="nb-NO" baseline="0" dirty="0" err="1"/>
              <a:t>EpN</a:t>
            </a:r>
            <a:r>
              <a:rPr lang="nb-NO" baseline="0" dirty="0"/>
              <a:t>. </a:t>
            </a:r>
            <a:br>
              <a:rPr lang="nb-NO" baseline="0" dirty="0"/>
            </a:br>
            <a:r>
              <a:rPr lang="nb-NO" baseline="0" dirty="0"/>
              <a:t>Jeg fjernet punkt 3, siden dette eventuelt er noe vi bare etterspør hos UV (fordi vi to internt har en baktanke/agenda bak spørsmålet). Er du enig?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4267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måte</a:t>
            </a:r>
            <a:r>
              <a:rPr lang="en-US" dirty="0">
                <a:cs typeface="Calibri"/>
              </a:rPr>
              <a:t> å </a:t>
            </a:r>
            <a:r>
              <a:rPr lang="en-US" dirty="0" err="1">
                <a:cs typeface="Calibri"/>
              </a:rPr>
              <a:t>bruke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EpN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er</a:t>
            </a:r>
            <a:r>
              <a:rPr lang="en-US" dirty="0">
                <a:cs typeface="Calibri"/>
              </a:rPr>
              <a:t> å </a:t>
            </a:r>
            <a:r>
              <a:rPr lang="en-US" dirty="0" err="1">
                <a:cs typeface="Calibri"/>
              </a:rPr>
              <a:t>gjøre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 MN. </a:t>
            </a:r>
            <a:r>
              <a:rPr lang="en-US" dirty="0" err="1">
                <a:cs typeface="Calibri"/>
              </a:rPr>
              <a:t>Faglærer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studiekonsulent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fakultet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har</a:t>
            </a:r>
            <a:r>
              <a:rPr lang="en-US" dirty="0">
                <a:cs typeface="Calibri"/>
              </a:rPr>
              <a:t> roller. </a:t>
            </a:r>
            <a:r>
              <a:rPr lang="en-US" dirty="0" err="1">
                <a:cs typeface="Calibri"/>
              </a:rPr>
              <a:t>Slik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ved</a:t>
            </a:r>
            <a:r>
              <a:rPr lang="en-US" dirty="0">
                <a:cs typeface="Calibri"/>
              </a:rPr>
              <a:t> UV, sender </a:t>
            </a:r>
            <a:r>
              <a:rPr lang="en-US" dirty="0" err="1">
                <a:cs typeface="Calibri"/>
              </a:rPr>
              <a:t>faglærer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wordfil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studiekonsulent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 plotter I Vortex,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fakultetet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kontrollerer</a:t>
            </a:r>
            <a:r>
              <a:rPr lang="en-US" dirty="0">
                <a:cs typeface="Calibri"/>
              </a:rPr>
              <a:t>. Med </a:t>
            </a:r>
            <a:r>
              <a:rPr lang="en-US" dirty="0" err="1">
                <a:cs typeface="Calibri"/>
              </a:rPr>
              <a:t>EpN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har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dere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mulighet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å </a:t>
            </a:r>
            <a:r>
              <a:rPr lang="en-US" dirty="0" err="1">
                <a:cs typeface="Calibri"/>
              </a:rPr>
              <a:t>flytte</a:t>
            </a:r>
            <a:r>
              <a:rPr lang="en-US" dirty="0">
                <a:cs typeface="Calibri"/>
              </a:rPr>
              <a:t> hele </a:t>
            </a:r>
            <a:r>
              <a:rPr lang="en-US" dirty="0" err="1">
                <a:cs typeface="Calibri"/>
              </a:rPr>
              <a:t>prosessenen</a:t>
            </a:r>
            <a:r>
              <a:rPr lang="en-US" dirty="0">
                <a:cs typeface="Calibri"/>
              </a:rPr>
              <a:t> inn I </a:t>
            </a:r>
            <a:r>
              <a:rPr lang="en-US" dirty="0" err="1">
                <a:cs typeface="Calibri"/>
              </a:rPr>
              <a:t>ett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verktøy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0261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Eller </a:t>
            </a:r>
            <a:r>
              <a:rPr lang="en-US" err="1">
                <a:cs typeface="Calibri"/>
              </a:rPr>
              <a:t>dere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kan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fortsette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som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før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EpN</a:t>
            </a:r>
            <a:r>
              <a:rPr lang="en-US">
                <a:cs typeface="Calibri"/>
              </a:rPr>
              <a:t> er </a:t>
            </a:r>
            <a:r>
              <a:rPr lang="en-US" err="1">
                <a:cs typeface="Calibri"/>
              </a:rPr>
              <a:t>fleksibelt</a:t>
            </a:r>
            <a:r>
              <a:rPr lang="en-US">
                <a:cs typeface="Calibri"/>
              </a:rPr>
              <a:t> og </a:t>
            </a:r>
            <a:r>
              <a:rPr lang="en-US" err="1">
                <a:cs typeface="Calibri"/>
              </a:rPr>
              <a:t>faglærer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trenger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ikke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jobbe</a:t>
            </a:r>
            <a:r>
              <a:rPr lang="en-US">
                <a:cs typeface="Calibri"/>
              </a:rPr>
              <a:t> I </a:t>
            </a:r>
            <a:r>
              <a:rPr lang="en-US" err="1">
                <a:cs typeface="Calibri"/>
              </a:rPr>
              <a:t>systemet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selv</a:t>
            </a:r>
            <a:r>
              <a:rPr lang="en-US">
                <a:cs typeface="Calibri"/>
              </a:rPr>
              <a:t>. Det er </a:t>
            </a:r>
            <a:r>
              <a:rPr lang="en-US" err="1">
                <a:cs typeface="Calibri"/>
              </a:rPr>
              <a:t>fullt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mulig</a:t>
            </a:r>
            <a:r>
              <a:rPr lang="en-US">
                <a:cs typeface="Calibri"/>
              </a:rPr>
              <a:t> for </a:t>
            </a:r>
            <a:r>
              <a:rPr lang="en-US" err="1">
                <a:cs typeface="Calibri"/>
              </a:rPr>
              <a:t>studiekonsulent</a:t>
            </a:r>
            <a:r>
              <a:rPr lang="en-US">
                <a:cs typeface="Calibri"/>
              </a:rPr>
              <a:t> å </a:t>
            </a:r>
            <a:r>
              <a:rPr lang="en-US" err="1">
                <a:cs typeface="Calibri"/>
              </a:rPr>
              <a:t>fortsette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plotte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endringer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utfra</a:t>
            </a:r>
            <a:r>
              <a:rPr lang="en-US">
                <a:cs typeface="Calibri"/>
              </a:rPr>
              <a:t> word-file </a:t>
            </a:r>
            <a:r>
              <a:rPr lang="en-US" err="1">
                <a:cs typeface="Calibri"/>
              </a:rPr>
              <a:t>faglærer</a:t>
            </a:r>
            <a:r>
              <a:rPr lang="en-US">
                <a:cs typeface="Calibri"/>
              </a:rPr>
              <a:t> sender. </a:t>
            </a:r>
            <a:r>
              <a:rPr lang="en-US" err="1">
                <a:cs typeface="Calibri"/>
              </a:rPr>
              <a:t>Hvordan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dere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ønsker</a:t>
            </a:r>
            <a:r>
              <a:rPr lang="en-US">
                <a:cs typeface="Calibri"/>
              </a:rPr>
              <a:t> å </a:t>
            </a:r>
            <a:r>
              <a:rPr lang="en-US" err="1">
                <a:cs typeface="Calibri"/>
              </a:rPr>
              <a:t>gjøre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akkuratt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dette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overlater</a:t>
            </a:r>
            <a:r>
              <a:rPr lang="en-US">
                <a:cs typeface="Calibri"/>
              </a:rPr>
              <a:t> UiO 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 UV </a:t>
            </a:r>
            <a:r>
              <a:rPr lang="en-US" err="1">
                <a:cs typeface="Calibri"/>
              </a:rPr>
              <a:t>selv</a:t>
            </a:r>
            <a:r>
              <a:rPr lang="en-US">
                <a:cs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9598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803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14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20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767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875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22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440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03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88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83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21.10.2022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7405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21.10.2022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0927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21.10.2022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0365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21.10.2022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2280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21.10.2022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298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21.10.2022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90927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21.10.2022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15747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21.10.2022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02793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21.10.2022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05676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21.10.2022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08320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21.10.2022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2783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1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65" r:id="rId6"/>
    <p:sldLayoutId id="2147483761" r:id="rId7"/>
    <p:sldLayoutId id="2147483762" r:id="rId8"/>
    <p:sldLayoutId id="2147483763" r:id="rId9"/>
    <p:sldLayoutId id="2147483764" r:id="rId10"/>
    <p:sldLayoutId id="21474837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D797C-6374-4AD0-B103-36EEDA126426}" type="datetimeFigureOut">
              <a:rPr lang="nb-NO" smtClean="0"/>
              <a:t>21.10.2022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640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ctangle 108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Rectangle 110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3" name="Rectangle 112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 descr="Free Images : nature, branch, flower, color, autumn, colorful, season ...">
            <a:extLst>
              <a:ext uri="{FF2B5EF4-FFF2-40B4-BE49-F238E27FC236}">
                <a16:creationId xmlns:a16="http://schemas.microsoft.com/office/drawing/2014/main" id="{7424D90D-E433-8F4E-A671-32FA297D52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8" r="3292"/>
          <a:stretch/>
        </p:blipFill>
        <p:spPr>
          <a:xfrm>
            <a:off x="-2" y="10"/>
            <a:ext cx="8668512" cy="6857990"/>
          </a:xfrm>
          <a:prstGeom prst="rect">
            <a:avLst/>
          </a:prstGeom>
        </p:spPr>
      </p:pic>
      <p:sp>
        <p:nvSpPr>
          <p:cNvPr id="124" name="Rectangle 114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0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EA57F7-F7FD-4CED-5881-1C4F2B06C266}"/>
              </a:ext>
            </a:extLst>
          </p:cNvPr>
          <p:cNvSpPr txBox="1"/>
          <p:nvPr/>
        </p:nvSpPr>
        <p:spPr>
          <a:xfrm>
            <a:off x="7848600" y="1122363"/>
            <a:ext cx="402336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dirty="0" err="1">
                <a:latin typeface="+mj-lt"/>
                <a:ea typeface="+mj-ea"/>
                <a:cs typeface="+mj-cs"/>
              </a:rPr>
              <a:t>Styrings-gruppa</a:t>
            </a:r>
            <a:r>
              <a:rPr lang="en-US" sz="4800" b="1" dirty="0">
                <a:latin typeface="+mj-lt"/>
                <a:ea typeface="+mj-ea"/>
                <a:cs typeface="+mj-cs"/>
              </a:rPr>
              <a:t> </a:t>
            </a:r>
            <a:r>
              <a:rPr lang="en-US" sz="4800" b="1" dirty="0" err="1">
                <a:latin typeface="+mj-lt"/>
                <a:ea typeface="+mj-ea"/>
                <a:cs typeface="+mj-cs"/>
              </a:rPr>
              <a:t>EpN</a:t>
            </a:r>
            <a:r>
              <a:rPr lang="en-US" sz="4800" b="1" dirty="0">
                <a:latin typeface="+mj-lt"/>
                <a:ea typeface="+mj-ea"/>
                <a:cs typeface="+mj-cs"/>
              </a:rPr>
              <a:t> 22.10.22</a:t>
            </a:r>
          </a:p>
        </p:txBody>
      </p:sp>
      <p:sp>
        <p:nvSpPr>
          <p:cNvPr id="125" name="Rectangle 11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Rectangle 11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3463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/>
              <a:t>Siden</a:t>
            </a:r>
            <a:r>
              <a:rPr lang="en-US" sz="3600" dirty="0"/>
              <a:t> sist</a:t>
            </a:r>
          </a:p>
        </p:txBody>
      </p:sp>
    </p:spTree>
    <p:extLst>
      <p:ext uri="{BB962C8B-B14F-4D97-AF65-F5344CB8AC3E}">
        <p14:creationId xmlns:p14="http://schemas.microsoft.com/office/powerpoint/2010/main" val="3599370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/>
              <a:t>Siden</a:t>
            </a:r>
            <a:r>
              <a:rPr lang="en-US" sz="3600" dirty="0"/>
              <a:t> sist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3CE541-BE18-DBA3-526F-67B6E5108962}"/>
              </a:ext>
            </a:extLst>
          </p:cNvPr>
          <p:cNvSpPr txBox="1">
            <a:spLocks/>
          </p:cNvSpPr>
          <p:nvPr/>
        </p:nvSpPr>
        <p:spPr>
          <a:xfrm>
            <a:off x="1115568" y="2478024"/>
            <a:ext cx="10168128" cy="36941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en-US" dirty="0" err="1"/>
              <a:t>Forslag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EpN-frister</a:t>
            </a:r>
            <a:r>
              <a:rPr lang="en-US" dirty="0"/>
              <a:t> for </a:t>
            </a:r>
            <a:r>
              <a:rPr lang="en-US" dirty="0" err="1"/>
              <a:t>fakultetene</a:t>
            </a:r>
            <a:r>
              <a:rPr lang="en-US" dirty="0"/>
              <a:t> er (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stor</a:t>
            </a:r>
            <a:r>
              <a:rPr lang="en-US" dirty="0"/>
              <a:t> grad)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plass</a:t>
            </a:r>
            <a:endParaRPr lang="en-US"/>
          </a:p>
          <a:p>
            <a:pPr marL="457200" indent="-457200">
              <a:buAutoNum type="arabicPeriod"/>
            </a:pPr>
            <a:r>
              <a:rPr lang="en-US" dirty="0"/>
              <a:t>Diverse </a:t>
            </a:r>
            <a:r>
              <a:rPr lang="en-US" dirty="0" err="1"/>
              <a:t>infomøter</a:t>
            </a:r>
            <a:r>
              <a:rPr lang="en-US" dirty="0"/>
              <a:t> om </a:t>
            </a:r>
            <a:r>
              <a:rPr lang="en-US" dirty="0" err="1"/>
              <a:t>EpN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fakultetene</a:t>
            </a:r>
          </a:p>
        </p:txBody>
      </p:sp>
    </p:spTree>
    <p:extLst>
      <p:ext uri="{BB962C8B-B14F-4D97-AF65-F5344CB8AC3E}">
        <p14:creationId xmlns:p14="http://schemas.microsoft.com/office/powerpoint/2010/main" val="233942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Forslag til frister for H23-emner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170" y="1465963"/>
            <a:ext cx="8475659" cy="5134127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 flipH="1">
            <a:off x="10338123" y="1465963"/>
            <a:ext cx="17799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Merk antall høstemner:</a:t>
            </a:r>
            <a:b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MN: 564</a:t>
            </a:r>
            <a:b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SV: 260</a:t>
            </a:r>
            <a:b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UV: 112*</a:t>
            </a:r>
            <a:b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HF: 559</a:t>
            </a:r>
            <a:b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*UV har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flerterminemner</a:t>
            </a: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1782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C40463C-BB3F-29E6-BC94-1294598CD67C}"/>
              </a:ext>
            </a:extLst>
          </p:cNvPr>
          <p:cNvCxnSpPr/>
          <p:nvPr/>
        </p:nvCxnSpPr>
        <p:spPr>
          <a:xfrm flipH="1">
            <a:off x="5755758" y="5387105"/>
            <a:ext cx="836" cy="463178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0874934" y="5862985"/>
            <a:ext cx="603499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/>
              <a:t>20/5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9550853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728885-7AE9-2EC7-C6A8-2CB434CB6178}"/>
              </a:ext>
            </a:extLst>
          </p:cNvPr>
          <p:cNvCxnSpPr/>
          <p:nvPr/>
        </p:nvCxnSpPr>
        <p:spPr>
          <a:xfrm>
            <a:off x="4993381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6011327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800" b="1" dirty="0">
                <a:solidFill>
                  <a:srgbClr val="000000"/>
                </a:solidFill>
              </a:rPr>
              <a:t>2022</a:t>
            </a:r>
            <a:endParaRPr lang="en-US" sz="2800"/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47192" y="4006712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000000"/>
                </a:solidFill>
              </a:rPr>
              <a:t>Publisering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734CEAD-966E-94D2-6471-FD2620C74218}"/>
              </a:ext>
            </a:extLst>
          </p:cNvPr>
          <p:cNvCxnSpPr>
            <a:cxnSpLocks/>
          </p:cNvCxnSpPr>
          <p:nvPr/>
        </p:nvCxnSpPr>
        <p:spPr>
          <a:xfrm>
            <a:off x="7990803" y="5401964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7690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1132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800" b="1" dirty="0">
                <a:solidFill>
                  <a:srgbClr val="000000"/>
                </a:solidFill>
              </a:rPr>
              <a:t>2023</a:t>
            </a:r>
            <a:endParaRPr lang="en-US" sz="2800" dirty="0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FC33021-A412-13E0-DB60-453E3A40DA3A}"/>
              </a:ext>
            </a:extLst>
          </p:cNvPr>
          <p:cNvCxnSpPr>
            <a:cxnSpLocks/>
          </p:cNvCxnSpPr>
          <p:nvPr/>
        </p:nvCxnSpPr>
        <p:spPr>
          <a:xfrm>
            <a:off x="3577316" y="5368136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5138071-8238-65C2-5BC9-671B37B62373}"/>
              </a:ext>
            </a:extLst>
          </p:cNvPr>
          <p:cNvSpPr txBox="1"/>
          <p:nvPr/>
        </p:nvSpPr>
        <p:spPr>
          <a:xfrm>
            <a:off x="4743528" y="5849377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/>
              <a:t>1/12 </a:t>
            </a:r>
            <a:endParaRPr lang="en-US" dirty="0"/>
          </a:p>
        </p:txBody>
      </p:sp>
      <p:sp>
        <p:nvSpPr>
          <p:cNvPr id="16" name="Rounded Rectangle 35">
            <a:extLst>
              <a:ext uri="{FF2B5EF4-FFF2-40B4-BE49-F238E27FC236}">
                <a16:creationId xmlns:a16="http://schemas.microsoft.com/office/drawing/2014/main" id="{190095A6-B813-D0F6-03E0-3EB898B394D9}"/>
              </a:ext>
            </a:extLst>
          </p:cNvPr>
          <p:cNvSpPr/>
          <p:nvPr/>
        </p:nvSpPr>
        <p:spPr>
          <a:xfrm>
            <a:off x="4337583" y="4033925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 err="1">
                <a:solidFill>
                  <a:schemeClr val="tx1"/>
                </a:solidFill>
              </a:rPr>
              <a:t>EpN</a:t>
            </a:r>
            <a:r>
              <a:rPr lang="nb-NO" sz="1400" b="1" dirty="0">
                <a:solidFill>
                  <a:schemeClr val="tx1"/>
                </a:solidFill>
              </a:rPr>
              <a:t> åpner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FAC8AFB-40E3-6714-5615-21300C0BCF79}"/>
              </a:ext>
            </a:extLst>
          </p:cNvPr>
          <p:cNvCxnSpPr>
            <a:cxnSpLocks/>
          </p:cNvCxnSpPr>
          <p:nvPr/>
        </p:nvCxnSpPr>
        <p:spPr>
          <a:xfrm>
            <a:off x="4995411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>
            <a:extLst>
              <a:ext uri="{FF2B5EF4-FFF2-40B4-BE49-F238E27FC236}">
                <a16:creationId xmlns:a16="http://schemas.microsoft.com/office/drawing/2014/main" id="{50C5F54E-C008-0489-0F59-E8DAE052707C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  <a:effectLst/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Endelig</a:t>
            </a:r>
            <a:r>
              <a:rPr lang="en-US" dirty="0"/>
              <a:t> </a:t>
            </a:r>
            <a:r>
              <a:rPr lang="en-US" dirty="0" err="1"/>
              <a:t>forslag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frister</a:t>
            </a:r>
            <a:r>
              <a:rPr lang="en-U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284072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C40463C-BB3F-29E6-BC94-1294598CD67C}"/>
              </a:ext>
            </a:extLst>
          </p:cNvPr>
          <p:cNvCxnSpPr/>
          <p:nvPr/>
        </p:nvCxnSpPr>
        <p:spPr>
          <a:xfrm flipH="1">
            <a:off x="5755758" y="5387105"/>
            <a:ext cx="836" cy="463178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0874934" y="5862985"/>
            <a:ext cx="603499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/>
              <a:t>20/5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9550853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728885-7AE9-2EC7-C6A8-2CB434CB6178}"/>
              </a:ext>
            </a:extLst>
          </p:cNvPr>
          <p:cNvCxnSpPr/>
          <p:nvPr/>
        </p:nvCxnSpPr>
        <p:spPr>
          <a:xfrm>
            <a:off x="4993381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6011327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800" b="1" dirty="0">
                <a:solidFill>
                  <a:srgbClr val="000000"/>
                </a:solidFill>
              </a:rPr>
              <a:t>2022</a:t>
            </a:r>
            <a:endParaRPr lang="en-US" sz="2800"/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47192" y="4006712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000000"/>
                </a:solidFill>
              </a:rPr>
              <a:t>Publisering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734CEAD-966E-94D2-6471-FD2620C74218}"/>
              </a:ext>
            </a:extLst>
          </p:cNvPr>
          <p:cNvCxnSpPr>
            <a:cxnSpLocks/>
          </p:cNvCxnSpPr>
          <p:nvPr/>
        </p:nvCxnSpPr>
        <p:spPr>
          <a:xfrm>
            <a:off x="7990803" y="5401964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7690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1132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800" b="1" dirty="0">
                <a:solidFill>
                  <a:srgbClr val="000000"/>
                </a:solidFill>
              </a:rPr>
              <a:t>2023</a:t>
            </a:r>
            <a:endParaRPr lang="en-US" sz="2800" dirty="0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FC33021-A412-13E0-DB60-453E3A40DA3A}"/>
              </a:ext>
            </a:extLst>
          </p:cNvPr>
          <p:cNvCxnSpPr>
            <a:cxnSpLocks/>
          </p:cNvCxnSpPr>
          <p:nvPr/>
        </p:nvCxnSpPr>
        <p:spPr>
          <a:xfrm>
            <a:off x="3577316" y="5368136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5138071-8238-65C2-5BC9-671B37B62373}"/>
              </a:ext>
            </a:extLst>
          </p:cNvPr>
          <p:cNvSpPr txBox="1"/>
          <p:nvPr/>
        </p:nvSpPr>
        <p:spPr>
          <a:xfrm>
            <a:off x="4743528" y="5849377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/>
              <a:t>1/12 </a:t>
            </a:r>
            <a:endParaRPr lang="en-US" dirty="0"/>
          </a:p>
        </p:txBody>
      </p:sp>
      <p:sp>
        <p:nvSpPr>
          <p:cNvPr id="16" name="Rounded Rectangle 35">
            <a:extLst>
              <a:ext uri="{FF2B5EF4-FFF2-40B4-BE49-F238E27FC236}">
                <a16:creationId xmlns:a16="http://schemas.microsoft.com/office/drawing/2014/main" id="{190095A6-B813-D0F6-03E0-3EB898B394D9}"/>
              </a:ext>
            </a:extLst>
          </p:cNvPr>
          <p:cNvSpPr/>
          <p:nvPr/>
        </p:nvSpPr>
        <p:spPr>
          <a:xfrm>
            <a:off x="4337583" y="4033925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 err="1">
                <a:solidFill>
                  <a:schemeClr val="tx1"/>
                </a:solidFill>
              </a:rPr>
              <a:t>EpN</a:t>
            </a:r>
            <a:r>
              <a:rPr lang="nb-NO" sz="1400" b="1" dirty="0">
                <a:solidFill>
                  <a:schemeClr val="tx1"/>
                </a:solidFill>
              </a:rPr>
              <a:t> åpner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FAC8AFB-40E3-6714-5615-21300C0BCF79}"/>
              </a:ext>
            </a:extLst>
          </p:cNvPr>
          <p:cNvCxnSpPr>
            <a:cxnSpLocks/>
          </p:cNvCxnSpPr>
          <p:nvPr/>
        </p:nvCxnSpPr>
        <p:spPr>
          <a:xfrm>
            <a:off x="4995411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>
            <a:extLst>
              <a:ext uri="{FF2B5EF4-FFF2-40B4-BE49-F238E27FC236}">
                <a16:creationId xmlns:a16="http://schemas.microsoft.com/office/drawing/2014/main" id="{50C5F54E-C008-0489-0F59-E8DAE052707C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  <a:effectLst/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Endelig</a:t>
            </a:r>
            <a:r>
              <a:rPr lang="en-US" dirty="0"/>
              <a:t> </a:t>
            </a:r>
            <a:r>
              <a:rPr lang="en-US" dirty="0" err="1"/>
              <a:t>forslag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frister</a:t>
            </a:r>
            <a:r>
              <a:rPr lang="en-US" dirty="0"/>
              <a:t>: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EF29A46-AC70-D11D-CFBB-1B7992CDFF7E}"/>
              </a:ext>
            </a:extLst>
          </p:cNvPr>
          <p:cNvCxnSpPr>
            <a:cxnSpLocks/>
          </p:cNvCxnSpPr>
          <p:nvPr/>
        </p:nvCxnSpPr>
        <p:spPr>
          <a:xfrm>
            <a:off x="9557656" y="3652156"/>
            <a:ext cx="0" cy="1578427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35">
            <a:extLst>
              <a:ext uri="{FF2B5EF4-FFF2-40B4-BE49-F238E27FC236}">
                <a16:creationId xmlns:a16="http://schemas.microsoft.com/office/drawing/2014/main" id="{DF6D27BB-6E03-5008-94F6-50CA2012D6F5}"/>
              </a:ext>
            </a:extLst>
          </p:cNvPr>
          <p:cNvSpPr/>
          <p:nvPr/>
        </p:nvSpPr>
        <p:spPr>
          <a:xfrm>
            <a:off x="7263119" y="4006710"/>
            <a:ext cx="1425280" cy="69236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 err="1">
                <a:solidFill>
                  <a:srgbClr val="FF0000"/>
                </a:solidFill>
              </a:rPr>
              <a:t>EpN</a:t>
            </a:r>
            <a:r>
              <a:rPr lang="nb-NO" sz="1400" b="1" dirty="0">
                <a:solidFill>
                  <a:srgbClr val="FF0000"/>
                </a:solidFill>
              </a:rPr>
              <a:t> stenger UV, SV, MN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08976B5-ED4A-761E-8097-A5987DF3D004}"/>
              </a:ext>
            </a:extLst>
          </p:cNvPr>
          <p:cNvCxnSpPr>
            <a:cxnSpLocks/>
          </p:cNvCxnSpPr>
          <p:nvPr/>
        </p:nvCxnSpPr>
        <p:spPr>
          <a:xfrm>
            <a:off x="7992834" y="4699905"/>
            <a:ext cx="0" cy="530678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01CFD88-648A-3847-ADEA-82FB73C05D52}"/>
              </a:ext>
            </a:extLst>
          </p:cNvPr>
          <p:cNvSpPr txBox="1"/>
          <p:nvPr/>
        </p:nvSpPr>
        <p:spPr>
          <a:xfrm>
            <a:off x="9337326" y="5876591"/>
            <a:ext cx="494046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>
                <a:solidFill>
                  <a:srgbClr val="FF0000"/>
                </a:solidFill>
              </a:rPr>
              <a:t>2/5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A066D53-1510-D2D6-14D7-338306FEDDB2}"/>
              </a:ext>
            </a:extLst>
          </p:cNvPr>
          <p:cNvSpPr txBox="1"/>
          <p:nvPr/>
        </p:nvSpPr>
        <p:spPr>
          <a:xfrm>
            <a:off x="7767080" y="5876590"/>
            <a:ext cx="574196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>
                <a:solidFill>
                  <a:srgbClr val="FF0000"/>
                </a:solidFill>
              </a:rPr>
              <a:t>31/3</a:t>
            </a:r>
          </a:p>
        </p:txBody>
      </p:sp>
      <p:sp>
        <p:nvSpPr>
          <p:cNvPr id="27" name="Rounded Rectangle 35">
            <a:extLst>
              <a:ext uri="{FF2B5EF4-FFF2-40B4-BE49-F238E27FC236}">
                <a16:creationId xmlns:a16="http://schemas.microsoft.com/office/drawing/2014/main" id="{0E751C05-40B9-0FE5-708D-7353D1089169}"/>
              </a:ext>
            </a:extLst>
          </p:cNvPr>
          <p:cNvSpPr/>
          <p:nvPr/>
        </p:nvSpPr>
        <p:spPr>
          <a:xfrm>
            <a:off x="8800727" y="2958961"/>
            <a:ext cx="1425280" cy="69236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 err="1">
                <a:solidFill>
                  <a:srgbClr val="FF0000"/>
                </a:solidFill>
              </a:rPr>
              <a:t>EpN</a:t>
            </a:r>
            <a:r>
              <a:rPr lang="nb-NO" sz="1400" b="1" dirty="0">
                <a:solidFill>
                  <a:srgbClr val="FF0000"/>
                </a:solidFill>
              </a:rPr>
              <a:t> stenger HF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959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Neste </a:t>
            </a:r>
            <a:r>
              <a:rPr lang="en-US" sz="3600" dirty="0" err="1"/>
              <a:t>bestilling</a:t>
            </a:r>
            <a:r>
              <a:rPr lang="en-US" sz="3600" dirty="0"/>
              <a:t> </a:t>
            </a:r>
            <a:r>
              <a:rPr lang="en-US" sz="3600" dirty="0" err="1"/>
              <a:t>til</a:t>
            </a:r>
            <a:r>
              <a:rPr lang="en-US" sz="3600" dirty="0"/>
              <a:t> </a:t>
            </a:r>
            <a:r>
              <a:rPr lang="en-US" sz="3600" dirty="0" err="1"/>
              <a:t>fakultetskoordinatorene</a:t>
            </a:r>
            <a:r>
              <a:rPr lang="en-US" sz="3600" dirty="0"/>
              <a:t> (</a:t>
            </a:r>
            <a:r>
              <a:rPr lang="en-US" sz="3600" dirty="0" err="1"/>
              <a:t>utkast</a:t>
            </a:r>
            <a:r>
              <a:rPr lang="en-US" sz="3600" dirty="0"/>
              <a:t>) Frist?: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3CE541-BE18-DBA3-526F-67B6E5108962}"/>
              </a:ext>
            </a:extLst>
          </p:cNvPr>
          <p:cNvSpPr txBox="1">
            <a:spLocks/>
          </p:cNvSpPr>
          <p:nvPr/>
        </p:nvSpPr>
        <p:spPr>
          <a:xfrm>
            <a:off x="1115568" y="2478024"/>
            <a:ext cx="10168128" cy="36941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3200" dirty="0" err="1"/>
              <a:t>Hvilke</a:t>
            </a:r>
            <a:r>
              <a:rPr lang="en-US" sz="3200" dirty="0"/>
              <a:t> </a:t>
            </a:r>
            <a:r>
              <a:rPr lang="en-US" sz="3200" dirty="0" err="1"/>
              <a:t>institutt</a:t>
            </a:r>
            <a:r>
              <a:rPr lang="en-US" sz="3200" dirty="0"/>
              <a:t> </a:t>
            </a:r>
            <a:r>
              <a:rPr lang="en-US" sz="3200" dirty="0" err="1"/>
              <a:t>skal</a:t>
            </a:r>
            <a:r>
              <a:rPr lang="en-US" sz="3200" dirty="0"/>
              <a:t> ha </a:t>
            </a:r>
            <a:r>
              <a:rPr lang="en-US" sz="3200" dirty="0" err="1"/>
              <a:t>faglærer</a:t>
            </a:r>
            <a:r>
              <a:rPr lang="en-US" sz="3200" dirty="0"/>
              <a:t> inn </a:t>
            </a:r>
            <a:r>
              <a:rPr lang="en-US" sz="3200" dirty="0" err="1"/>
              <a:t>i</a:t>
            </a:r>
            <a:r>
              <a:rPr lang="en-US" sz="3200" dirty="0"/>
              <a:t> </a:t>
            </a:r>
            <a:r>
              <a:rPr lang="en-US" sz="3200" dirty="0" err="1"/>
              <a:t>EpN</a:t>
            </a:r>
            <a:r>
              <a:rPr lang="en-US" sz="3200" dirty="0"/>
              <a:t> </a:t>
            </a:r>
            <a:r>
              <a:rPr lang="en-US" sz="3200" dirty="0" err="1"/>
              <a:t>f.o.m</a:t>
            </a:r>
            <a:r>
              <a:rPr lang="en-US" sz="3200" dirty="0"/>
              <a:t>. </a:t>
            </a:r>
            <a:r>
              <a:rPr lang="en-US" sz="3200" dirty="0" err="1"/>
              <a:t>denne</a:t>
            </a:r>
            <a:r>
              <a:rPr lang="en-US" sz="3200" dirty="0"/>
              <a:t> </a:t>
            </a:r>
            <a:r>
              <a:rPr lang="en-US" sz="3200" dirty="0" err="1"/>
              <a:t>runden</a:t>
            </a:r>
            <a:endParaRPr lang="en-US" sz="3200" dirty="0"/>
          </a:p>
          <a:p>
            <a:pPr marL="457200" indent="-457200">
              <a:buFont typeface="+mj-lt"/>
              <a:buAutoNum type="arabicPeriod"/>
            </a:pPr>
            <a:r>
              <a:rPr lang="en-US" sz="3200" dirty="0" err="1"/>
              <a:t>Hvert</a:t>
            </a:r>
            <a:r>
              <a:rPr lang="en-US" sz="3200" dirty="0"/>
              <a:t> </a:t>
            </a:r>
            <a:r>
              <a:rPr lang="en-US" sz="3200" dirty="0" err="1"/>
              <a:t>fakultet</a:t>
            </a:r>
            <a:r>
              <a:rPr lang="en-US" sz="3200" dirty="0"/>
              <a:t> melder </a:t>
            </a:r>
            <a:r>
              <a:rPr lang="en-US" sz="3200" dirty="0" err="1"/>
              <a:t>tilbake</a:t>
            </a:r>
            <a:r>
              <a:rPr lang="en-US" sz="3200" dirty="0"/>
              <a:t> </a:t>
            </a:r>
            <a:r>
              <a:rPr lang="en-US" sz="3200" dirty="0" err="1"/>
              <a:t>navn</a:t>
            </a:r>
            <a:r>
              <a:rPr lang="en-US" sz="3200" dirty="0"/>
              <a:t> </a:t>
            </a:r>
            <a:r>
              <a:rPr lang="en-US" sz="3200" dirty="0" err="1"/>
              <a:t>på</a:t>
            </a:r>
            <a:r>
              <a:rPr lang="en-US" sz="3200" dirty="0"/>
              <a:t> de </a:t>
            </a:r>
            <a:r>
              <a:rPr lang="en-US" sz="3200" dirty="0" err="1"/>
              <a:t>som</a:t>
            </a:r>
            <a:r>
              <a:rPr lang="en-US" sz="3200" dirty="0"/>
              <a:t> </a:t>
            </a:r>
            <a:r>
              <a:rPr lang="en-US" sz="3200" dirty="0" err="1"/>
              <a:t>skal</a:t>
            </a:r>
            <a:r>
              <a:rPr lang="en-US" sz="3200" dirty="0"/>
              <a:t> ha </a:t>
            </a:r>
            <a:r>
              <a:rPr lang="en-US" sz="3200" dirty="0" err="1"/>
              <a:t>rollen</a:t>
            </a:r>
            <a:r>
              <a:rPr lang="en-US" sz="3200" dirty="0"/>
              <a:t> “</a:t>
            </a:r>
            <a:r>
              <a:rPr lang="en-US" sz="3200" dirty="0" err="1"/>
              <a:t>godkjenner</a:t>
            </a:r>
            <a:r>
              <a:rPr lang="en-US" sz="3200" dirty="0"/>
              <a:t>” og “FS-</a:t>
            </a:r>
            <a:r>
              <a:rPr lang="en-US" sz="3200" dirty="0" err="1"/>
              <a:t>klarerer</a:t>
            </a:r>
            <a:r>
              <a:rPr lang="en-US" sz="3200" dirty="0"/>
              <a:t>” (og </a:t>
            </a:r>
            <a:r>
              <a:rPr lang="en-US" sz="3200" dirty="0" err="1"/>
              <a:t>ev</a:t>
            </a:r>
            <a:r>
              <a:rPr lang="en-US" sz="3200" dirty="0"/>
              <a:t>. “</a:t>
            </a:r>
            <a:r>
              <a:rPr lang="en-US" sz="3200" dirty="0" err="1"/>
              <a:t>Kvalitetssikrer</a:t>
            </a:r>
            <a:r>
              <a:rPr lang="en-US" sz="3200" dirty="0"/>
              <a:t>”) i </a:t>
            </a:r>
            <a:r>
              <a:rPr lang="en-US" sz="3200" dirty="0" err="1"/>
              <a:t>EpN</a:t>
            </a:r>
            <a:r>
              <a:rPr lang="en-US" sz="3200" dirty="0"/>
              <a:t>. Rollen “</a:t>
            </a:r>
            <a:r>
              <a:rPr lang="en-US" sz="3200" dirty="0" err="1"/>
              <a:t>fagperson</a:t>
            </a:r>
            <a:r>
              <a:rPr lang="en-US" sz="3200" dirty="0"/>
              <a:t>” i </a:t>
            </a:r>
            <a:r>
              <a:rPr lang="en-US" sz="3200" dirty="0" err="1"/>
              <a:t>EpN</a:t>
            </a:r>
            <a:r>
              <a:rPr lang="en-US" sz="3200" dirty="0"/>
              <a:t> er </a:t>
            </a:r>
            <a:r>
              <a:rPr lang="en-US" sz="3200" dirty="0" err="1"/>
              <a:t>noe</a:t>
            </a:r>
            <a:r>
              <a:rPr lang="en-US" sz="3200" dirty="0"/>
              <a:t> alle </a:t>
            </a:r>
            <a:r>
              <a:rPr lang="en-US" sz="3200" dirty="0" err="1"/>
              <a:t>har</a:t>
            </a:r>
            <a:r>
              <a:rPr lang="en-US" sz="32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Noe </a:t>
            </a:r>
            <a:r>
              <a:rPr lang="en-US" sz="3200" dirty="0" err="1"/>
              <a:t>mer</a:t>
            </a:r>
            <a:r>
              <a:rPr lang="en-US" sz="3200"/>
              <a:t>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30439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237B7CD4-C1B7-4DBC-9723-0529659D13A3}"/>
              </a:ext>
            </a:extLst>
          </p:cNvPr>
          <p:cNvSpPr/>
          <p:nvPr/>
        </p:nvSpPr>
        <p:spPr>
          <a:xfrm>
            <a:off x="5421085" y="2032907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3" name="Multiplication Sign 12">
            <a:extLst>
              <a:ext uri="{FF2B5EF4-FFF2-40B4-BE49-F238E27FC236}">
                <a16:creationId xmlns:a16="http://schemas.microsoft.com/office/drawing/2014/main" id="{7AEAAA76-0785-444D-B182-7A24E7750A1F}"/>
              </a:ext>
            </a:extLst>
          </p:cNvPr>
          <p:cNvSpPr/>
          <p:nvPr/>
        </p:nvSpPr>
        <p:spPr>
          <a:xfrm>
            <a:off x="8673192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80CB8FCC-AB02-41E1-AC93-8966E2170E71}"/>
              </a:ext>
            </a:extLst>
          </p:cNvPr>
          <p:cNvSpPr/>
          <p:nvPr/>
        </p:nvSpPr>
        <p:spPr>
          <a:xfrm>
            <a:off x="6645727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C2B7855-7BEF-41DF-9FE5-B1A56ACDB15B}"/>
              </a:ext>
            </a:extLst>
          </p:cNvPr>
          <p:cNvSpPr/>
          <p:nvPr/>
        </p:nvSpPr>
        <p:spPr>
          <a:xfrm>
            <a:off x="5931167" y="1959932"/>
            <a:ext cx="636450" cy="9011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896F343-7DE8-4F4B-9D60-6BB123A03F01}"/>
              </a:ext>
            </a:extLst>
          </p:cNvPr>
          <p:cNvSpPr/>
          <p:nvPr/>
        </p:nvSpPr>
        <p:spPr>
          <a:xfrm>
            <a:off x="7128595" y="1959931"/>
            <a:ext cx="745307" cy="9419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DF67C92-746E-4F75-9A72-247799A4FAF8}"/>
              </a:ext>
            </a:extLst>
          </p:cNvPr>
          <p:cNvSpPr/>
          <p:nvPr/>
        </p:nvSpPr>
        <p:spPr>
          <a:xfrm>
            <a:off x="7836166" y="1959930"/>
            <a:ext cx="745307" cy="9419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BAA2E86-4447-4C56-83BE-71A8FA89D265}"/>
              </a:ext>
            </a:extLst>
          </p:cNvPr>
          <p:cNvSpPr txBox="1">
            <a:spLocks/>
          </p:cNvSpPr>
          <p:nvPr/>
        </p:nvSpPr>
        <p:spPr>
          <a:xfrm>
            <a:off x="1091691" y="3528348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err="1">
                <a:solidFill>
                  <a:srgbClr val="FF0000"/>
                </a:solidFill>
                <a:latin typeface="Neue Haas Grotesk Text Pro"/>
              </a:rPr>
              <a:t>faglærer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60D76C9-3A72-4F3D-8416-101EEEBD3071}"/>
              </a:ext>
            </a:extLst>
          </p:cNvPr>
          <p:cNvCxnSpPr>
            <a:cxnSpLocks/>
          </p:cNvCxnSpPr>
          <p:nvPr/>
        </p:nvCxnSpPr>
        <p:spPr>
          <a:xfrm flipV="1">
            <a:off x="2931745" y="2649748"/>
            <a:ext cx="2916193" cy="10913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>
            <a:extLst>
              <a:ext uri="{FF2B5EF4-FFF2-40B4-BE49-F238E27FC236}">
                <a16:creationId xmlns:a16="http://schemas.microsoft.com/office/drawing/2014/main" id="{BE406EA4-50E8-424E-9CB5-F5D51829BC4D}"/>
              </a:ext>
            </a:extLst>
          </p:cNvPr>
          <p:cNvSpPr txBox="1">
            <a:spLocks/>
          </p:cNvSpPr>
          <p:nvPr/>
        </p:nvSpPr>
        <p:spPr>
          <a:xfrm>
            <a:off x="1091691" y="4360214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err="1">
                <a:solidFill>
                  <a:srgbClr val="FF0000"/>
                </a:solidFill>
                <a:latin typeface="Neue Haas Grotesk Text Pro"/>
              </a:rPr>
              <a:t>Studie</a:t>
            </a:r>
            <a:r>
              <a:rPr lang="en-US" sz="2800">
                <a:solidFill>
                  <a:srgbClr val="FF0000"/>
                </a:solidFill>
                <a:latin typeface="Neue Haas Grotesk Text Pro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err="1">
                <a:solidFill>
                  <a:srgbClr val="FF0000"/>
                </a:solidFill>
                <a:latin typeface="Neue Haas Grotesk Text Pro"/>
              </a:rPr>
              <a:t>konsulent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AEE214D-DB12-4D60-8B9E-4E0BB76752FA}"/>
              </a:ext>
            </a:extLst>
          </p:cNvPr>
          <p:cNvCxnSpPr>
            <a:cxnSpLocks/>
          </p:cNvCxnSpPr>
          <p:nvPr/>
        </p:nvCxnSpPr>
        <p:spPr>
          <a:xfrm flipV="1">
            <a:off x="2959333" y="2780683"/>
            <a:ext cx="4095534" cy="190615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1">
            <a:extLst>
              <a:ext uri="{FF2B5EF4-FFF2-40B4-BE49-F238E27FC236}">
                <a16:creationId xmlns:a16="http://schemas.microsoft.com/office/drawing/2014/main" id="{FC058CCB-DEF0-4AFB-ACFE-B86276C97ED3}"/>
              </a:ext>
            </a:extLst>
          </p:cNvPr>
          <p:cNvSpPr txBox="1">
            <a:spLocks/>
          </p:cNvSpPr>
          <p:nvPr/>
        </p:nvSpPr>
        <p:spPr>
          <a:xfrm>
            <a:off x="1091691" y="5592492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FF0000"/>
                </a:solidFill>
                <a:latin typeface="Neue Haas Grotesk Text Pro"/>
              </a:rPr>
              <a:t>FS-</a:t>
            </a:r>
            <a:r>
              <a:rPr lang="en-US" sz="2800" err="1">
                <a:solidFill>
                  <a:srgbClr val="FF0000"/>
                </a:solidFill>
                <a:latin typeface="Neue Haas Grotesk Text Pro"/>
              </a:rPr>
              <a:t>koordinator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982B32F-7D78-462E-962B-9E65BAB49981}"/>
              </a:ext>
            </a:extLst>
          </p:cNvPr>
          <p:cNvCxnSpPr>
            <a:cxnSpLocks/>
          </p:cNvCxnSpPr>
          <p:nvPr/>
        </p:nvCxnSpPr>
        <p:spPr>
          <a:xfrm flipV="1">
            <a:off x="3905250" y="2908538"/>
            <a:ext cx="4042552" cy="271410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851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181" y="207101"/>
            <a:ext cx="10032825" cy="6650899"/>
          </a:xfrm>
          <a:prstGeom prst="rect">
            <a:avLst/>
          </a:prstGeom>
        </p:spPr>
      </p:pic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237B7CD4-C1B7-4DBC-9723-0529659D13A3}"/>
              </a:ext>
            </a:extLst>
          </p:cNvPr>
          <p:cNvSpPr/>
          <p:nvPr/>
        </p:nvSpPr>
        <p:spPr>
          <a:xfrm>
            <a:off x="5421085" y="2032907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3" name="Multiplication Sign 12">
            <a:extLst>
              <a:ext uri="{FF2B5EF4-FFF2-40B4-BE49-F238E27FC236}">
                <a16:creationId xmlns:a16="http://schemas.microsoft.com/office/drawing/2014/main" id="{7AEAAA76-0785-444D-B182-7A24E7750A1F}"/>
              </a:ext>
            </a:extLst>
          </p:cNvPr>
          <p:cNvSpPr/>
          <p:nvPr/>
        </p:nvSpPr>
        <p:spPr>
          <a:xfrm>
            <a:off x="8673192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80CB8FCC-AB02-41E1-AC93-8966E2170E71}"/>
              </a:ext>
            </a:extLst>
          </p:cNvPr>
          <p:cNvSpPr/>
          <p:nvPr/>
        </p:nvSpPr>
        <p:spPr>
          <a:xfrm>
            <a:off x="6645727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896F343-7DE8-4F4B-9D60-6BB123A03F01}"/>
              </a:ext>
            </a:extLst>
          </p:cNvPr>
          <p:cNvSpPr/>
          <p:nvPr/>
        </p:nvSpPr>
        <p:spPr>
          <a:xfrm>
            <a:off x="7128595" y="1959931"/>
            <a:ext cx="745307" cy="9419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DF67C92-746E-4F75-9A72-247799A4FAF8}"/>
              </a:ext>
            </a:extLst>
          </p:cNvPr>
          <p:cNvSpPr/>
          <p:nvPr/>
        </p:nvSpPr>
        <p:spPr>
          <a:xfrm>
            <a:off x="7836166" y="1959930"/>
            <a:ext cx="745307" cy="9419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E406EA4-50E8-424E-9CB5-F5D51829BC4D}"/>
              </a:ext>
            </a:extLst>
          </p:cNvPr>
          <p:cNvSpPr txBox="1">
            <a:spLocks/>
          </p:cNvSpPr>
          <p:nvPr/>
        </p:nvSpPr>
        <p:spPr>
          <a:xfrm>
            <a:off x="1091691" y="4360214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err="1">
                <a:solidFill>
                  <a:srgbClr val="FF0000"/>
                </a:solidFill>
                <a:latin typeface="Neue Haas Grotesk Text Pro"/>
              </a:rPr>
              <a:t>Studie</a:t>
            </a:r>
            <a:r>
              <a:rPr lang="en-US" sz="2800">
                <a:solidFill>
                  <a:srgbClr val="FF0000"/>
                </a:solidFill>
                <a:latin typeface="Neue Haas Grotesk Text Pro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err="1">
                <a:solidFill>
                  <a:srgbClr val="FF0000"/>
                </a:solidFill>
                <a:latin typeface="Neue Haas Grotesk Text Pro"/>
              </a:rPr>
              <a:t>konsulent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AEE214D-DB12-4D60-8B9E-4E0BB76752FA}"/>
              </a:ext>
            </a:extLst>
          </p:cNvPr>
          <p:cNvCxnSpPr>
            <a:cxnSpLocks/>
          </p:cNvCxnSpPr>
          <p:nvPr/>
        </p:nvCxnSpPr>
        <p:spPr>
          <a:xfrm flipV="1">
            <a:off x="2959333" y="2780683"/>
            <a:ext cx="4095534" cy="190615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1">
            <a:extLst>
              <a:ext uri="{FF2B5EF4-FFF2-40B4-BE49-F238E27FC236}">
                <a16:creationId xmlns:a16="http://schemas.microsoft.com/office/drawing/2014/main" id="{FC058CCB-DEF0-4AFB-ACFE-B86276C97ED3}"/>
              </a:ext>
            </a:extLst>
          </p:cNvPr>
          <p:cNvSpPr txBox="1">
            <a:spLocks/>
          </p:cNvSpPr>
          <p:nvPr/>
        </p:nvSpPr>
        <p:spPr>
          <a:xfrm>
            <a:off x="1091691" y="5592492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FF0000"/>
                </a:solidFill>
                <a:latin typeface="Neue Haas Grotesk Text Pro"/>
              </a:rPr>
              <a:t>FS-</a:t>
            </a:r>
            <a:r>
              <a:rPr lang="en-US" sz="2800" err="1">
                <a:solidFill>
                  <a:srgbClr val="FF0000"/>
                </a:solidFill>
                <a:latin typeface="Neue Haas Grotesk Text Pro"/>
              </a:rPr>
              <a:t>koordinator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982B32F-7D78-462E-962B-9E65BAB49981}"/>
              </a:ext>
            </a:extLst>
          </p:cNvPr>
          <p:cNvCxnSpPr>
            <a:cxnSpLocks/>
          </p:cNvCxnSpPr>
          <p:nvPr/>
        </p:nvCxnSpPr>
        <p:spPr>
          <a:xfrm flipV="1">
            <a:off x="3905250" y="2908538"/>
            <a:ext cx="4042552" cy="271410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Multiplication Sign 23">
            <a:extLst>
              <a:ext uri="{FF2B5EF4-FFF2-40B4-BE49-F238E27FC236}">
                <a16:creationId xmlns:a16="http://schemas.microsoft.com/office/drawing/2014/main" id="{99FA4A56-7C13-491B-AE37-0A7F1C61DA38}"/>
              </a:ext>
            </a:extLst>
          </p:cNvPr>
          <p:cNvSpPr/>
          <p:nvPr/>
        </p:nvSpPr>
        <p:spPr>
          <a:xfrm>
            <a:off x="6036715" y="2022144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2757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Opplæring</a:t>
            </a:r>
            <a:r>
              <a:rPr lang="en-US" dirty="0"/>
              <a:t> (</a:t>
            </a:r>
            <a:r>
              <a:rPr lang="en-US" dirty="0" err="1"/>
              <a:t>utkast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opplegg</a:t>
            </a:r>
            <a:r>
              <a:rPr lang="en-US" dirty="0"/>
              <a:t>):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3CE541-BE18-DBA3-526F-67B6E5108962}"/>
              </a:ext>
            </a:extLst>
          </p:cNvPr>
          <p:cNvSpPr txBox="1">
            <a:spLocks/>
          </p:cNvSpPr>
          <p:nvPr/>
        </p:nvSpPr>
        <p:spPr>
          <a:xfrm>
            <a:off x="1115568" y="2478024"/>
            <a:ext cx="10168128" cy="36941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arenR"/>
            </a:pPr>
            <a:r>
              <a:rPr lang="en-US" dirty="0"/>
              <a:t>Vi </a:t>
            </a:r>
            <a:r>
              <a:rPr lang="en-US" dirty="0" err="1"/>
              <a:t>foreslår</a:t>
            </a:r>
            <a:r>
              <a:rPr lang="en-US" dirty="0"/>
              <a:t> </a:t>
            </a:r>
            <a:r>
              <a:rPr lang="en-US" dirty="0" err="1"/>
              <a:t>todelt</a:t>
            </a:r>
            <a:r>
              <a:rPr lang="en-US" dirty="0"/>
              <a:t> </a:t>
            </a:r>
            <a:r>
              <a:rPr lang="en-US" dirty="0" err="1"/>
              <a:t>opplegg</a:t>
            </a:r>
            <a:r>
              <a:rPr lang="en-US" dirty="0"/>
              <a:t>: 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US" dirty="0"/>
              <a:t>Del 1: </a:t>
            </a:r>
            <a:r>
              <a:rPr lang="en-US" b="1" dirty="0" err="1"/>
              <a:t>november</a:t>
            </a:r>
            <a:r>
              <a:rPr lang="en-US" dirty="0"/>
              <a:t> – admin og </a:t>
            </a:r>
            <a:r>
              <a:rPr lang="en-US" dirty="0" err="1"/>
              <a:t>faglærere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 </a:t>
            </a:r>
            <a:r>
              <a:rPr lang="en-US" dirty="0" err="1"/>
              <a:t>intromøte</a:t>
            </a:r>
            <a:r>
              <a:rPr lang="en-US" dirty="0"/>
              <a:t> om </a:t>
            </a:r>
            <a:r>
              <a:rPr lang="en-US" dirty="0" err="1"/>
              <a:t>systemet</a:t>
            </a:r>
            <a:r>
              <a:rPr lang="en-US" dirty="0"/>
              <a:t> (setter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profil</a:t>
            </a:r>
            <a:r>
              <a:rPr lang="en-US" dirty="0"/>
              <a:t>, </a:t>
            </a:r>
            <a:r>
              <a:rPr lang="en-US" dirty="0" err="1"/>
              <a:t>arbeidsliste</a:t>
            </a:r>
            <a:r>
              <a:rPr lang="en-US" dirty="0"/>
              <a:t>, den “</a:t>
            </a:r>
            <a:r>
              <a:rPr lang="en-US" dirty="0" err="1"/>
              <a:t>generiske</a:t>
            </a:r>
            <a:r>
              <a:rPr lang="en-US" dirty="0"/>
              <a:t>” </a:t>
            </a:r>
            <a:r>
              <a:rPr lang="en-US" dirty="0" err="1"/>
              <a:t>delen</a:t>
            </a:r>
            <a:r>
              <a:rPr lang="en-US" dirty="0"/>
              <a:t> av </a:t>
            </a:r>
            <a:r>
              <a:rPr lang="en-US" dirty="0" err="1"/>
              <a:t>EpN</a:t>
            </a:r>
            <a:r>
              <a:rPr lang="en-US" dirty="0"/>
              <a:t>)</a:t>
            </a:r>
          </a:p>
          <a:p>
            <a:pPr marL="914400" lvl="1" indent="-457200">
              <a:buAutoNum type="romanLcPeriod"/>
            </a:pPr>
            <a:r>
              <a:rPr lang="en-US" dirty="0"/>
              <a:t>Del 2: </a:t>
            </a:r>
            <a:r>
              <a:rPr lang="en-US" b="1" dirty="0" err="1"/>
              <a:t>Desember</a:t>
            </a:r>
            <a:r>
              <a:rPr lang="en-US" b="1" dirty="0"/>
              <a:t>/</a:t>
            </a:r>
            <a:r>
              <a:rPr lang="en-US" b="1" dirty="0" err="1"/>
              <a:t>januar</a:t>
            </a:r>
            <a:r>
              <a:rPr lang="en-US" dirty="0"/>
              <a:t> – </a:t>
            </a:r>
            <a:r>
              <a:rPr lang="en-US" dirty="0" err="1"/>
              <a:t>arbeidsstuer</a:t>
            </a:r>
            <a:r>
              <a:rPr lang="en-US" dirty="0"/>
              <a:t> der admin og </a:t>
            </a:r>
            <a:r>
              <a:rPr lang="en-US" dirty="0" err="1"/>
              <a:t>faglærer</a:t>
            </a:r>
            <a:r>
              <a:rPr lang="en-US" dirty="0"/>
              <a:t> jobber I </a:t>
            </a:r>
            <a:r>
              <a:rPr lang="en-US" dirty="0" err="1"/>
              <a:t>EpN</a:t>
            </a:r>
            <a:r>
              <a:rPr lang="en-US" dirty="0"/>
              <a:t> med </a:t>
            </a:r>
            <a:r>
              <a:rPr lang="en-US" dirty="0" err="1"/>
              <a:t>veiledning</a:t>
            </a:r>
            <a:endParaRPr lang="en-US" dirty="0"/>
          </a:p>
          <a:p>
            <a:pPr marL="457200" indent="-457200">
              <a:buAutoNum type="arabicParenR"/>
            </a:pPr>
            <a:r>
              <a:rPr lang="en-US" dirty="0" err="1"/>
              <a:t>Prosjektet</a:t>
            </a:r>
            <a:r>
              <a:rPr lang="en-US" dirty="0"/>
              <a:t> stiller med </a:t>
            </a:r>
            <a:r>
              <a:rPr lang="en-US" dirty="0" err="1"/>
              <a:t>opplærer</a:t>
            </a:r>
            <a:r>
              <a:rPr lang="en-US" dirty="0"/>
              <a:t>(e). Skal </a:t>
            </a:r>
            <a:r>
              <a:rPr lang="en-US" dirty="0" err="1"/>
              <a:t>prosjektet</a:t>
            </a:r>
            <a:r>
              <a:rPr lang="en-US" dirty="0"/>
              <a:t> </a:t>
            </a:r>
            <a:r>
              <a:rPr lang="en-US" dirty="0" err="1"/>
              <a:t>kalle</a:t>
            </a:r>
            <a:r>
              <a:rPr lang="en-US" dirty="0"/>
              <a:t> inn </a:t>
            </a:r>
            <a:r>
              <a:rPr lang="en-US" dirty="0" err="1"/>
              <a:t>fakultetene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intromøte</a:t>
            </a:r>
            <a:r>
              <a:rPr lang="en-US" dirty="0"/>
              <a:t>/</a:t>
            </a:r>
            <a:r>
              <a:rPr lang="en-US" dirty="0" err="1"/>
              <a:t>arbeidsstuer</a:t>
            </a:r>
            <a:r>
              <a:rPr lang="en-US" dirty="0"/>
              <a:t>,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vi </a:t>
            </a:r>
            <a:r>
              <a:rPr lang="en-US" dirty="0" err="1"/>
              <a:t>gå</a:t>
            </a:r>
            <a:r>
              <a:rPr lang="en-US" dirty="0"/>
              <a:t> inn i </a:t>
            </a:r>
            <a:r>
              <a:rPr lang="en-US" dirty="0" err="1"/>
              <a:t>etablerte</a:t>
            </a:r>
            <a:r>
              <a:rPr lang="en-US" dirty="0"/>
              <a:t> </a:t>
            </a:r>
            <a:r>
              <a:rPr lang="en-US" dirty="0" err="1"/>
              <a:t>møtepunkter</a:t>
            </a:r>
            <a:r>
              <a:rPr lang="en-US" dirty="0"/>
              <a:t>? </a:t>
            </a:r>
            <a:r>
              <a:rPr lang="en-US" dirty="0" err="1"/>
              <a:t>Ønsker</a:t>
            </a:r>
            <a:r>
              <a:rPr lang="en-US" dirty="0"/>
              <a:t> </a:t>
            </a:r>
            <a:r>
              <a:rPr lang="en-US" dirty="0" err="1"/>
              <a:t>fakultetene</a:t>
            </a:r>
            <a:r>
              <a:rPr lang="en-US" dirty="0"/>
              <a:t> å </a:t>
            </a:r>
            <a:r>
              <a:rPr lang="en-US" dirty="0" err="1"/>
              <a:t>gjøre</a:t>
            </a:r>
            <a:r>
              <a:rPr lang="en-US" dirty="0"/>
              <a:t> </a:t>
            </a:r>
            <a:r>
              <a:rPr lang="en-US" dirty="0" err="1"/>
              <a:t>opplæring</a:t>
            </a:r>
            <a:r>
              <a:rPr lang="en-US" dirty="0"/>
              <a:t> </a:t>
            </a:r>
            <a:r>
              <a:rPr lang="en-US" dirty="0" err="1"/>
              <a:t>selv</a:t>
            </a:r>
            <a:r>
              <a:rPr lang="en-US" dirty="0"/>
              <a:t>?</a:t>
            </a:r>
          </a:p>
          <a:p>
            <a:pPr marL="457200" indent="-457200">
              <a:buAutoNum type="arabicParenR"/>
            </a:pPr>
            <a:r>
              <a:rPr lang="en-US" dirty="0"/>
              <a:t>UV </a:t>
            </a:r>
            <a:r>
              <a:rPr lang="en-US" dirty="0" err="1"/>
              <a:t>foreslår</a:t>
            </a:r>
            <a:r>
              <a:rPr lang="en-US" dirty="0"/>
              <a:t> å </a:t>
            </a:r>
            <a:r>
              <a:rPr lang="en-US" dirty="0" err="1"/>
              <a:t>bruke</a:t>
            </a:r>
            <a:r>
              <a:rPr lang="en-US" dirty="0"/>
              <a:t> </a:t>
            </a:r>
            <a:r>
              <a:rPr lang="en-US" dirty="0" err="1"/>
              <a:t>kompetanse</a:t>
            </a:r>
            <a:r>
              <a:rPr lang="en-US" dirty="0"/>
              <a:t> og </a:t>
            </a:r>
            <a:r>
              <a:rPr lang="en-US" dirty="0" err="1"/>
              <a:t>lokaler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IDEA i </a:t>
            </a:r>
            <a:r>
              <a:rPr lang="en-US" dirty="0" err="1"/>
              <a:t>UiOs</a:t>
            </a:r>
            <a:r>
              <a:rPr lang="en-US" dirty="0"/>
              <a:t> </a:t>
            </a:r>
            <a:r>
              <a:rPr lang="en-US" dirty="0" err="1"/>
              <a:t>EpN-opplæring</a:t>
            </a:r>
            <a:endParaRPr lang="en-US" dirty="0"/>
          </a:p>
          <a:p>
            <a:pPr marL="457200" indent="-457200">
              <a:buAutoNum type="arabicParenR"/>
            </a:pPr>
            <a:r>
              <a:rPr lang="en-US" dirty="0" err="1"/>
              <a:t>Nettveiledninger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453783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69c35fb-6d9a-4d7c-98bd-d665f442f86f" xsi:nil="true"/>
    <lcf76f155ced4ddcb4097134ff3c332f xmlns="f7f2a440-019a-4837-82ab-0b15319e077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68679D878A9C409BC0AF77E7F88BCE" ma:contentTypeVersion="10" ma:contentTypeDescription="Opprett et nytt dokument." ma:contentTypeScope="" ma:versionID="95fc413f87c8c5fad8c483a49404a171">
  <xsd:schema xmlns:xsd="http://www.w3.org/2001/XMLSchema" xmlns:xs="http://www.w3.org/2001/XMLSchema" xmlns:p="http://schemas.microsoft.com/office/2006/metadata/properties" xmlns:ns2="f7f2a440-019a-4837-82ab-0b15319e077f" xmlns:ns3="a69c35fb-6d9a-4d7c-98bd-d665f442f86f" targetNamespace="http://schemas.microsoft.com/office/2006/metadata/properties" ma:root="true" ma:fieldsID="e88840f716fa007a1e1e0e3314416db6" ns2:_="" ns3:_="">
    <xsd:import namespace="f7f2a440-019a-4837-82ab-0b15319e077f"/>
    <xsd:import namespace="a69c35fb-6d9a-4d7c-98bd-d665f442f8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f2a440-019a-4837-82ab-0b15319e07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9c35fb-6d9a-4d7c-98bd-d665f442f86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d908a7c-d073-4d1c-a1ae-d048098f3ded}" ma:internalName="TaxCatchAll" ma:showField="CatchAllData" ma:web="a69c35fb-6d9a-4d7c-98bd-d665f442f8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11FBDEF-1D00-4EA6-8A28-E5D95A0724D4}">
  <ds:schemaRefs>
    <ds:schemaRef ds:uri="f7f2a440-019a-4837-82ab-0b15319e077f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a69c35fb-6d9a-4d7c-98bd-d665f442f86f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76EC09B-8B3F-4EF5-AB05-066BCD3CCC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f2a440-019a-4837-82ab-0b15319e077f"/>
    <ds:schemaRef ds:uri="a69c35fb-6d9a-4d7c-98bd-d665f442f8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8E1BDF8-B794-41D3-A6A8-F42E6843544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4807</TotalTime>
  <Words>575</Words>
  <Application>Microsoft Office PowerPoint</Application>
  <PresentationFormat>Widescreen</PresentationFormat>
  <Paragraphs>57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Neue Haas Grotesk Text Pro</vt:lpstr>
      <vt:lpstr>AccentBoxVTI</vt:lpstr>
      <vt:lpstr>Office-tema</vt:lpstr>
      <vt:lpstr>PowerPoint Presentation</vt:lpstr>
      <vt:lpstr>PowerPoint Presentation</vt:lpstr>
      <vt:lpstr>PowerPoint Presentation</vt:lpstr>
      <vt:lpstr>Forslag til frister for H23-emner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Andreas Tandberg</dc:creator>
  <cp:lastModifiedBy>Andreas Tandberg</cp:lastModifiedBy>
  <cp:revision>964</cp:revision>
  <dcterms:created xsi:type="dcterms:W3CDTF">2022-03-29T08:48:29Z</dcterms:created>
  <dcterms:modified xsi:type="dcterms:W3CDTF">2022-10-21T08:37:33Z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0x0101007A68679D878A9C409BC0AF77E7F88BCE</vt:lpwstr>
  </property>
  <property fmtid="{D5CDD505-2E9C-101B-9397-08002B2CF9AE}" pid="3" name="MediaServiceImageTags">
    <vt:lpwstr/>
  </property>
</Properties>
</file>