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4"/>
  </p:sldMasterIdLst>
  <p:notesMasterIdLst>
    <p:notesMasterId r:id="rId54"/>
  </p:notesMasterIdLst>
  <p:sldIdLst>
    <p:sldId id="279" r:id="rId5"/>
    <p:sldId id="432" r:id="rId6"/>
    <p:sldId id="434" r:id="rId7"/>
    <p:sldId id="433" r:id="rId8"/>
    <p:sldId id="435" r:id="rId9"/>
    <p:sldId id="436" r:id="rId10"/>
    <p:sldId id="437" r:id="rId11"/>
    <p:sldId id="384" r:id="rId12"/>
    <p:sldId id="386" r:id="rId13"/>
    <p:sldId id="380" r:id="rId14"/>
    <p:sldId id="381" r:id="rId15"/>
    <p:sldId id="382" r:id="rId16"/>
    <p:sldId id="383" r:id="rId17"/>
    <p:sldId id="385" r:id="rId18"/>
    <p:sldId id="391" r:id="rId19"/>
    <p:sldId id="390" r:id="rId20"/>
    <p:sldId id="394" r:id="rId21"/>
    <p:sldId id="392" r:id="rId22"/>
    <p:sldId id="393" r:id="rId23"/>
    <p:sldId id="395" r:id="rId24"/>
    <p:sldId id="396" r:id="rId25"/>
    <p:sldId id="397" r:id="rId26"/>
    <p:sldId id="412" r:id="rId27"/>
    <p:sldId id="415" r:id="rId28"/>
    <p:sldId id="414" r:id="rId29"/>
    <p:sldId id="416" r:id="rId30"/>
    <p:sldId id="423" r:id="rId31"/>
    <p:sldId id="378" r:id="rId32"/>
    <p:sldId id="406" r:id="rId33"/>
    <p:sldId id="407" r:id="rId34"/>
    <p:sldId id="422" r:id="rId35"/>
    <p:sldId id="410" r:id="rId36"/>
    <p:sldId id="389" r:id="rId37"/>
    <p:sldId id="387" r:id="rId38"/>
    <p:sldId id="417" r:id="rId39"/>
    <p:sldId id="419" r:id="rId40"/>
    <p:sldId id="418" r:id="rId41"/>
    <p:sldId id="420" r:id="rId42"/>
    <p:sldId id="421" r:id="rId43"/>
    <p:sldId id="427" r:id="rId44"/>
    <p:sldId id="428" r:id="rId45"/>
    <p:sldId id="424" r:id="rId46"/>
    <p:sldId id="425" r:id="rId47"/>
    <p:sldId id="426" r:id="rId48"/>
    <p:sldId id="439" r:id="rId49"/>
    <p:sldId id="438" r:id="rId50"/>
    <p:sldId id="446" r:id="rId51"/>
    <p:sldId id="447" r:id="rId52"/>
    <p:sldId id="445" r:id="rId5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55E126-DDEB-0E6F-C44E-ED1A20891117}" name="Andreas Tandberg" initials="AT" userId="S::andreata@uio.no::e1b1e038-d23c-4ed1-9f42-59e4090f17ce" providerId="AD"/>
  <p188:author id="{D2991B63-E66E-2919-92BD-395AD1AF4A3C}" name="Anne-Lise Lande" initials="AL" userId="S::annelll@uio.no::a3e35d91-04e9-41ae-a3b5-011ae602d97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FC21C8-9DD8-EA59-683F-92CE951E3D3D}" v="619" dt="2022-09-30T10:48:46.456"/>
    <p1510:client id="{D36B3E6D-F230-4223-9D4D-7497FC6B1718}" v="61" dt="2022-09-30T09:31:03.780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71084" autoAdjust="0"/>
  </p:normalViewPr>
  <p:slideViewPr>
    <p:cSldViewPr snapToGrid="0">
      <p:cViewPr varScale="1">
        <p:scale>
          <a:sx n="47" d="100"/>
          <a:sy n="47" d="100"/>
        </p:scale>
        <p:origin x="1242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tableStyles" Target="tableStyles.xml"/><Relationship Id="rId5" Type="http://schemas.openxmlformats.org/officeDocument/2006/relationships/slide" Target="slides/slide1.xml"/><Relationship Id="rId61" Type="http://schemas.microsoft.com/office/2018/10/relationships/authors" Target="author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microsoft.com/office/2016/11/relationships/changesInfo" Target="changesInfos/changesInfo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heme" Target="theme/theme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as Tandberg" userId="S::andreata@uio.no::e1b1e038-d23c-4ed1-9f42-59e4090f17ce" providerId="AD" clId="Web-{D36B3E6D-F230-4223-9D4D-7497FC6B1718}"/>
    <pc:docChg chg="modSld">
      <pc:chgData name="Andreas Tandberg" userId="S::andreata@uio.no::e1b1e038-d23c-4ed1-9f42-59e4090f17ce" providerId="AD" clId="Web-{D36B3E6D-F230-4223-9D4D-7497FC6B1718}" dt="2022-09-30T09:31:03.780" v="62" actId="20577"/>
      <pc:docMkLst>
        <pc:docMk/>
      </pc:docMkLst>
      <pc:sldChg chg="modSp">
        <pc:chgData name="Andreas Tandberg" userId="S::andreata@uio.no::e1b1e038-d23c-4ed1-9f42-59e4090f17ce" providerId="AD" clId="Web-{D36B3E6D-F230-4223-9D4D-7497FC6B1718}" dt="2022-09-30T09:31:03.780" v="62" actId="20577"/>
        <pc:sldMkLst>
          <pc:docMk/>
          <pc:sldMk cId="702138540" sldId="425"/>
        </pc:sldMkLst>
        <pc:spChg chg="mod">
          <ac:chgData name="Andreas Tandberg" userId="S::andreata@uio.no::e1b1e038-d23c-4ed1-9f42-59e4090f17ce" providerId="AD" clId="Web-{D36B3E6D-F230-4223-9D4D-7497FC6B1718}" dt="2022-09-30T09:31:03.780" v="62" actId="20577"/>
          <ac:spMkLst>
            <pc:docMk/>
            <pc:sldMk cId="702138540" sldId="425"/>
            <ac:spMk id="4" creationId="{D43CE541-BE18-DBA3-526F-67B6E5108962}"/>
          </ac:spMkLst>
        </pc:spChg>
      </pc:sldChg>
    </pc:docChg>
  </pc:docChgLst>
  <pc:docChgLst>
    <pc:chgData name="Andreas Tandberg" userId="S::andreata@uio.no::e1b1e038-d23c-4ed1-9f42-59e4090f17ce" providerId="AD" clId="Web-{5DFC21C8-9DD8-EA59-683F-92CE951E3D3D}"/>
    <pc:docChg chg="addSld delSld modSld sldOrd">
      <pc:chgData name="Andreas Tandberg" userId="S::andreata@uio.no::e1b1e038-d23c-4ed1-9f42-59e4090f17ce" providerId="AD" clId="Web-{5DFC21C8-9DD8-EA59-683F-92CE951E3D3D}" dt="2022-09-30T10:48:46.456" v="606"/>
      <pc:docMkLst>
        <pc:docMk/>
      </pc:docMkLst>
      <pc:sldChg chg="del">
        <pc:chgData name="Andreas Tandberg" userId="S::andreata@uio.no::e1b1e038-d23c-4ed1-9f42-59e4090f17ce" providerId="AD" clId="Web-{5DFC21C8-9DD8-EA59-683F-92CE951E3D3D}" dt="2022-09-30T10:48:46.456" v="606"/>
        <pc:sldMkLst>
          <pc:docMk/>
          <pc:sldMk cId="1254380774" sldId="268"/>
        </pc:sldMkLst>
      </pc:sldChg>
      <pc:sldChg chg="modSp">
        <pc:chgData name="Andreas Tandberg" userId="S::andreata@uio.no::e1b1e038-d23c-4ed1-9f42-59e4090f17ce" providerId="AD" clId="Web-{5DFC21C8-9DD8-EA59-683F-92CE951E3D3D}" dt="2022-09-30T10:48:14.236" v="602" actId="20577"/>
        <pc:sldMkLst>
          <pc:docMk/>
          <pc:sldMk cId="702138540" sldId="425"/>
        </pc:sldMkLst>
        <pc:spChg chg="mod">
          <ac:chgData name="Andreas Tandberg" userId="S::andreata@uio.no::e1b1e038-d23c-4ed1-9f42-59e4090f17ce" providerId="AD" clId="Web-{5DFC21C8-9DD8-EA59-683F-92CE951E3D3D}" dt="2022-09-30T10:48:14.236" v="602" actId="20577"/>
          <ac:spMkLst>
            <pc:docMk/>
            <pc:sldMk cId="702138540" sldId="425"/>
            <ac:spMk id="4" creationId="{D43CE541-BE18-DBA3-526F-67B6E5108962}"/>
          </ac:spMkLst>
        </pc:spChg>
      </pc:sldChg>
      <pc:sldChg chg="delSp modSp">
        <pc:chgData name="Andreas Tandberg" userId="S::andreata@uio.no::e1b1e038-d23c-4ed1-9f42-59e4090f17ce" providerId="AD" clId="Web-{5DFC21C8-9DD8-EA59-683F-92CE951E3D3D}" dt="2022-09-30T10:29:00.221" v="2"/>
        <pc:sldMkLst>
          <pc:docMk/>
          <pc:sldMk cId="989000632" sldId="426"/>
        </pc:sldMkLst>
        <pc:spChg chg="del mod">
          <ac:chgData name="Andreas Tandberg" userId="S::andreata@uio.no::e1b1e038-d23c-4ed1-9f42-59e4090f17ce" providerId="AD" clId="Web-{5DFC21C8-9DD8-EA59-683F-92CE951E3D3D}" dt="2022-09-30T10:29:00.221" v="2"/>
          <ac:spMkLst>
            <pc:docMk/>
            <pc:sldMk cId="989000632" sldId="426"/>
            <ac:spMk id="4" creationId="{D43CE541-BE18-DBA3-526F-67B6E5108962}"/>
          </ac:spMkLst>
        </pc:spChg>
      </pc:sldChg>
      <pc:sldChg chg="del">
        <pc:chgData name="Andreas Tandberg" userId="S::andreata@uio.no::e1b1e038-d23c-4ed1-9f42-59e4090f17ce" providerId="AD" clId="Web-{5DFC21C8-9DD8-EA59-683F-92CE951E3D3D}" dt="2022-09-30T10:48:19.346" v="604"/>
        <pc:sldMkLst>
          <pc:docMk/>
          <pc:sldMk cId="4158560365" sldId="429"/>
        </pc:sldMkLst>
      </pc:sldChg>
      <pc:sldChg chg="modSp">
        <pc:chgData name="Andreas Tandberg" userId="S::andreata@uio.no::e1b1e038-d23c-4ed1-9f42-59e4090f17ce" providerId="AD" clId="Web-{5DFC21C8-9DD8-EA59-683F-92CE951E3D3D}" dt="2022-09-30T10:40:37.637" v="519"/>
        <pc:sldMkLst>
          <pc:docMk/>
          <pc:sldMk cId="3742276185" sldId="438"/>
        </pc:sldMkLst>
        <pc:graphicFrameChg chg="mod modGraphic">
          <ac:chgData name="Andreas Tandberg" userId="S::andreata@uio.no::e1b1e038-d23c-4ed1-9f42-59e4090f17ce" providerId="AD" clId="Web-{5DFC21C8-9DD8-EA59-683F-92CE951E3D3D}" dt="2022-09-30T10:40:37.637" v="519"/>
          <ac:graphicFrameMkLst>
            <pc:docMk/>
            <pc:sldMk cId="3742276185" sldId="438"/>
            <ac:graphicFrameMk id="2" creationId="{00000000-0000-0000-0000-000000000000}"/>
          </ac:graphicFrameMkLst>
        </pc:graphicFrameChg>
      </pc:sldChg>
      <pc:sldChg chg="modSp">
        <pc:chgData name="Andreas Tandberg" userId="S::andreata@uio.no::e1b1e038-d23c-4ed1-9f42-59e4090f17ce" providerId="AD" clId="Web-{5DFC21C8-9DD8-EA59-683F-92CE951E3D3D}" dt="2022-09-30T10:37:11.056" v="497" actId="20577"/>
        <pc:sldMkLst>
          <pc:docMk/>
          <pc:sldMk cId="871638878" sldId="439"/>
        </pc:sldMkLst>
        <pc:spChg chg="mod">
          <ac:chgData name="Andreas Tandberg" userId="S::andreata@uio.no::e1b1e038-d23c-4ed1-9f42-59e4090f17ce" providerId="AD" clId="Web-{5DFC21C8-9DD8-EA59-683F-92CE951E3D3D}" dt="2022-09-30T10:37:11.056" v="497" actId="20577"/>
          <ac:spMkLst>
            <pc:docMk/>
            <pc:sldMk cId="871638878" sldId="439"/>
            <ac:spMk id="4" creationId="{1B123D35-1AF6-42C9-9FE3-A26DAF40563C}"/>
          </ac:spMkLst>
        </pc:spChg>
      </pc:sldChg>
      <pc:sldChg chg="del ord">
        <pc:chgData name="Andreas Tandberg" userId="S::andreata@uio.no::e1b1e038-d23c-4ed1-9f42-59e4090f17ce" providerId="AD" clId="Web-{5DFC21C8-9DD8-EA59-683F-92CE951E3D3D}" dt="2022-09-30T10:48:18.799" v="603"/>
        <pc:sldMkLst>
          <pc:docMk/>
          <pc:sldMk cId="2300157808" sldId="440"/>
        </pc:sldMkLst>
      </pc:sldChg>
      <pc:sldChg chg="del">
        <pc:chgData name="Andreas Tandberg" userId="S::andreata@uio.no::e1b1e038-d23c-4ed1-9f42-59e4090f17ce" providerId="AD" clId="Web-{5DFC21C8-9DD8-EA59-683F-92CE951E3D3D}" dt="2022-09-30T10:47:46.470" v="596"/>
        <pc:sldMkLst>
          <pc:docMk/>
          <pc:sldMk cId="2403645313" sldId="442"/>
        </pc:sldMkLst>
      </pc:sldChg>
      <pc:sldChg chg="del">
        <pc:chgData name="Andreas Tandberg" userId="S::andreata@uio.no::e1b1e038-d23c-4ed1-9f42-59e4090f17ce" providerId="AD" clId="Web-{5DFC21C8-9DD8-EA59-683F-92CE951E3D3D}" dt="2022-09-30T10:47:45.705" v="595"/>
        <pc:sldMkLst>
          <pc:docMk/>
          <pc:sldMk cId="1131874530" sldId="443"/>
        </pc:sldMkLst>
      </pc:sldChg>
      <pc:sldChg chg="del">
        <pc:chgData name="Andreas Tandberg" userId="S::andreata@uio.no::e1b1e038-d23c-4ed1-9f42-59e4090f17ce" providerId="AD" clId="Web-{5DFC21C8-9DD8-EA59-683F-92CE951E3D3D}" dt="2022-09-30T10:47:46.908" v="597"/>
        <pc:sldMkLst>
          <pc:docMk/>
          <pc:sldMk cId="530975975" sldId="444"/>
        </pc:sldMkLst>
      </pc:sldChg>
      <pc:sldChg chg="add del">
        <pc:chgData name="Andreas Tandberg" userId="S::andreata@uio.no::e1b1e038-d23c-4ed1-9f42-59e4090f17ce" providerId="AD" clId="Web-{5DFC21C8-9DD8-EA59-683F-92CE951E3D3D}" dt="2022-09-30T10:47:51.049" v="599"/>
        <pc:sldMkLst>
          <pc:docMk/>
          <pc:sldMk cId="2167394402" sldId="445"/>
        </pc:sldMkLst>
      </pc:sldChg>
      <pc:sldChg chg="addSp modSp add ord replId">
        <pc:chgData name="Andreas Tandberg" userId="S::andreata@uio.no::e1b1e038-d23c-4ed1-9f42-59e4090f17ce" providerId="AD" clId="Web-{5DFC21C8-9DD8-EA59-683F-92CE951E3D3D}" dt="2022-09-30T10:48:30.940" v="605" actId="1076"/>
        <pc:sldMkLst>
          <pc:docMk/>
          <pc:sldMk cId="1923220544" sldId="446"/>
        </pc:sldMkLst>
        <pc:spChg chg="add mod">
          <ac:chgData name="Andreas Tandberg" userId="S::andreata@uio.no::e1b1e038-d23c-4ed1-9f42-59e4090f17ce" providerId="AD" clId="Web-{5DFC21C8-9DD8-EA59-683F-92CE951E3D3D}" dt="2022-09-30T10:48:30.940" v="605" actId="1076"/>
          <ac:spMkLst>
            <pc:docMk/>
            <pc:sldMk cId="1923220544" sldId="446"/>
            <ac:spMk id="3" creationId="{396BAAA1-2FED-C984-5B0C-803B679F76F9}"/>
          </ac:spMkLst>
        </pc:spChg>
        <pc:spChg chg="mod">
          <ac:chgData name="Andreas Tandberg" userId="S::andreata@uio.no::e1b1e038-d23c-4ed1-9f42-59e4090f17ce" providerId="AD" clId="Web-{5DFC21C8-9DD8-EA59-683F-92CE951E3D3D}" dt="2022-09-30T10:41:36.825" v="538" actId="20577"/>
          <ac:spMkLst>
            <pc:docMk/>
            <pc:sldMk cId="1923220544" sldId="446"/>
            <ac:spMk id="4" creationId="{1B123D35-1AF6-42C9-9FE3-A26DAF40563C}"/>
          </ac:spMkLst>
        </pc:spChg>
      </pc:sldChg>
      <pc:sldChg chg="addSp delSp modSp new ord">
        <pc:chgData name="Andreas Tandberg" userId="S::andreata@uio.no::e1b1e038-d23c-4ed1-9f42-59e4090f17ce" providerId="AD" clId="Web-{5DFC21C8-9DD8-EA59-683F-92CE951E3D3D}" dt="2022-09-30T10:47:38.892" v="593"/>
        <pc:sldMkLst>
          <pc:docMk/>
          <pc:sldMk cId="931923313" sldId="447"/>
        </pc:sldMkLst>
        <pc:picChg chg="add del mod">
          <ac:chgData name="Andreas Tandberg" userId="S::andreata@uio.no::e1b1e038-d23c-4ed1-9f42-59e4090f17ce" providerId="AD" clId="Web-{5DFC21C8-9DD8-EA59-683F-92CE951E3D3D}" dt="2022-09-30T10:45:00.953" v="580"/>
          <ac:picMkLst>
            <pc:docMk/>
            <pc:sldMk cId="931923313" sldId="447"/>
            <ac:picMk id="2" creationId="{93FED840-C88D-69CE-4047-9D6BD38E612B}"/>
          </ac:picMkLst>
        </pc:picChg>
        <pc:picChg chg="add del mod">
          <ac:chgData name="Andreas Tandberg" userId="S::andreata@uio.no::e1b1e038-d23c-4ed1-9f42-59e4090f17ce" providerId="AD" clId="Web-{5DFC21C8-9DD8-EA59-683F-92CE951E3D3D}" dt="2022-09-30T10:45:08.937" v="582"/>
          <ac:picMkLst>
            <pc:docMk/>
            <pc:sldMk cId="931923313" sldId="447"/>
            <ac:picMk id="3" creationId="{AC6BD355-B1FD-CD8A-0236-E3671BCE7EF5}"/>
          </ac:picMkLst>
        </pc:picChg>
        <pc:picChg chg="add mod">
          <ac:chgData name="Andreas Tandberg" userId="S::andreata@uio.no::e1b1e038-d23c-4ed1-9f42-59e4090f17ce" providerId="AD" clId="Web-{5DFC21C8-9DD8-EA59-683F-92CE951E3D3D}" dt="2022-09-30T10:45:38.266" v="585" actId="14100"/>
          <ac:picMkLst>
            <pc:docMk/>
            <pc:sldMk cId="931923313" sldId="447"/>
            <ac:picMk id="4" creationId="{A9FD8BD4-BD19-E784-DF3A-73F3D8880621}"/>
          </ac:picMkLst>
        </pc:picChg>
        <pc:picChg chg="add del mod">
          <ac:chgData name="Andreas Tandberg" userId="S::andreata@uio.no::e1b1e038-d23c-4ed1-9f42-59e4090f17ce" providerId="AD" clId="Web-{5DFC21C8-9DD8-EA59-683F-92CE951E3D3D}" dt="2022-09-30T10:47:15.032" v="588"/>
          <ac:picMkLst>
            <pc:docMk/>
            <pc:sldMk cId="931923313" sldId="447"/>
            <ac:picMk id="5" creationId="{D9C88566-1BD5-1006-F65F-E64EB971B506}"/>
          </ac:picMkLst>
        </pc:picChg>
      </pc:sldChg>
      <pc:sldChg chg="modSp new del ord">
        <pc:chgData name="Andreas Tandberg" userId="S::andreata@uio.no::e1b1e038-d23c-4ed1-9f42-59e4090f17ce" providerId="AD" clId="Web-{5DFC21C8-9DD8-EA59-683F-92CE951E3D3D}" dt="2022-09-30T10:47:45.158" v="594"/>
        <pc:sldMkLst>
          <pc:docMk/>
          <pc:sldMk cId="3448941655" sldId="448"/>
        </pc:sldMkLst>
        <pc:spChg chg="mod">
          <ac:chgData name="Andreas Tandberg" userId="S::andreata@uio.no::e1b1e038-d23c-4ed1-9f42-59e4090f17ce" providerId="AD" clId="Web-{5DFC21C8-9DD8-EA59-683F-92CE951E3D3D}" dt="2022-09-30T10:47:23.220" v="590" actId="20577"/>
          <ac:spMkLst>
            <pc:docMk/>
            <pc:sldMk cId="3448941655" sldId="448"/>
            <ac:spMk id="2" creationId="{BDE7E57A-204F-0FF2-1B97-BC4EBC1487B7}"/>
          </ac:spMkLst>
        </pc:spChg>
        <pc:spChg chg="mod">
          <ac:chgData name="Andreas Tandberg" userId="S::andreata@uio.no::e1b1e038-d23c-4ed1-9f42-59e4090f17ce" providerId="AD" clId="Web-{5DFC21C8-9DD8-EA59-683F-92CE951E3D3D}" dt="2022-09-30T10:42:42.013" v="576" actId="20577"/>
          <ac:spMkLst>
            <pc:docMk/>
            <pc:sldMk cId="3448941655" sldId="448"/>
            <ac:spMk id="3" creationId="{6ADBEB9E-CBF8-E097-CA1E-31141207781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2C882A-09AC-47D9-9D8A-CF96F1B594D7}" type="datetimeFigureOut">
              <a:t>9/30/2022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5F2783-6024-467E-B49C-CF221BF45E8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887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Fjern </a:t>
            </a:r>
            <a:r>
              <a:rPr lang="nb-NO" dirty="0" err="1"/>
              <a:t>årshjul</a:t>
            </a:r>
            <a:r>
              <a:rPr lang="nb-NO" dirty="0"/>
              <a:t>. Få inn </a:t>
            </a:r>
            <a:r>
              <a:rPr lang="nb-NO" dirty="0" err="1"/>
              <a:t>timeline</a:t>
            </a:r>
            <a:r>
              <a:rPr lang="nb-NO" dirty="0"/>
              <a:t>. Få inn så mye som mulig av hva som forventes</a:t>
            </a:r>
            <a:r>
              <a:rPr lang="nb-NO" baseline="0" dirty="0"/>
              <a:t> av HF.  /</a:t>
            </a:r>
            <a:r>
              <a:rPr lang="nb-NO" baseline="0" dirty="0" err="1"/>
              <a:t>fak</a:t>
            </a:r>
            <a:r>
              <a:rPr lang="nb-NO" baseline="0" dirty="0"/>
              <a:t>: </a:t>
            </a:r>
            <a:r>
              <a:rPr lang="nb-NO" baseline="0" dirty="0" err="1"/>
              <a:t>fakkoorodinator</a:t>
            </a:r>
            <a:r>
              <a:rPr lang="nb-NO" baseline="0" dirty="0"/>
              <a:t>. Lag en smørbrødliste. Lag et bilde av rollene a la det som var i SLN. 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5F2783-6024-467E-B49C-CF221BF45E88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51960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8576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146612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615746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04386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585362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40356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056486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715656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194657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700817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910500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837827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7119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80812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573547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nb-NO" smtClean="0"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314612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nb-NO" smtClean="0"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01055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nb-NO" smtClean="0"/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975413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nb-NO" smtClean="0"/>
              <a:t>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24081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5F2783-6024-467E-B49C-CF221BF45E88}" type="slidenum">
              <a:rPr lang="nb-NO" smtClean="0"/>
              <a:t>34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245828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 </a:t>
            </a:r>
            <a:r>
              <a:rPr lang="en-US" dirty="0" err="1"/>
              <a:t>må</a:t>
            </a:r>
            <a:r>
              <a:rPr lang="en-US" dirty="0"/>
              <a:t> </a:t>
            </a:r>
            <a:r>
              <a:rPr lang="en-US" dirty="0" err="1"/>
              <a:t>rigge</a:t>
            </a:r>
            <a:r>
              <a:rPr lang="en-US" dirty="0"/>
              <a:t> </a:t>
            </a:r>
            <a:r>
              <a:rPr lang="en-US" dirty="0" err="1"/>
              <a:t>informasjon</a:t>
            </a:r>
            <a:r>
              <a:rPr lang="en-US" dirty="0"/>
              <a:t> og </a:t>
            </a:r>
            <a:r>
              <a:rPr lang="en-US" dirty="0" err="1"/>
              <a:t>opplæring</a:t>
            </a:r>
            <a:r>
              <a:rPr lang="en-US" dirty="0"/>
              <a:t> </a:t>
            </a:r>
            <a:r>
              <a:rPr lang="en-US" dirty="0" err="1"/>
              <a:t>utfra</a:t>
            </a:r>
            <a:r>
              <a:rPr lang="en-US" dirty="0"/>
              <a:t> </a:t>
            </a:r>
            <a:r>
              <a:rPr lang="en-US" dirty="0" err="1"/>
              <a:t>hvem</a:t>
            </a:r>
            <a:r>
              <a:rPr lang="en-US" dirty="0"/>
              <a:t> vi prater </a:t>
            </a:r>
            <a:r>
              <a:rPr lang="en-US" dirty="0" err="1"/>
              <a:t>til</a:t>
            </a:r>
            <a:r>
              <a:rPr lang="en-US" dirty="0"/>
              <a:t>: bare </a:t>
            </a:r>
            <a:r>
              <a:rPr lang="en-US" dirty="0" err="1"/>
              <a:t>studiekonsulenter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både</a:t>
            </a:r>
            <a:r>
              <a:rPr lang="en-US" dirty="0"/>
              <a:t> </a:t>
            </a:r>
            <a:r>
              <a:rPr lang="en-US" dirty="0" err="1"/>
              <a:t>studiekonsulenter</a:t>
            </a:r>
            <a:r>
              <a:rPr lang="en-US" dirty="0"/>
              <a:t> og </a:t>
            </a:r>
            <a:r>
              <a:rPr lang="en-US" dirty="0" err="1"/>
              <a:t>faglærer</a:t>
            </a:r>
            <a:r>
              <a:rPr lang="en-US" dirty="0"/>
              <a:t>?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nb-NO" smtClean="0"/>
              <a:t>39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317792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3803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149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120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9/30/2022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767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9/30/2022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875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9/30/2022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322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9/30/2022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440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9/30/2022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303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9/30/2022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3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688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83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9/30/2022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010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65" r:id="rId6"/>
    <p:sldLayoutId id="2147483761" r:id="rId7"/>
    <p:sldLayoutId id="2147483762" r:id="rId8"/>
    <p:sldLayoutId id="2147483763" r:id="rId9"/>
    <p:sldLayoutId id="2147483764" r:id="rId10"/>
    <p:sldLayoutId id="214748376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miro.com/app/board/uXjVO9BQVy4=/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ectangle 76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81" name="Rectangle 80">
            <a:extLst>
              <a:ext uri="{FF2B5EF4-FFF2-40B4-BE49-F238E27FC236}">
                <a16:creationId xmlns:a16="http://schemas.microsoft.com/office/drawing/2014/main" id="{1D50F262-343C-4101-AB3C-9DA1072F73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9F4F2CB3-C02B-1429-EF12-7D0BB64D416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5471"/>
          <a:stretch/>
        </p:blipFill>
        <p:spPr>
          <a:xfrm>
            <a:off x="7816130" y="10"/>
            <a:ext cx="4375870" cy="6857990"/>
          </a:xfrm>
          <a:custGeom>
            <a:avLst/>
            <a:gdLst/>
            <a:ahLst/>
            <a:cxnLst/>
            <a:rect l="l" t="t" r="r" b="b"/>
            <a:pathLst>
              <a:path w="4375870" h="6858000">
                <a:moveTo>
                  <a:pt x="4441" y="0"/>
                </a:moveTo>
                <a:lnTo>
                  <a:pt x="4375870" y="0"/>
                </a:lnTo>
                <a:lnTo>
                  <a:pt x="4375870" y="23"/>
                </a:lnTo>
                <a:lnTo>
                  <a:pt x="4375870" y="6858000"/>
                </a:lnTo>
                <a:lnTo>
                  <a:pt x="0" y="6858000"/>
                </a:lnTo>
                <a:lnTo>
                  <a:pt x="106674" y="6638378"/>
                </a:lnTo>
                <a:cubicBezTo>
                  <a:pt x="530028" y="5720938"/>
                  <a:pt x="777229" y="4614948"/>
                  <a:pt x="777229" y="3424428"/>
                </a:cubicBezTo>
                <a:cubicBezTo>
                  <a:pt x="777229" y="2233909"/>
                  <a:pt x="530028" y="1127919"/>
                  <a:pt x="106674" y="210478"/>
                </a:cubicBezTo>
                <a:close/>
              </a:path>
            </a:pathLst>
          </a:custGeom>
        </p:spPr>
      </p:pic>
      <p:pic>
        <p:nvPicPr>
          <p:cNvPr id="6" name="Picture 6" descr="A picture containing person, person, wall, indoor&#10;&#10;Description automatically generated">
            <a:extLst>
              <a:ext uri="{FF2B5EF4-FFF2-40B4-BE49-F238E27FC236}">
                <a16:creationId xmlns:a16="http://schemas.microsoft.com/office/drawing/2014/main" id="{D0B65330-9676-B706-0F91-D204C784D95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25000"/>
                    </a14:imgEffect>
                    <a14:imgEffect>
                      <a14:saturation sat="0"/>
                    </a14:imgEffect>
                    <a14:imgEffect>
                      <a14:brightnessContrast bright="1000" contrast="-1000"/>
                    </a14:imgEffect>
                  </a14:imgLayer>
                </a14:imgProps>
              </a:ext>
            </a:extLst>
          </a:blip>
          <a:srcRect r="3912"/>
          <a:stretch/>
        </p:blipFill>
        <p:spPr>
          <a:xfrm>
            <a:off x="3595404" y="31"/>
            <a:ext cx="4942298" cy="6857999"/>
          </a:xfrm>
          <a:custGeom>
            <a:avLst/>
            <a:gdLst/>
            <a:ahLst/>
            <a:cxnLst/>
            <a:rect l="l" t="t" r="r" b="b"/>
            <a:pathLst>
              <a:path w="4942298" h="6857999">
                <a:moveTo>
                  <a:pt x="0" y="0"/>
                </a:moveTo>
                <a:lnTo>
                  <a:pt x="4164238" y="0"/>
                </a:lnTo>
                <a:lnTo>
                  <a:pt x="4271743" y="210478"/>
                </a:lnTo>
                <a:cubicBezTo>
                  <a:pt x="4695097" y="1127919"/>
                  <a:pt x="4942298" y="2233909"/>
                  <a:pt x="4942298" y="3424428"/>
                </a:cubicBezTo>
                <a:cubicBezTo>
                  <a:pt x="4942298" y="4614948"/>
                  <a:pt x="4695097" y="5720938"/>
                  <a:pt x="4271743" y="6638378"/>
                </a:cubicBezTo>
                <a:lnTo>
                  <a:pt x="4159568" y="6857999"/>
                </a:lnTo>
                <a:lnTo>
                  <a:pt x="49488" y="6857999"/>
                </a:lnTo>
                <a:lnTo>
                  <a:pt x="119616" y="6721637"/>
                </a:lnTo>
                <a:cubicBezTo>
                  <a:pt x="540124" y="5863919"/>
                  <a:pt x="796416" y="4724528"/>
                  <a:pt x="796416" y="3474162"/>
                </a:cubicBezTo>
                <a:cubicBezTo>
                  <a:pt x="796416" y="2140439"/>
                  <a:pt x="504812" y="932979"/>
                  <a:pt x="33352" y="58950"/>
                </a:cubicBezTo>
                <a:close/>
              </a:path>
            </a:pathLst>
          </a:custGeom>
        </p:spPr>
      </p:pic>
      <p:sp useBgFill="1">
        <p:nvSpPr>
          <p:cNvPr id="83" name="Freeform: Shape 82">
            <a:extLst>
              <a:ext uri="{FF2B5EF4-FFF2-40B4-BE49-F238E27FC236}">
                <a16:creationId xmlns:a16="http://schemas.microsoft.com/office/drawing/2014/main" id="{6A0924B3-0260-445E-AFD7-9533C0D1B3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97136" cy="6858000"/>
          </a:xfrm>
          <a:custGeom>
            <a:avLst/>
            <a:gdLst>
              <a:gd name="connsiteX0" fmla="*/ 0 w 4397136"/>
              <a:gd name="connsiteY0" fmla="*/ 0 h 6858000"/>
              <a:gd name="connsiteX1" fmla="*/ 3599069 w 4397136"/>
              <a:gd name="connsiteY1" fmla="*/ 0 h 6858000"/>
              <a:gd name="connsiteX2" fmla="*/ 3634072 w 4397136"/>
              <a:gd name="connsiteY2" fmla="*/ 58977 h 6858000"/>
              <a:gd name="connsiteX3" fmla="*/ 4397136 w 4397136"/>
              <a:gd name="connsiteY3" fmla="*/ 3474189 h 6858000"/>
              <a:gd name="connsiteX4" fmla="*/ 3802221 w 4397136"/>
              <a:gd name="connsiteY4" fmla="*/ 6546415 h 6858000"/>
              <a:gd name="connsiteX5" fmla="*/ 3649466 w 4397136"/>
              <a:gd name="connsiteY5" fmla="*/ 6858000 h 6858000"/>
              <a:gd name="connsiteX6" fmla="*/ 0 w 439713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7136" h="6858000">
                <a:moveTo>
                  <a:pt x="0" y="0"/>
                </a:moveTo>
                <a:lnTo>
                  <a:pt x="3599069" y="0"/>
                </a:lnTo>
                <a:lnTo>
                  <a:pt x="3634072" y="58977"/>
                </a:lnTo>
                <a:cubicBezTo>
                  <a:pt x="4105532" y="933006"/>
                  <a:pt x="4397136" y="2140466"/>
                  <a:pt x="4397136" y="3474189"/>
                </a:cubicBezTo>
                <a:cubicBezTo>
                  <a:pt x="4397136" y="4641197"/>
                  <a:pt x="4173877" y="5711534"/>
                  <a:pt x="3802221" y="6546415"/>
                </a:cubicBezTo>
                <a:lnTo>
                  <a:pt x="3649466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85" name="Freeform: Shape 84">
            <a:extLst>
              <a:ext uri="{FF2B5EF4-FFF2-40B4-BE49-F238E27FC236}">
                <a16:creationId xmlns:a16="http://schemas.microsoft.com/office/drawing/2014/main" id="{7C34E8CB-B972-4A94-8469-315C10C2A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86504" cy="6858000"/>
          </a:xfrm>
          <a:custGeom>
            <a:avLst/>
            <a:gdLst>
              <a:gd name="connsiteX0" fmla="*/ 0 w 4386504"/>
              <a:gd name="connsiteY0" fmla="*/ 0 h 6858000"/>
              <a:gd name="connsiteX1" fmla="*/ 3588437 w 4386504"/>
              <a:gd name="connsiteY1" fmla="*/ 0 h 6858000"/>
              <a:gd name="connsiteX2" fmla="*/ 3623440 w 4386504"/>
              <a:gd name="connsiteY2" fmla="*/ 58977 h 6858000"/>
              <a:gd name="connsiteX3" fmla="*/ 4386504 w 4386504"/>
              <a:gd name="connsiteY3" fmla="*/ 3474189 h 6858000"/>
              <a:gd name="connsiteX4" fmla="*/ 3791589 w 4386504"/>
              <a:gd name="connsiteY4" fmla="*/ 6546415 h 6858000"/>
              <a:gd name="connsiteX5" fmla="*/ 3638834 w 4386504"/>
              <a:gd name="connsiteY5" fmla="*/ 6858000 h 6858000"/>
              <a:gd name="connsiteX6" fmla="*/ 0 w 438650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6504" h="6858000">
                <a:moveTo>
                  <a:pt x="0" y="0"/>
                </a:moveTo>
                <a:lnTo>
                  <a:pt x="3588437" y="0"/>
                </a:lnTo>
                <a:lnTo>
                  <a:pt x="3623440" y="58977"/>
                </a:lnTo>
                <a:cubicBezTo>
                  <a:pt x="4094900" y="933006"/>
                  <a:pt x="4386504" y="2140466"/>
                  <a:pt x="4386504" y="3474189"/>
                </a:cubicBezTo>
                <a:cubicBezTo>
                  <a:pt x="4386504" y="4641197"/>
                  <a:pt x="4163245" y="5711534"/>
                  <a:pt x="3791589" y="6546415"/>
                </a:cubicBezTo>
                <a:lnTo>
                  <a:pt x="3638834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EA57F7-F7FD-4CED-5881-1C4F2B06C266}"/>
              </a:ext>
            </a:extLst>
          </p:cNvPr>
          <p:cNvSpPr txBox="1"/>
          <p:nvPr/>
        </p:nvSpPr>
        <p:spPr>
          <a:xfrm>
            <a:off x="438913" y="1511589"/>
            <a:ext cx="3430958" cy="289643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dirty="0" err="1">
                <a:latin typeface="+mj-lt"/>
                <a:ea typeface="+mj-ea"/>
                <a:cs typeface="+mj-cs"/>
              </a:rPr>
              <a:t>EpN</a:t>
            </a:r>
            <a:r>
              <a:rPr lang="en-US" sz="4000" b="1" dirty="0">
                <a:latin typeface="+mj-lt"/>
                <a:ea typeface="+mj-ea"/>
                <a:cs typeface="+mj-cs"/>
              </a:rPr>
              <a:t> </a:t>
            </a:r>
            <a:r>
              <a:rPr lang="en-US" sz="4000" b="1" dirty="0" err="1">
                <a:latin typeface="+mj-lt"/>
                <a:ea typeface="+mj-ea"/>
                <a:cs typeface="+mj-cs"/>
              </a:rPr>
              <a:t>UiO</a:t>
            </a:r>
            <a:endParaRPr lang="en-US" sz="4000" b="1" dirty="0">
              <a:latin typeface="+mj-lt"/>
              <a:ea typeface="+mj-ea"/>
              <a:cs typeface="+mj-cs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114A821F-8663-46BA-8CC0-D4C44F639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67EF550F-47CE-4FB2-9DAC-12AD835C8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4544568"/>
            <a:ext cx="341496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34634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22D16DA-877C-B6DE-9962-92C5BA13573A}"/>
              </a:ext>
            </a:extLst>
          </p:cNvPr>
          <p:cNvSpPr txBox="1">
            <a:spLocks/>
          </p:cNvSpPr>
          <p:nvPr/>
        </p:nvSpPr>
        <p:spPr>
          <a:xfrm>
            <a:off x="1115568" y="548640"/>
            <a:ext cx="10168128" cy="117957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err="1"/>
              <a:t>Siden</a:t>
            </a:r>
            <a:r>
              <a:rPr lang="en-US" sz="3600" dirty="0"/>
              <a:t> sist</a:t>
            </a:r>
          </a:p>
        </p:txBody>
      </p:sp>
    </p:spTree>
    <p:extLst>
      <p:ext uri="{BB962C8B-B14F-4D97-AF65-F5344CB8AC3E}">
        <p14:creationId xmlns:p14="http://schemas.microsoft.com/office/powerpoint/2010/main" val="35993701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22D16DA-877C-B6DE-9962-92C5BA13573A}"/>
              </a:ext>
            </a:extLst>
          </p:cNvPr>
          <p:cNvSpPr txBox="1">
            <a:spLocks/>
          </p:cNvSpPr>
          <p:nvPr/>
        </p:nvSpPr>
        <p:spPr>
          <a:xfrm>
            <a:off x="1115568" y="548640"/>
            <a:ext cx="10168128" cy="117957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err="1"/>
              <a:t>Siden</a:t>
            </a:r>
            <a:r>
              <a:rPr lang="en-US" sz="3600" dirty="0"/>
              <a:t> sist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43CE541-BE18-DBA3-526F-67B6E5108962}"/>
              </a:ext>
            </a:extLst>
          </p:cNvPr>
          <p:cNvSpPr txBox="1">
            <a:spLocks/>
          </p:cNvSpPr>
          <p:nvPr/>
        </p:nvSpPr>
        <p:spPr>
          <a:xfrm>
            <a:off x="1115568" y="2478024"/>
            <a:ext cx="10168128" cy="369417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/>
            </a:pPr>
            <a:r>
              <a:rPr lang="en-US" dirty="0" err="1"/>
              <a:t>Fakultetenskoordinatorene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svart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sine </a:t>
            </a:r>
            <a:r>
              <a:rPr lang="en-US" dirty="0" err="1"/>
              <a:t>første</a:t>
            </a:r>
            <a:r>
              <a:rPr lang="en-US" dirty="0"/>
              <a:t> 3 </a:t>
            </a:r>
            <a:r>
              <a:rPr lang="en-US" dirty="0" err="1"/>
              <a:t>bestillinger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Alle </a:t>
            </a:r>
            <a:r>
              <a:rPr lang="en-US" dirty="0" err="1"/>
              <a:t>institutt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utnevnt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“</a:t>
            </a:r>
            <a:r>
              <a:rPr lang="en-US" dirty="0" err="1"/>
              <a:t>EpN-kontakt</a:t>
            </a:r>
            <a:r>
              <a:rPr lang="en-US" dirty="0"/>
              <a:t>”</a:t>
            </a:r>
          </a:p>
          <a:p>
            <a:pPr lvl="1"/>
            <a:r>
              <a:rPr lang="en-US" dirty="0"/>
              <a:t>Alle </a:t>
            </a:r>
            <a:r>
              <a:rPr lang="en-US" dirty="0" err="1"/>
              <a:t>institutt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svart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kartleggingsnettskjema</a:t>
            </a:r>
            <a:endParaRPr lang="en-US" dirty="0"/>
          </a:p>
          <a:p>
            <a:pPr lvl="1"/>
            <a:r>
              <a:rPr lang="en-US" dirty="0"/>
              <a:t>Alle </a:t>
            </a:r>
            <a:r>
              <a:rPr lang="en-US" dirty="0" err="1"/>
              <a:t>fakultet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meldt</a:t>
            </a:r>
            <a:r>
              <a:rPr lang="en-US" dirty="0"/>
              <a:t> </a:t>
            </a:r>
            <a:r>
              <a:rPr lang="en-US" dirty="0" err="1"/>
              <a:t>tilbake</a:t>
            </a:r>
            <a:r>
              <a:rPr lang="en-US" dirty="0"/>
              <a:t> om sin </a:t>
            </a:r>
            <a:r>
              <a:rPr lang="en-US" dirty="0" err="1"/>
              <a:t>kommunikasjonsplan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9420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>
            <a:extLst>
              <a:ext uri="{FF2B5EF4-FFF2-40B4-BE49-F238E27FC236}">
                <a16:creationId xmlns:a16="http://schemas.microsoft.com/office/drawing/2014/main" id="{757B8869-D731-9957-028B-94B24EE20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600" y="476672"/>
            <a:ext cx="7696200" cy="1143000"/>
          </a:xfrm>
        </p:spPr>
        <p:txBody>
          <a:bodyPr/>
          <a:lstStyle/>
          <a:p>
            <a:r>
              <a:rPr lang="nb-NO" sz="2800"/>
              <a:t>Forvaltningsstruktur </a:t>
            </a:r>
            <a:r>
              <a:rPr lang="nb-NO" sz="2800" err="1"/>
              <a:t>EpN</a:t>
            </a:r>
            <a:r>
              <a:rPr lang="nb-NO" sz="2800"/>
              <a:t> UiO (i prosjekt)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316E7A9B-98E0-1C55-1DAF-6CC15CAEEC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463765F2-D8E9-B75F-7783-443240FB8B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6469" y="1619672"/>
            <a:ext cx="6294798" cy="5238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0952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22D16DA-877C-B6DE-9962-92C5BA13573A}"/>
              </a:ext>
            </a:extLst>
          </p:cNvPr>
          <p:cNvSpPr txBox="1">
            <a:spLocks/>
          </p:cNvSpPr>
          <p:nvPr/>
        </p:nvSpPr>
        <p:spPr>
          <a:xfrm>
            <a:off x="1115568" y="548640"/>
            <a:ext cx="10168128" cy="117957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err="1"/>
              <a:t>Siden</a:t>
            </a:r>
            <a:r>
              <a:rPr lang="en-US" sz="3600" dirty="0"/>
              <a:t> sist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43CE541-BE18-DBA3-526F-67B6E5108962}"/>
              </a:ext>
            </a:extLst>
          </p:cNvPr>
          <p:cNvSpPr txBox="1">
            <a:spLocks/>
          </p:cNvSpPr>
          <p:nvPr/>
        </p:nvSpPr>
        <p:spPr>
          <a:xfrm>
            <a:off x="1115568" y="2478024"/>
            <a:ext cx="10168128" cy="369417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/>
            </a:pPr>
            <a:r>
              <a:rPr lang="en-US" dirty="0" err="1"/>
              <a:t>Fakultetenskoordinatorene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svart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sine </a:t>
            </a:r>
            <a:r>
              <a:rPr lang="en-US" dirty="0" err="1"/>
              <a:t>første</a:t>
            </a:r>
            <a:r>
              <a:rPr lang="en-US" dirty="0"/>
              <a:t> 3 </a:t>
            </a:r>
            <a:r>
              <a:rPr lang="en-US" dirty="0" err="1"/>
              <a:t>bestillinger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Alle </a:t>
            </a:r>
            <a:r>
              <a:rPr lang="en-US" dirty="0" err="1"/>
              <a:t>institutt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utnevnt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“</a:t>
            </a:r>
            <a:r>
              <a:rPr lang="en-US" dirty="0" err="1"/>
              <a:t>EpN-kontakt</a:t>
            </a:r>
            <a:r>
              <a:rPr lang="en-US" dirty="0"/>
              <a:t>”</a:t>
            </a:r>
          </a:p>
          <a:p>
            <a:pPr lvl="1"/>
            <a:r>
              <a:rPr lang="en-US" dirty="0"/>
              <a:t>Alle </a:t>
            </a:r>
            <a:r>
              <a:rPr lang="en-US" dirty="0" err="1"/>
              <a:t>institutt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svart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kartleggingsnettskjema</a:t>
            </a:r>
            <a:endParaRPr lang="en-US" dirty="0"/>
          </a:p>
          <a:p>
            <a:pPr lvl="1"/>
            <a:r>
              <a:rPr lang="en-US" dirty="0"/>
              <a:t>Alle </a:t>
            </a:r>
            <a:r>
              <a:rPr lang="en-US" dirty="0" err="1"/>
              <a:t>fakultet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meldt</a:t>
            </a:r>
            <a:r>
              <a:rPr lang="en-US" dirty="0"/>
              <a:t> </a:t>
            </a:r>
            <a:r>
              <a:rPr lang="en-US" dirty="0" err="1"/>
              <a:t>tilbake</a:t>
            </a:r>
            <a:r>
              <a:rPr lang="en-US" dirty="0"/>
              <a:t> om sin </a:t>
            </a:r>
            <a:r>
              <a:rPr lang="en-US" dirty="0" err="1"/>
              <a:t>kommunikasjonsplan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 err="1"/>
              <a:t>Jevnlige</a:t>
            </a:r>
            <a:r>
              <a:rPr lang="en-US" dirty="0"/>
              <a:t> </a:t>
            </a:r>
            <a:r>
              <a:rPr lang="en-US" dirty="0" err="1"/>
              <a:t>møter</a:t>
            </a:r>
            <a:r>
              <a:rPr lang="en-US" dirty="0"/>
              <a:t> med </a:t>
            </a:r>
            <a:r>
              <a:rPr lang="en-US" dirty="0" err="1"/>
              <a:t>fakultetskoordinatorer</a:t>
            </a:r>
            <a:r>
              <a:rPr lang="en-US" dirty="0"/>
              <a:t>/</a:t>
            </a:r>
            <a:r>
              <a:rPr lang="en-US" dirty="0" err="1"/>
              <a:t>jevnlige</a:t>
            </a:r>
            <a:r>
              <a:rPr lang="en-US" dirty="0"/>
              <a:t> </a:t>
            </a:r>
            <a:r>
              <a:rPr lang="en-US" dirty="0" err="1"/>
              <a:t>møter</a:t>
            </a:r>
            <a:r>
              <a:rPr lang="en-US" dirty="0"/>
              <a:t> med USIT og AKS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5785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22D16DA-877C-B6DE-9962-92C5BA13573A}"/>
              </a:ext>
            </a:extLst>
          </p:cNvPr>
          <p:cNvSpPr txBox="1">
            <a:spLocks/>
          </p:cNvSpPr>
          <p:nvPr/>
        </p:nvSpPr>
        <p:spPr>
          <a:xfrm>
            <a:off x="1115568" y="548640"/>
            <a:ext cx="10168128" cy="117957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err="1"/>
              <a:t>Siden</a:t>
            </a:r>
            <a:r>
              <a:rPr lang="en-US" sz="3600" dirty="0"/>
              <a:t> sist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43CE541-BE18-DBA3-526F-67B6E5108962}"/>
              </a:ext>
            </a:extLst>
          </p:cNvPr>
          <p:cNvSpPr txBox="1">
            <a:spLocks/>
          </p:cNvSpPr>
          <p:nvPr/>
        </p:nvSpPr>
        <p:spPr>
          <a:xfrm>
            <a:off x="1115568" y="2478024"/>
            <a:ext cx="10168128" cy="369417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/>
            </a:pPr>
            <a:r>
              <a:rPr lang="en-US" dirty="0" err="1"/>
              <a:t>Fakultetenskoordinatorene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svart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sine </a:t>
            </a:r>
            <a:r>
              <a:rPr lang="en-US" dirty="0" err="1"/>
              <a:t>første</a:t>
            </a:r>
            <a:r>
              <a:rPr lang="en-US" dirty="0"/>
              <a:t> 3 </a:t>
            </a:r>
            <a:r>
              <a:rPr lang="en-US" dirty="0" err="1"/>
              <a:t>bestillinger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Alle </a:t>
            </a:r>
            <a:r>
              <a:rPr lang="en-US" dirty="0" err="1"/>
              <a:t>institutt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utnevnt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“</a:t>
            </a:r>
            <a:r>
              <a:rPr lang="en-US" dirty="0" err="1"/>
              <a:t>EpN-kontakt</a:t>
            </a:r>
            <a:r>
              <a:rPr lang="en-US" dirty="0"/>
              <a:t>”</a:t>
            </a:r>
          </a:p>
          <a:p>
            <a:pPr lvl="1"/>
            <a:r>
              <a:rPr lang="en-US" dirty="0"/>
              <a:t>Alle </a:t>
            </a:r>
            <a:r>
              <a:rPr lang="en-US" dirty="0" err="1"/>
              <a:t>institutt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svart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kartleggingsnettskjema</a:t>
            </a:r>
            <a:endParaRPr lang="en-US" dirty="0"/>
          </a:p>
          <a:p>
            <a:pPr lvl="1"/>
            <a:r>
              <a:rPr lang="en-US" dirty="0"/>
              <a:t>Alle </a:t>
            </a:r>
            <a:r>
              <a:rPr lang="en-US" dirty="0" err="1"/>
              <a:t>fakultet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meldt</a:t>
            </a:r>
            <a:r>
              <a:rPr lang="en-US" dirty="0"/>
              <a:t> </a:t>
            </a:r>
            <a:r>
              <a:rPr lang="en-US" dirty="0" err="1"/>
              <a:t>tilbake</a:t>
            </a:r>
            <a:r>
              <a:rPr lang="en-US" dirty="0"/>
              <a:t> om sin </a:t>
            </a:r>
            <a:r>
              <a:rPr lang="en-US" dirty="0" err="1"/>
              <a:t>kommunikasjonsplan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 err="1"/>
              <a:t>Jevnlige</a:t>
            </a:r>
            <a:r>
              <a:rPr lang="en-US" dirty="0"/>
              <a:t> </a:t>
            </a:r>
            <a:r>
              <a:rPr lang="en-US" dirty="0" err="1"/>
              <a:t>møter</a:t>
            </a:r>
            <a:r>
              <a:rPr lang="en-US" dirty="0"/>
              <a:t> med </a:t>
            </a:r>
            <a:r>
              <a:rPr lang="en-US" dirty="0" err="1"/>
              <a:t>fakultetskoordinatorer</a:t>
            </a:r>
            <a:r>
              <a:rPr lang="en-US" dirty="0"/>
              <a:t>/</a:t>
            </a:r>
            <a:r>
              <a:rPr lang="en-US" dirty="0" err="1"/>
              <a:t>jevnlige</a:t>
            </a:r>
            <a:r>
              <a:rPr lang="en-US" dirty="0"/>
              <a:t> </a:t>
            </a:r>
            <a:r>
              <a:rPr lang="en-US" dirty="0" err="1"/>
              <a:t>møter</a:t>
            </a:r>
            <a:r>
              <a:rPr lang="en-US" dirty="0"/>
              <a:t> med USIT og AKS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/>
              <a:t>Presentert</a:t>
            </a:r>
            <a:r>
              <a:rPr lang="en-US" dirty="0"/>
              <a:t> </a:t>
            </a:r>
            <a:r>
              <a:rPr lang="en-US" dirty="0" err="1"/>
              <a:t>EpN</a:t>
            </a:r>
            <a:r>
              <a:rPr lang="en-US" dirty="0"/>
              <a:t> for SKI-TU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3196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22D16DA-877C-B6DE-9962-92C5BA13573A}"/>
              </a:ext>
            </a:extLst>
          </p:cNvPr>
          <p:cNvSpPr txBox="1">
            <a:spLocks/>
          </p:cNvSpPr>
          <p:nvPr/>
        </p:nvSpPr>
        <p:spPr>
          <a:xfrm>
            <a:off x="1115568" y="548640"/>
            <a:ext cx="10168128" cy="117957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Neste </a:t>
            </a:r>
            <a:r>
              <a:rPr lang="en-US" sz="3600" dirty="0" err="1"/>
              <a:t>steg</a:t>
            </a:r>
            <a:r>
              <a:rPr lang="en-US" sz="3600" dirty="0"/>
              <a:t>: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43CE541-BE18-DBA3-526F-67B6E5108962}"/>
              </a:ext>
            </a:extLst>
          </p:cNvPr>
          <p:cNvSpPr txBox="1">
            <a:spLocks/>
          </p:cNvSpPr>
          <p:nvPr/>
        </p:nvSpPr>
        <p:spPr>
          <a:xfrm>
            <a:off x="1115568" y="2478024"/>
            <a:ext cx="10168128" cy="369417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r>
              <a:rPr lang="en-US" dirty="0">
                <a:hlinkClick r:id="rId2"/>
              </a:rPr>
              <a:t>Se </a:t>
            </a:r>
            <a:r>
              <a:rPr lang="en-US" dirty="0" err="1">
                <a:hlinkClick r:id="rId2"/>
              </a:rPr>
              <a:t>implementeringsplan</a:t>
            </a:r>
            <a:r>
              <a:rPr lang="en-US" dirty="0">
                <a:hlinkClick r:id="rId2"/>
              </a:rPr>
              <a:t>: </a:t>
            </a:r>
            <a:r>
              <a:rPr lang="en-US" dirty="0" err="1">
                <a:hlinkClick r:id="rId2"/>
              </a:rPr>
              <a:t>Foreslå</a:t>
            </a:r>
            <a:r>
              <a:rPr lang="en-US" dirty="0">
                <a:hlinkClick r:id="rId2"/>
              </a:rPr>
              <a:t> </a:t>
            </a:r>
            <a:r>
              <a:rPr lang="en-US" dirty="0" err="1">
                <a:hlinkClick r:id="rId2"/>
              </a:rPr>
              <a:t>en</a:t>
            </a:r>
            <a:r>
              <a:rPr lang="en-US" dirty="0">
                <a:hlinkClick r:id="rId2"/>
              </a:rPr>
              <a:t> </a:t>
            </a:r>
            <a:r>
              <a:rPr lang="en-US" dirty="0" err="1">
                <a:hlinkClick r:id="rId2"/>
              </a:rPr>
              <a:t>EpN-arbedsflyt</a:t>
            </a:r>
            <a:r>
              <a:rPr lang="en-US" dirty="0">
                <a:hlinkClick r:id="rId2"/>
              </a:rPr>
              <a:t> for </a:t>
            </a:r>
            <a:r>
              <a:rPr lang="en-US" dirty="0" err="1">
                <a:hlinkClick r:id="rId2"/>
              </a:rPr>
              <a:t>delatkerfakultetene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39456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399" y="207101"/>
            <a:ext cx="10032825" cy="6650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4833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399" y="207101"/>
            <a:ext cx="10032825" cy="6650899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3F086388-E05A-3394-3D60-F8122D2F8ED1}"/>
              </a:ext>
            </a:extLst>
          </p:cNvPr>
          <p:cNvSpPr/>
          <p:nvPr/>
        </p:nvSpPr>
        <p:spPr>
          <a:xfrm>
            <a:off x="4978669" y="2164039"/>
            <a:ext cx="1153521" cy="47928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939987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399" y="207101"/>
            <a:ext cx="10032825" cy="6650899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3F086388-E05A-3394-3D60-F8122D2F8ED1}"/>
              </a:ext>
            </a:extLst>
          </p:cNvPr>
          <p:cNvSpPr/>
          <p:nvPr/>
        </p:nvSpPr>
        <p:spPr>
          <a:xfrm>
            <a:off x="5699847" y="2164039"/>
            <a:ext cx="1153521" cy="47928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846615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399" y="207101"/>
            <a:ext cx="10032825" cy="6650899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3F086388-E05A-3394-3D60-F8122D2F8ED1}"/>
              </a:ext>
            </a:extLst>
          </p:cNvPr>
          <p:cNvSpPr/>
          <p:nvPr/>
        </p:nvSpPr>
        <p:spPr>
          <a:xfrm>
            <a:off x="6216918" y="2164039"/>
            <a:ext cx="1153521" cy="47928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784068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399" y="207101"/>
            <a:ext cx="10032825" cy="6650899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3F086388-E05A-3394-3D60-F8122D2F8ED1}"/>
              </a:ext>
            </a:extLst>
          </p:cNvPr>
          <p:cNvSpPr/>
          <p:nvPr/>
        </p:nvSpPr>
        <p:spPr>
          <a:xfrm>
            <a:off x="6924490" y="2164039"/>
            <a:ext cx="1153521" cy="47928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964316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399" y="207101"/>
            <a:ext cx="10032825" cy="6650899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3F086388-E05A-3394-3D60-F8122D2F8ED1}"/>
              </a:ext>
            </a:extLst>
          </p:cNvPr>
          <p:cNvSpPr/>
          <p:nvPr/>
        </p:nvSpPr>
        <p:spPr>
          <a:xfrm>
            <a:off x="7577633" y="2164039"/>
            <a:ext cx="1153521" cy="47928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603465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399" y="207101"/>
            <a:ext cx="10032825" cy="6650899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3F086388-E05A-3394-3D60-F8122D2F8ED1}"/>
              </a:ext>
            </a:extLst>
          </p:cNvPr>
          <p:cNvSpPr/>
          <p:nvPr/>
        </p:nvSpPr>
        <p:spPr>
          <a:xfrm>
            <a:off x="8312419" y="2164039"/>
            <a:ext cx="1153521" cy="47928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17408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22D16DA-877C-B6DE-9962-92C5BA13573A}"/>
              </a:ext>
            </a:extLst>
          </p:cNvPr>
          <p:cNvSpPr txBox="1">
            <a:spLocks/>
          </p:cNvSpPr>
          <p:nvPr/>
        </p:nvSpPr>
        <p:spPr>
          <a:xfrm>
            <a:off x="1115568" y="548640"/>
            <a:ext cx="10168128" cy="117957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/>
              <a:t>UiOs</a:t>
            </a:r>
            <a:r>
              <a:rPr lang="en-US" dirty="0"/>
              <a:t> </a:t>
            </a:r>
            <a:r>
              <a:rPr lang="en-US" dirty="0" err="1"/>
              <a:t>anbefaling</a:t>
            </a:r>
          </a:p>
        </p:txBody>
      </p:sp>
    </p:spTree>
    <p:extLst>
      <p:ext uri="{BB962C8B-B14F-4D97-AF65-F5344CB8AC3E}">
        <p14:creationId xmlns:p14="http://schemas.microsoft.com/office/powerpoint/2010/main" val="30323236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399" y="207101"/>
            <a:ext cx="10032825" cy="6650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928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399" y="207101"/>
            <a:ext cx="10032825" cy="6650899"/>
          </a:xfrm>
          <a:prstGeom prst="rect">
            <a:avLst/>
          </a:prstGeom>
        </p:spPr>
      </p:pic>
      <p:sp>
        <p:nvSpPr>
          <p:cNvPr id="3" name="Multiplication Sign 2">
            <a:extLst>
              <a:ext uri="{FF2B5EF4-FFF2-40B4-BE49-F238E27FC236}">
                <a16:creationId xmlns:a16="http://schemas.microsoft.com/office/drawing/2014/main" id="{2C8BFBB2-DA93-983B-C186-9CDCF8C4E3E6}"/>
              </a:ext>
            </a:extLst>
          </p:cNvPr>
          <p:cNvSpPr/>
          <p:nvPr/>
        </p:nvSpPr>
        <p:spPr>
          <a:xfrm>
            <a:off x="5421085" y="2032907"/>
            <a:ext cx="476250" cy="503464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7802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399" y="207101"/>
            <a:ext cx="10032825" cy="6650899"/>
          </a:xfrm>
          <a:prstGeom prst="rect">
            <a:avLst/>
          </a:prstGeom>
        </p:spPr>
      </p:pic>
      <p:sp>
        <p:nvSpPr>
          <p:cNvPr id="3" name="Multiplication Sign 2">
            <a:extLst>
              <a:ext uri="{FF2B5EF4-FFF2-40B4-BE49-F238E27FC236}">
                <a16:creationId xmlns:a16="http://schemas.microsoft.com/office/drawing/2014/main" id="{2C8BFBB2-DA93-983B-C186-9CDCF8C4E3E6}"/>
              </a:ext>
            </a:extLst>
          </p:cNvPr>
          <p:cNvSpPr/>
          <p:nvPr/>
        </p:nvSpPr>
        <p:spPr>
          <a:xfrm>
            <a:off x="5421085" y="2032907"/>
            <a:ext cx="476250" cy="503464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Multiplication Sign 3">
            <a:extLst>
              <a:ext uri="{FF2B5EF4-FFF2-40B4-BE49-F238E27FC236}">
                <a16:creationId xmlns:a16="http://schemas.microsoft.com/office/drawing/2014/main" id="{C001B08C-592E-335E-F1E9-2023457FD832}"/>
              </a:ext>
            </a:extLst>
          </p:cNvPr>
          <p:cNvSpPr/>
          <p:nvPr/>
        </p:nvSpPr>
        <p:spPr>
          <a:xfrm>
            <a:off x="8673192" y="2032906"/>
            <a:ext cx="476250" cy="503464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8151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399" y="207101"/>
            <a:ext cx="10032825" cy="6650899"/>
          </a:xfrm>
          <a:prstGeom prst="rect">
            <a:avLst/>
          </a:prstGeom>
        </p:spPr>
      </p:pic>
      <p:sp>
        <p:nvSpPr>
          <p:cNvPr id="3" name="Multiplication Sign 2">
            <a:extLst>
              <a:ext uri="{FF2B5EF4-FFF2-40B4-BE49-F238E27FC236}">
                <a16:creationId xmlns:a16="http://schemas.microsoft.com/office/drawing/2014/main" id="{2C8BFBB2-DA93-983B-C186-9CDCF8C4E3E6}"/>
              </a:ext>
            </a:extLst>
          </p:cNvPr>
          <p:cNvSpPr/>
          <p:nvPr/>
        </p:nvSpPr>
        <p:spPr>
          <a:xfrm>
            <a:off x="5421085" y="2032907"/>
            <a:ext cx="476250" cy="503464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Multiplication Sign 3">
            <a:extLst>
              <a:ext uri="{FF2B5EF4-FFF2-40B4-BE49-F238E27FC236}">
                <a16:creationId xmlns:a16="http://schemas.microsoft.com/office/drawing/2014/main" id="{C001B08C-592E-335E-F1E9-2023457FD832}"/>
              </a:ext>
            </a:extLst>
          </p:cNvPr>
          <p:cNvSpPr/>
          <p:nvPr/>
        </p:nvSpPr>
        <p:spPr>
          <a:xfrm>
            <a:off x="8673192" y="2032906"/>
            <a:ext cx="476250" cy="503464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Multiplication Sign 4">
            <a:extLst>
              <a:ext uri="{FF2B5EF4-FFF2-40B4-BE49-F238E27FC236}">
                <a16:creationId xmlns:a16="http://schemas.microsoft.com/office/drawing/2014/main" id="{337A30D5-4B4F-084F-042F-37BA89371234}"/>
              </a:ext>
            </a:extLst>
          </p:cNvPr>
          <p:cNvSpPr/>
          <p:nvPr/>
        </p:nvSpPr>
        <p:spPr>
          <a:xfrm>
            <a:off x="6645727" y="2032906"/>
            <a:ext cx="476250" cy="503464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504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399" y="207101"/>
            <a:ext cx="10032825" cy="6650899"/>
          </a:xfrm>
          <a:prstGeom prst="rect">
            <a:avLst/>
          </a:prstGeom>
        </p:spPr>
      </p:pic>
      <p:sp>
        <p:nvSpPr>
          <p:cNvPr id="3" name="Multiplication Sign 2">
            <a:extLst>
              <a:ext uri="{FF2B5EF4-FFF2-40B4-BE49-F238E27FC236}">
                <a16:creationId xmlns:a16="http://schemas.microsoft.com/office/drawing/2014/main" id="{2C8BFBB2-DA93-983B-C186-9CDCF8C4E3E6}"/>
              </a:ext>
            </a:extLst>
          </p:cNvPr>
          <p:cNvSpPr/>
          <p:nvPr/>
        </p:nvSpPr>
        <p:spPr>
          <a:xfrm>
            <a:off x="5421085" y="2032907"/>
            <a:ext cx="476250" cy="503464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Multiplication Sign 3">
            <a:extLst>
              <a:ext uri="{FF2B5EF4-FFF2-40B4-BE49-F238E27FC236}">
                <a16:creationId xmlns:a16="http://schemas.microsoft.com/office/drawing/2014/main" id="{C001B08C-592E-335E-F1E9-2023457FD832}"/>
              </a:ext>
            </a:extLst>
          </p:cNvPr>
          <p:cNvSpPr/>
          <p:nvPr/>
        </p:nvSpPr>
        <p:spPr>
          <a:xfrm>
            <a:off x="8673192" y="2032906"/>
            <a:ext cx="476250" cy="503464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Multiplication Sign 4">
            <a:extLst>
              <a:ext uri="{FF2B5EF4-FFF2-40B4-BE49-F238E27FC236}">
                <a16:creationId xmlns:a16="http://schemas.microsoft.com/office/drawing/2014/main" id="{337A30D5-4B4F-084F-042F-37BA89371234}"/>
              </a:ext>
            </a:extLst>
          </p:cNvPr>
          <p:cNvSpPr/>
          <p:nvPr/>
        </p:nvSpPr>
        <p:spPr>
          <a:xfrm>
            <a:off x="6645727" y="2032906"/>
            <a:ext cx="476250" cy="503464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B5EF97A-1A86-29BB-64FA-9C1F614A298E}"/>
              </a:ext>
            </a:extLst>
          </p:cNvPr>
          <p:cNvSpPr/>
          <p:nvPr/>
        </p:nvSpPr>
        <p:spPr>
          <a:xfrm>
            <a:off x="5931167" y="1959932"/>
            <a:ext cx="636450" cy="90110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933879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399" y="207101"/>
            <a:ext cx="10032825" cy="6650899"/>
          </a:xfrm>
          <a:prstGeom prst="rect">
            <a:avLst/>
          </a:prstGeom>
        </p:spPr>
      </p:pic>
      <p:sp>
        <p:nvSpPr>
          <p:cNvPr id="3" name="Multiplication Sign 2">
            <a:extLst>
              <a:ext uri="{FF2B5EF4-FFF2-40B4-BE49-F238E27FC236}">
                <a16:creationId xmlns:a16="http://schemas.microsoft.com/office/drawing/2014/main" id="{2C8BFBB2-DA93-983B-C186-9CDCF8C4E3E6}"/>
              </a:ext>
            </a:extLst>
          </p:cNvPr>
          <p:cNvSpPr/>
          <p:nvPr/>
        </p:nvSpPr>
        <p:spPr>
          <a:xfrm>
            <a:off x="5421085" y="2032907"/>
            <a:ext cx="476250" cy="503464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Multiplication Sign 3">
            <a:extLst>
              <a:ext uri="{FF2B5EF4-FFF2-40B4-BE49-F238E27FC236}">
                <a16:creationId xmlns:a16="http://schemas.microsoft.com/office/drawing/2014/main" id="{C001B08C-592E-335E-F1E9-2023457FD832}"/>
              </a:ext>
            </a:extLst>
          </p:cNvPr>
          <p:cNvSpPr/>
          <p:nvPr/>
        </p:nvSpPr>
        <p:spPr>
          <a:xfrm>
            <a:off x="8673192" y="2032906"/>
            <a:ext cx="476250" cy="503464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Multiplication Sign 4">
            <a:extLst>
              <a:ext uri="{FF2B5EF4-FFF2-40B4-BE49-F238E27FC236}">
                <a16:creationId xmlns:a16="http://schemas.microsoft.com/office/drawing/2014/main" id="{337A30D5-4B4F-084F-042F-37BA89371234}"/>
              </a:ext>
            </a:extLst>
          </p:cNvPr>
          <p:cNvSpPr/>
          <p:nvPr/>
        </p:nvSpPr>
        <p:spPr>
          <a:xfrm>
            <a:off x="6645727" y="2032906"/>
            <a:ext cx="476250" cy="503464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B5EF97A-1A86-29BB-64FA-9C1F614A298E}"/>
              </a:ext>
            </a:extLst>
          </p:cNvPr>
          <p:cNvSpPr/>
          <p:nvPr/>
        </p:nvSpPr>
        <p:spPr>
          <a:xfrm>
            <a:off x="5931167" y="1959932"/>
            <a:ext cx="636450" cy="90110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F6FEC3A-C93C-5862-B478-96E5DF3BDDF1}"/>
              </a:ext>
            </a:extLst>
          </p:cNvPr>
          <p:cNvSpPr/>
          <p:nvPr/>
        </p:nvSpPr>
        <p:spPr>
          <a:xfrm>
            <a:off x="7128595" y="1959931"/>
            <a:ext cx="745307" cy="94192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462264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399" y="207101"/>
            <a:ext cx="10032825" cy="6650899"/>
          </a:xfrm>
          <a:prstGeom prst="rect">
            <a:avLst/>
          </a:prstGeom>
        </p:spPr>
      </p:pic>
      <p:sp>
        <p:nvSpPr>
          <p:cNvPr id="3" name="Multiplication Sign 2">
            <a:extLst>
              <a:ext uri="{FF2B5EF4-FFF2-40B4-BE49-F238E27FC236}">
                <a16:creationId xmlns:a16="http://schemas.microsoft.com/office/drawing/2014/main" id="{2C8BFBB2-DA93-983B-C186-9CDCF8C4E3E6}"/>
              </a:ext>
            </a:extLst>
          </p:cNvPr>
          <p:cNvSpPr/>
          <p:nvPr/>
        </p:nvSpPr>
        <p:spPr>
          <a:xfrm>
            <a:off x="5421085" y="2032907"/>
            <a:ext cx="476250" cy="503464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Multiplication Sign 3">
            <a:extLst>
              <a:ext uri="{FF2B5EF4-FFF2-40B4-BE49-F238E27FC236}">
                <a16:creationId xmlns:a16="http://schemas.microsoft.com/office/drawing/2014/main" id="{C001B08C-592E-335E-F1E9-2023457FD832}"/>
              </a:ext>
            </a:extLst>
          </p:cNvPr>
          <p:cNvSpPr/>
          <p:nvPr/>
        </p:nvSpPr>
        <p:spPr>
          <a:xfrm>
            <a:off x="8673192" y="2032906"/>
            <a:ext cx="476250" cy="503464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Multiplication Sign 4">
            <a:extLst>
              <a:ext uri="{FF2B5EF4-FFF2-40B4-BE49-F238E27FC236}">
                <a16:creationId xmlns:a16="http://schemas.microsoft.com/office/drawing/2014/main" id="{337A30D5-4B4F-084F-042F-37BA89371234}"/>
              </a:ext>
            </a:extLst>
          </p:cNvPr>
          <p:cNvSpPr/>
          <p:nvPr/>
        </p:nvSpPr>
        <p:spPr>
          <a:xfrm>
            <a:off x="6645727" y="2032906"/>
            <a:ext cx="476250" cy="503464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B5EF97A-1A86-29BB-64FA-9C1F614A298E}"/>
              </a:ext>
            </a:extLst>
          </p:cNvPr>
          <p:cNvSpPr/>
          <p:nvPr/>
        </p:nvSpPr>
        <p:spPr>
          <a:xfrm>
            <a:off x="5931167" y="1959932"/>
            <a:ext cx="636450" cy="90110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F6FEC3A-C93C-5862-B478-96E5DF3BDDF1}"/>
              </a:ext>
            </a:extLst>
          </p:cNvPr>
          <p:cNvSpPr/>
          <p:nvPr/>
        </p:nvSpPr>
        <p:spPr>
          <a:xfrm>
            <a:off x="7128595" y="1959931"/>
            <a:ext cx="745307" cy="94192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9A37415-6AF3-4C62-D471-0475BA9AB1EB}"/>
              </a:ext>
            </a:extLst>
          </p:cNvPr>
          <p:cNvSpPr/>
          <p:nvPr/>
        </p:nvSpPr>
        <p:spPr>
          <a:xfrm>
            <a:off x="7836166" y="1959930"/>
            <a:ext cx="745307" cy="94192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94792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399" y="207101"/>
            <a:ext cx="10032825" cy="6650899"/>
          </a:xfrm>
          <a:prstGeom prst="rect">
            <a:avLst/>
          </a:prstGeom>
        </p:spPr>
      </p:pic>
      <p:sp>
        <p:nvSpPr>
          <p:cNvPr id="3" name="Multiplication Sign 2">
            <a:extLst>
              <a:ext uri="{FF2B5EF4-FFF2-40B4-BE49-F238E27FC236}">
                <a16:creationId xmlns:a16="http://schemas.microsoft.com/office/drawing/2014/main" id="{2C8BFBB2-DA93-983B-C186-9CDCF8C4E3E6}"/>
              </a:ext>
            </a:extLst>
          </p:cNvPr>
          <p:cNvSpPr/>
          <p:nvPr/>
        </p:nvSpPr>
        <p:spPr>
          <a:xfrm>
            <a:off x="5421085" y="2032907"/>
            <a:ext cx="476250" cy="503464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Multiplication Sign 3">
            <a:extLst>
              <a:ext uri="{FF2B5EF4-FFF2-40B4-BE49-F238E27FC236}">
                <a16:creationId xmlns:a16="http://schemas.microsoft.com/office/drawing/2014/main" id="{C001B08C-592E-335E-F1E9-2023457FD832}"/>
              </a:ext>
            </a:extLst>
          </p:cNvPr>
          <p:cNvSpPr/>
          <p:nvPr/>
        </p:nvSpPr>
        <p:spPr>
          <a:xfrm>
            <a:off x="8673192" y="2032906"/>
            <a:ext cx="476250" cy="503464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Multiplication Sign 4">
            <a:extLst>
              <a:ext uri="{FF2B5EF4-FFF2-40B4-BE49-F238E27FC236}">
                <a16:creationId xmlns:a16="http://schemas.microsoft.com/office/drawing/2014/main" id="{337A30D5-4B4F-084F-042F-37BA89371234}"/>
              </a:ext>
            </a:extLst>
          </p:cNvPr>
          <p:cNvSpPr/>
          <p:nvPr/>
        </p:nvSpPr>
        <p:spPr>
          <a:xfrm>
            <a:off x="6645727" y="2032906"/>
            <a:ext cx="476250" cy="503464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B5EF97A-1A86-29BB-64FA-9C1F614A298E}"/>
              </a:ext>
            </a:extLst>
          </p:cNvPr>
          <p:cNvSpPr/>
          <p:nvPr/>
        </p:nvSpPr>
        <p:spPr>
          <a:xfrm>
            <a:off x="5931167" y="1959932"/>
            <a:ext cx="636450" cy="90110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F6FEC3A-C93C-5862-B478-96E5DF3BDDF1}"/>
              </a:ext>
            </a:extLst>
          </p:cNvPr>
          <p:cNvSpPr/>
          <p:nvPr/>
        </p:nvSpPr>
        <p:spPr>
          <a:xfrm>
            <a:off x="7128595" y="1959931"/>
            <a:ext cx="745307" cy="94192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9A37415-6AF3-4C62-D471-0475BA9AB1EB}"/>
              </a:ext>
            </a:extLst>
          </p:cNvPr>
          <p:cNvSpPr/>
          <p:nvPr/>
        </p:nvSpPr>
        <p:spPr>
          <a:xfrm>
            <a:off x="7836166" y="1959930"/>
            <a:ext cx="745307" cy="94192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E75A92E-7A31-4478-B9E0-4E2D449EC50A}"/>
              </a:ext>
            </a:extLst>
          </p:cNvPr>
          <p:cNvSpPr txBox="1">
            <a:spLocks/>
          </p:cNvSpPr>
          <p:nvPr/>
        </p:nvSpPr>
        <p:spPr>
          <a:xfrm>
            <a:off x="1091691" y="3528348"/>
            <a:ext cx="10168128" cy="117957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rgbClr val="FF0000"/>
                </a:solidFill>
              </a:rPr>
              <a:t>“</a:t>
            </a:r>
            <a:r>
              <a:rPr lang="en-US" sz="2800" dirty="0" err="1">
                <a:solidFill>
                  <a:srgbClr val="FF0000"/>
                </a:solidFill>
              </a:rPr>
              <a:t>fagperson</a:t>
            </a:r>
            <a:r>
              <a:rPr lang="en-US" sz="2800" dirty="0">
                <a:solidFill>
                  <a:srgbClr val="FF0000"/>
                </a:solidFill>
              </a:rPr>
              <a:t>"</a:t>
            </a:r>
          </a:p>
          <a:p>
            <a:r>
              <a:rPr lang="en-US" sz="2800" dirty="0">
                <a:solidFill>
                  <a:srgbClr val="FF0000"/>
                </a:solidFill>
              </a:rPr>
              <a:t>(</a:t>
            </a:r>
            <a:r>
              <a:rPr lang="en-US" sz="2800" dirty="0" err="1">
                <a:solidFill>
                  <a:srgbClr val="FF0000"/>
                </a:solidFill>
              </a:rPr>
              <a:t>institutt</a:t>
            </a:r>
            <a:r>
              <a:rPr lang="en-US" sz="2800" dirty="0">
                <a:solidFill>
                  <a:srgbClr val="FF0000"/>
                </a:solidFill>
              </a:rPr>
              <a:t>)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AD2C615-51D1-9B4E-85E7-CB9C59EFA686}"/>
              </a:ext>
            </a:extLst>
          </p:cNvPr>
          <p:cNvCxnSpPr/>
          <p:nvPr/>
        </p:nvCxnSpPr>
        <p:spPr>
          <a:xfrm flipV="1">
            <a:off x="3343814" y="2649748"/>
            <a:ext cx="2504124" cy="99393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43096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399" y="207101"/>
            <a:ext cx="10032825" cy="6650899"/>
          </a:xfrm>
          <a:prstGeom prst="rect">
            <a:avLst/>
          </a:prstGeom>
        </p:spPr>
      </p:pic>
      <p:sp>
        <p:nvSpPr>
          <p:cNvPr id="3" name="Multiplication Sign 2">
            <a:extLst>
              <a:ext uri="{FF2B5EF4-FFF2-40B4-BE49-F238E27FC236}">
                <a16:creationId xmlns:a16="http://schemas.microsoft.com/office/drawing/2014/main" id="{2C8BFBB2-DA93-983B-C186-9CDCF8C4E3E6}"/>
              </a:ext>
            </a:extLst>
          </p:cNvPr>
          <p:cNvSpPr/>
          <p:nvPr/>
        </p:nvSpPr>
        <p:spPr>
          <a:xfrm>
            <a:off x="5421085" y="2032907"/>
            <a:ext cx="476250" cy="503464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Multiplication Sign 3">
            <a:extLst>
              <a:ext uri="{FF2B5EF4-FFF2-40B4-BE49-F238E27FC236}">
                <a16:creationId xmlns:a16="http://schemas.microsoft.com/office/drawing/2014/main" id="{C001B08C-592E-335E-F1E9-2023457FD832}"/>
              </a:ext>
            </a:extLst>
          </p:cNvPr>
          <p:cNvSpPr/>
          <p:nvPr/>
        </p:nvSpPr>
        <p:spPr>
          <a:xfrm>
            <a:off x="8673192" y="2032906"/>
            <a:ext cx="476250" cy="503464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Multiplication Sign 4">
            <a:extLst>
              <a:ext uri="{FF2B5EF4-FFF2-40B4-BE49-F238E27FC236}">
                <a16:creationId xmlns:a16="http://schemas.microsoft.com/office/drawing/2014/main" id="{337A30D5-4B4F-084F-042F-37BA89371234}"/>
              </a:ext>
            </a:extLst>
          </p:cNvPr>
          <p:cNvSpPr/>
          <p:nvPr/>
        </p:nvSpPr>
        <p:spPr>
          <a:xfrm>
            <a:off x="6645727" y="2032906"/>
            <a:ext cx="476250" cy="503464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B5EF97A-1A86-29BB-64FA-9C1F614A298E}"/>
              </a:ext>
            </a:extLst>
          </p:cNvPr>
          <p:cNvSpPr/>
          <p:nvPr/>
        </p:nvSpPr>
        <p:spPr>
          <a:xfrm>
            <a:off x="5931167" y="1959932"/>
            <a:ext cx="636450" cy="90110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F6FEC3A-C93C-5862-B478-96E5DF3BDDF1}"/>
              </a:ext>
            </a:extLst>
          </p:cNvPr>
          <p:cNvSpPr/>
          <p:nvPr/>
        </p:nvSpPr>
        <p:spPr>
          <a:xfrm>
            <a:off x="7128595" y="1959931"/>
            <a:ext cx="745307" cy="94192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9A37415-6AF3-4C62-D471-0475BA9AB1EB}"/>
              </a:ext>
            </a:extLst>
          </p:cNvPr>
          <p:cNvSpPr/>
          <p:nvPr/>
        </p:nvSpPr>
        <p:spPr>
          <a:xfrm>
            <a:off x="7836166" y="1959930"/>
            <a:ext cx="745307" cy="94192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E75A92E-7A31-4478-B9E0-4E2D449EC50A}"/>
              </a:ext>
            </a:extLst>
          </p:cNvPr>
          <p:cNvSpPr txBox="1">
            <a:spLocks/>
          </p:cNvSpPr>
          <p:nvPr/>
        </p:nvSpPr>
        <p:spPr>
          <a:xfrm>
            <a:off x="1091691" y="3528348"/>
            <a:ext cx="10168128" cy="117957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rgbClr val="FF0000"/>
                </a:solidFill>
              </a:rPr>
              <a:t>“</a:t>
            </a:r>
            <a:r>
              <a:rPr lang="en-US" sz="2800" dirty="0" err="1">
                <a:solidFill>
                  <a:srgbClr val="FF0000"/>
                </a:solidFill>
              </a:rPr>
              <a:t>fagperson</a:t>
            </a:r>
            <a:r>
              <a:rPr lang="en-US" sz="2800" dirty="0">
                <a:solidFill>
                  <a:srgbClr val="FF0000"/>
                </a:solidFill>
              </a:rPr>
              <a:t>"</a:t>
            </a:r>
          </a:p>
          <a:p>
            <a:r>
              <a:rPr lang="en-US" sz="2800" dirty="0">
                <a:solidFill>
                  <a:srgbClr val="FF0000"/>
                </a:solidFill>
              </a:rPr>
              <a:t>(</a:t>
            </a:r>
            <a:r>
              <a:rPr lang="en-US" sz="2800" dirty="0" err="1">
                <a:solidFill>
                  <a:srgbClr val="FF0000"/>
                </a:solidFill>
              </a:rPr>
              <a:t>institutt</a:t>
            </a:r>
            <a:r>
              <a:rPr lang="en-US" sz="2800" dirty="0">
                <a:solidFill>
                  <a:srgbClr val="FF0000"/>
                </a:solidFill>
              </a:rPr>
              <a:t>)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AD2C615-51D1-9B4E-85E7-CB9C59EFA686}"/>
              </a:ext>
            </a:extLst>
          </p:cNvPr>
          <p:cNvCxnSpPr/>
          <p:nvPr/>
        </p:nvCxnSpPr>
        <p:spPr>
          <a:xfrm flipV="1">
            <a:off x="3343814" y="2649748"/>
            <a:ext cx="2504124" cy="99393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>
            <a:extLst>
              <a:ext uri="{FF2B5EF4-FFF2-40B4-BE49-F238E27FC236}">
                <a16:creationId xmlns:a16="http://schemas.microsoft.com/office/drawing/2014/main" id="{63431CEE-FAAF-9FE1-75D5-0FBF6DC3A04C}"/>
              </a:ext>
            </a:extLst>
          </p:cNvPr>
          <p:cNvSpPr txBox="1">
            <a:spLocks/>
          </p:cNvSpPr>
          <p:nvPr/>
        </p:nvSpPr>
        <p:spPr>
          <a:xfrm>
            <a:off x="1149200" y="4713709"/>
            <a:ext cx="10168128" cy="117957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rgbClr val="FF0000"/>
                </a:solidFill>
              </a:rPr>
              <a:t>"</a:t>
            </a:r>
            <a:r>
              <a:rPr lang="en-US" sz="2800" dirty="0" err="1">
                <a:solidFill>
                  <a:srgbClr val="FF0000"/>
                </a:solidFill>
              </a:rPr>
              <a:t>Godkjenner</a:t>
            </a:r>
            <a:r>
              <a:rPr lang="en-US" sz="2800" dirty="0">
                <a:solidFill>
                  <a:srgbClr val="FF0000"/>
                </a:solidFill>
              </a:rPr>
              <a:t>"</a:t>
            </a:r>
          </a:p>
          <a:p>
            <a:r>
              <a:rPr lang="en-US" sz="2800" dirty="0">
                <a:solidFill>
                  <a:srgbClr val="FF0000"/>
                </a:solidFill>
              </a:rPr>
              <a:t>(</a:t>
            </a:r>
            <a:r>
              <a:rPr lang="en-US" sz="2800" dirty="0" err="1">
                <a:solidFill>
                  <a:srgbClr val="FF0000"/>
                </a:solidFill>
              </a:rPr>
              <a:t>institutt</a:t>
            </a:r>
            <a:r>
              <a:rPr lang="en-US" sz="2800" dirty="0">
                <a:solidFill>
                  <a:srgbClr val="FF0000"/>
                </a:solidFill>
              </a:rPr>
              <a:t>)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C2C17FD-EA8D-7D2A-B529-2AAE3898D3E4}"/>
              </a:ext>
            </a:extLst>
          </p:cNvPr>
          <p:cNvCxnSpPr>
            <a:cxnSpLocks/>
          </p:cNvCxnSpPr>
          <p:nvPr/>
        </p:nvCxnSpPr>
        <p:spPr>
          <a:xfrm flipV="1">
            <a:off x="3658576" y="2780683"/>
            <a:ext cx="3396291" cy="217929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94353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399" y="207101"/>
            <a:ext cx="10032825" cy="6650899"/>
          </a:xfrm>
          <a:prstGeom prst="rect">
            <a:avLst/>
          </a:prstGeom>
        </p:spPr>
      </p:pic>
      <p:sp>
        <p:nvSpPr>
          <p:cNvPr id="3" name="Multiplication Sign 2">
            <a:extLst>
              <a:ext uri="{FF2B5EF4-FFF2-40B4-BE49-F238E27FC236}">
                <a16:creationId xmlns:a16="http://schemas.microsoft.com/office/drawing/2014/main" id="{2C8BFBB2-DA93-983B-C186-9CDCF8C4E3E6}"/>
              </a:ext>
            </a:extLst>
          </p:cNvPr>
          <p:cNvSpPr/>
          <p:nvPr/>
        </p:nvSpPr>
        <p:spPr>
          <a:xfrm>
            <a:off x="5421085" y="2032907"/>
            <a:ext cx="476250" cy="503464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Multiplication Sign 3">
            <a:extLst>
              <a:ext uri="{FF2B5EF4-FFF2-40B4-BE49-F238E27FC236}">
                <a16:creationId xmlns:a16="http://schemas.microsoft.com/office/drawing/2014/main" id="{C001B08C-592E-335E-F1E9-2023457FD832}"/>
              </a:ext>
            </a:extLst>
          </p:cNvPr>
          <p:cNvSpPr/>
          <p:nvPr/>
        </p:nvSpPr>
        <p:spPr>
          <a:xfrm>
            <a:off x="8673192" y="2032906"/>
            <a:ext cx="476250" cy="503464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Multiplication Sign 4">
            <a:extLst>
              <a:ext uri="{FF2B5EF4-FFF2-40B4-BE49-F238E27FC236}">
                <a16:creationId xmlns:a16="http://schemas.microsoft.com/office/drawing/2014/main" id="{337A30D5-4B4F-084F-042F-37BA89371234}"/>
              </a:ext>
            </a:extLst>
          </p:cNvPr>
          <p:cNvSpPr/>
          <p:nvPr/>
        </p:nvSpPr>
        <p:spPr>
          <a:xfrm>
            <a:off x="6645727" y="2032906"/>
            <a:ext cx="476250" cy="503464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B5EF97A-1A86-29BB-64FA-9C1F614A298E}"/>
              </a:ext>
            </a:extLst>
          </p:cNvPr>
          <p:cNvSpPr/>
          <p:nvPr/>
        </p:nvSpPr>
        <p:spPr>
          <a:xfrm>
            <a:off x="5931167" y="1959932"/>
            <a:ext cx="636450" cy="90110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F6FEC3A-C93C-5862-B478-96E5DF3BDDF1}"/>
              </a:ext>
            </a:extLst>
          </p:cNvPr>
          <p:cNvSpPr/>
          <p:nvPr/>
        </p:nvSpPr>
        <p:spPr>
          <a:xfrm>
            <a:off x="7128595" y="1959931"/>
            <a:ext cx="745307" cy="94192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9A37415-6AF3-4C62-D471-0475BA9AB1EB}"/>
              </a:ext>
            </a:extLst>
          </p:cNvPr>
          <p:cNvSpPr/>
          <p:nvPr/>
        </p:nvSpPr>
        <p:spPr>
          <a:xfrm>
            <a:off x="7836166" y="1959930"/>
            <a:ext cx="745307" cy="94192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E75A92E-7A31-4478-B9E0-4E2D449EC50A}"/>
              </a:ext>
            </a:extLst>
          </p:cNvPr>
          <p:cNvSpPr txBox="1">
            <a:spLocks/>
          </p:cNvSpPr>
          <p:nvPr/>
        </p:nvSpPr>
        <p:spPr>
          <a:xfrm>
            <a:off x="1091691" y="3528348"/>
            <a:ext cx="10168128" cy="117957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rgbClr val="FF0000"/>
                </a:solidFill>
              </a:rPr>
              <a:t>“</a:t>
            </a:r>
            <a:r>
              <a:rPr lang="en-US" sz="2800" dirty="0" err="1">
                <a:solidFill>
                  <a:srgbClr val="FF0000"/>
                </a:solidFill>
              </a:rPr>
              <a:t>fagperson</a:t>
            </a:r>
            <a:r>
              <a:rPr lang="en-US" sz="2800" dirty="0">
                <a:solidFill>
                  <a:srgbClr val="FF0000"/>
                </a:solidFill>
              </a:rPr>
              <a:t>"</a:t>
            </a:r>
          </a:p>
          <a:p>
            <a:r>
              <a:rPr lang="en-US" sz="2800" dirty="0">
                <a:solidFill>
                  <a:srgbClr val="FF0000"/>
                </a:solidFill>
              </a:rPr>
              <a:t>(</a:t>
            </a:r>
            <a:r>
              <a:rPr lang="en-US" sz="2800" dirty="0" err="1">
                <a:solidFill>
                  <a:srgbClr val="FF0000"/>
                </a:solidFill>
              </a:rPr>
              <a:t>institutt</a:t>
            </a:r>
            <a:r>
              <a:rPr lang="en-US" sz="2800" dirty="0">
                <a:solidFill>
                  <a:srgbClr val="FF0000"/>
                </a:solidFill>
              </a:rPr>
              <a:t>)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AD2C615-51D1-9B4E-85E7-CB9C59EFA686}"/>
              </a:ext>
            </a:extLst>
          </p:cNvPr>
          <p:cNvCxnSpPr/>
          <p:nvPr/>
        </p:nvCxnSpPr>
        <p:spPr>
          <a:xfrm flipV="1">
            <a:off x="3343814" y="2649748"/>
            <a:ext cx="2504124" cy="99393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>
            <a:extLst>
              <a:ext uri="{FF2B5EF4-FFF2-40B4-BE49-F238E27FC236}">
                <a16:creationId xmlns:a16="http://schemas.microsoft.com/office/drawing/2014/main" id="{63431CEE-FAAF-9FE1-75D5-0FBF6DC3A04C}"/>
              </a:ext>
            </a:extLst>
          </p:cNvPr>
          <p:cNvSpPr txBox="1">
            <a:spLocks/>
          </p:cNvSpPr>
          <p:nvPr/>
        </p:nvSpPr>
        <p:spPr>
          <a:xfrm>
            <a:off x="1149200" y="4713709"/>
            <a:ext cx="10168128" cy="117957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rgbClr val="FF0000"/>
                </a:solidFill>
              </a:rPr>
              <a:t>"</a:t>
            </a:r>
            <a:r>
              <a:rPr lang="en-US" sz="2800" dirty="0" err="1">
                <a:solidFill>
                  <a:srgbClr val="FF0000"/>
                </a:solidFill>
              </a:rPr>
              <a:t>Godkjenner</a:t>
            </a:r>
            <a:r>
              <a:rPr lang="en-US" sz="2800" dirty="0">
                <a:solidFill>
                  <a:srgbClr val="FF0000"/>
                </a:solidFill>
              </a:rPr>
              <a:t>"</a:t>
            </a:r>
          </a:p>
          <a:p>
            <a:r>
              <a:rPr lang="en-US" sz="2800" dirty="0">
                <a:solidFill>
                  <a:srgbClr val="FF0000"/>
                </a:solidFill>
              </a:rPr>
              <a:t>(</a:t>
            </a:r>
            <a:r>
              <a:rPr lang="en-US" sz="2800" dirty="0" err="1">
                <a:solidFill>
                  <a:srgbClr val="FF0000"/>
                </a:solidFill>
              </a:rPr>
              <a:t>institutt</a:t>
            </a:r>
            <a:r>
              <a:rPr lang="en-US" sz="2800" dirty="0">
                <a:solidFill>
                  <a:srgbClr val="FF0000"/>
                </a:solidFill>
              </a:rPr>
              <a:t>)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C2C17FD-EA8D-7D2A-B529-2AAE3898D3E4}"/>
              </a:ext>
            </a:extLst>
          </p:cNvPr>
          <p:cNvCxnSpPr>
            <a:cxnSpLocks/>
          </p:cNvCxnSpPr>
          <p:nvPr/>
        </p:nvCxnSpPr>
        <p:spPr>
          <a:xfrm flipV="1">
            <a:off x="3658576" y="2780683"/>
            <a:ext cx="3396291" cy="217929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3FE7BC1C-4920-9968-D759-E6CB7D156150}"/>
              </a:ext>
            </a:extLst>
          </p:cNvPr>
          <p:cNvSpPr txBox="1">
            <a:spLocks/>
          </p:cNvSpPr>
          <p:nvPr/>
        </p:nvSpPr>
        <p:spPr>
          <a:xfrm>
            <a:off x="1163577" y="5752986"/>
            <a:ext cx="10168128" cy="117957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rgbClr val="FF0000"/>
                </a:solidFill>
              </a:rPr>
              <a:t>"FS-</a:t>
            </a:r>
            <a:r>
              <a:rPr lang="en-US" sz="2800" dirty="0" err="1">
                <a:solidFill>
                  <a:srgbClr val="FF0000"/>
                </a:solidFill>
              </a:rPr>
              <a:t>klarerer</a:t>
            </a:r>
            <a:r>
              <a:rPr lang="en-US" sz="2800" dirty="0">
                <a:solidFill>
                  <a:srgbClr val="FF0000"/>
                </a:solidFill>
              </a:rPr>
              <a:t>"</a:t>
            </a:r>
          </a:p>
          <a:p>
            <a:r>
              <a:rPr lang="en-US" sz="2800" dirty="0">
                <a:solidFill>
                  <a:srgbClr val="FF0000"/>
                </a:solidFill>
              </a:rPr>
              <a:t>(</a:t>
            </a:r>
            <a:r>
              <a:rPr lang="en-US" sz="2800" dirty="0" err="1">
                <a:solidFill>
                  <a:srgbClr val="FF0000"/>
                </a:solidFill>
              </a:rPr>
              <a:t>fakultet</a:t>
            </a:r>
            <a:r>
              <a:rPr lang="en-US" sz="2800" dirty="0">
                <a:solidFill>
                  <a:srgbClr val="FF0000"/>
                </a:solidFill>
              </a:rPr>
              <a:t>)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4880A05-D48F-8280-8F97-F372994826E7}"/>
              </a:ext>
            </a:extLst>
          </p:cNvPr>
          <p:cNvCxnSpPr>
            <a:cxnSpLocks/>
          </p:cNvCxnSpPr>
          <p:nvPr/>
        </p:nvCxnSpPr>
        <p:spPr>
          <a:xfrm flipV="1">
            <a:off x="3536881" y="2908538"/>
            <a:ext cx="4410921" cy="31872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11301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399" y="207101"/>
            <a:ext cx="10032825" cy="6650899"/>
          </a:xfrm>
          <a:prstGeom prst="rect">
            <a:avLst/>
          </a:prstGeom>
        </p:spPr>
      </p:pic>
      <p:sp>
        <p:nvSpPr>
          <p:cNvPr id="3" name="Multiplication Sign 2">
            <a:extLst>
              <a:ext uri="{FF2B5EF4-FFF2-40B4-BE49-F238E27FC236}">
                <a16:creationId xmlns:a16="http://schemas.microsoft.com/office/drawing/2014/main" id="{2C8BFBB2-DA93-983B-C186-9CDCF8C4E3E6}"/>
              </a:ext>
            </a:extLst>
          </p:cNvPr>
          <p:cNvSpPr/>
          <p:nvPr/>
        </p:nvSpPr>
        <p:spPr>
          <a:xfrm>
            <a:off x="5421085" y="2032907"/>
            <a:ext cx="476250" cy="503464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Multiplication Sign 3">
            <a:extLst>
              <a:ext uri="{FF2B5EF4-FFF2-40B4-BE49-F238E27FC236}">
                <a16:creationId xmlns:a16="http://schemas.microsoft.com/office/drawing/2014/main" id="{C001B08C-592E-335E-F1E9-2023457FD832}"/>
              </a:ext>
            </a:extLst>
          </p:cNvPr>
          <p:cNvSpPr/>
          <p:nvPr/>
        </p:nvSpPr>
        <p:spPr>
          <a:xfrm>
            <a:off x="8673192" y="2032906"/>
            <a:ext cx="476250" cy="503464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Multiplication Sign 4">
            <a:extLst>
              <a:ext uri="{FF2B5EF4-FFF2-40B4-BE49-F238E27FC236}">
                <a16:creationId xmlns:a16="http://schemas.microsoft.com/office/drawing/2014/main" id="{337A30D5-4B4F-084F-042F-37BA89371234}"/>
              </a:ext>
            </a:extLst>
          </p:cNvPr>
          <p:cNvSpPr/>
          <p:nvPr/>
        </p:nvSpPr>
        <p:spPr>
          <a:xfrm>
            <a:off x="6645727" y="2032906"/>
            <a:ext cx="476250" cy="503464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B5EF97A-1A86-29BB-64FA-9C1F614A298E}"/>
              </a:ext>
            </a:extLst>
          </p:cNvPr>
          <p:cNvSpPr/>
          <p:nvPr/>
        </p:nvSpPr>
        <p:spPr>
          <a:xfrm>
            <a:off x="5931167" y="1959932"/>
            <a:ext cx="636450" cy="90110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F6FEC3A-C93C-5862-B478-96E5DF3BDDF1}"/>
              </a:ext>
            </a:extLst>
          </p:cNvPr>
          <p:cNvSpPr/>
          <p:nvPr/>
        </p:nvSpPr>
        <p:spPr>
          <a:xfrm>
            <a:off x="7128595" y="1959931"/>
            <a:ext cx="745307" cy="94192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9A37415-6AF3-4C62-D471-0475BA9AB1EB}"/>
              </a:ext>
            </a:extLst>
          </p:cNvPr>
          <p:cNvSpPr/>
          <p:nvPr/>
        </p:nvSpPr>
        <p:spPr>
          <a:xfrm>
            <a:off x="7836166" y="1959930"/>
            <a:ext cx="745307" cy="94192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E75A92E-7A31-4478-B9E0-4E2D449EC50A}"/>
              </a:ext>
            </a:extLst>
          </p:cNvPr>
          <p:cNvSpPr txBox="1">
            <a:spLocks/>
          </p:cNvSpPr>
          <p:nvPr/>
        </p:nvSpPr>
        <p:spPr>
          <a:xfrm>
            <a:off x="1091691" y="3528348"/>
            <a:ext cx="10168128" cy="117957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rgbClr val="FF0000"/>
                </a:solidFill>
              </a:rPr>
              <a:t>“</a:t>
            </a:r>
            <a:r>
              <a:rPr lang="en-US" sz="2800" dirty="0" err="1">
                <a:solidFill>
                  <a:srgbClr val="FF0000"/>
                </a:solidFill>
              </a:rPr>
              <a:t>fagperson</a:t>
            </a:r>
            <a:r>
              <a:rPr lang="en-US" sz="2800" dirty="0">
                <a:solidFill>
                  <a:srgbClr val="FF0000"/>
                </a:solidFill>
              </a:rPr>
              <a:t>"</a:t>
            </a:r>
          </a:p>
          <a:p>
            <a:r>
              <a:rPr lang="en-US" sz="2800" dirty="0">
                <a:solidFill>
                  <a:srgbClr val="FF0000"/>
                </a:solidFill>
              </a:rPr>
              <a:t>(</a:t>
            </a:r>
            <a:r>
              <a:rPr lang="en-US" sz="2800" dirty="0" err="1">
                <a:solidFill>
                  <a:srgbClr val="FF0000"/>
                </a:solidFill>
              </a:rPr>
              <a:t>institutt</a:t>
            </a:r>
            <a:r>
              <a:rPr lang="en-US" sz="2800" dirty="0">
                <a:solidFill>
                  <a:srgbClr val="FF0000"/>
                </a:solidFill>
              </a:rPr>
              <a:t>)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AD2C615-51D1-9B4E-85E7-CB9C59EFA686}"/>
              </a:ext>
            </a:extLst>
          </p:cNvPr>
          <p:cNvCxnSpPr/>
          <p:nvPr/>
        </p:nvCxnSpPr>
        <p:spPr>
          <a:xfrm flipV="1">
            <a:off x="3343814" y="2649748"/>
            <a:ext cx="2504124" cy="99393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>
            <a:extLst>
              <a:ext uri="{FF2B5EF4-FFF2-40B4-BE49-F238E27FC236}">
                <a16:creationId xmlns:a16="http://schemas.microsoft.com/office/drawing/2014/main" id="{63431CEE-FAAF-9FE1-75D5-0FBF6DC3A04C}"/>
              </a:ext>
            </a:extLst>
          </p:cNvPr>
          <p:cNvSpPr txBox="1">
            <a:spLocks/>
          </p:cNvSpPr>
          <p:nvPr/>
        </p:nvSpPr>
        <p:spPr>
          <a:xfrm>
            <a:off x="1149200" y="4713709"/>
            <a:ext cx="10168128" cy="117957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rgbClr val="FF0000"/>
                </a:solidFill>
              </a:rPr>
              <a:t>"</a:t>
            </a:r>
            <a:r>
              <a:rPr lang="en-US" sz="2800" dirty="0" err="1">
                <a:solidFill>
                  <a:srgbClr val="FF0000"/>
                </a:solidFill>
              </a:rPr>
              <a:t>Godkjenner</a:t>
            </a:r>
            <a:r>
              <a:rPr lang="en-US" sz="2800" dirty="0">
                <a:solidFill>
                  <a:srgbClr val="FF0000"/>
                </a:solidFill>
              </a:rPr>
              <a:t>"</a:t>
            </a:r>
          </a:p>
          <a:p>
            <a:r>
              <a:rPr lang="en-US" sz="2800" dirty="0">
                <a:solidFill>
                  <a:srgbClr val="FF0000"/>
                </a:solidFill>
              </a:rPr>
              <a:t>(</a:t>
            </a:r>
            <a:r>
              <a:rPr lang="en-US" sz="2800" dirty="0" err="1">
                <a:solidFill>
                  <a:srgbClr val="FF0000"/>
                </a:solidFill>
              </a:rPr>
              <a:t>institutt</a:t>
            </a:r>
            <a:r>
              <a:rPr lang="en-US" sz="2800" dirty="0">
                <a:solidFill>
                  <a:srgbClr val="FF0000"/>
                </a:solidFill>
              </a:rPr>
              <a:t>)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C2C17FD-EA8D-7D2A-B529-2AAE3898D3E4}"/>
              </a:ext>
            </a:extLst>
          </p:cNvPr>
          <p:cNvCxnSpPr>
            <a:cxnSpLocks/>
          </p:cNvCxnSpPr>
          <p:nvPr/>
        </p:nvCxnSpPr>
        <p:spPr>
          <a:xfrm flipV="1">
            <a:off x="3658576" y="2780683"/>
            <a:ext cx="3396291" cy="217929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3FE7BC1C-4920-9968-D759-E6CB7D156150}"/>
              </a:ext>
            </a:extLst>
          </p:cNvPr>
          <p:cNvSpPr txBox="1">
            <a:spLocks/>
          </p:cNvSpPr>
          <p:nvPr/>
        </p:nvSpPr>
        <p:spPr>
          <a:xfrm>
            <a:off x="1163577" y="5752986"/>
            <a:ext cx="10168128" cy="117957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rgbClr val="FF0000"/>
                </a:solidFill>
              </a:rPr>
              <a:t>"FS-</a:t>
            </a:r>
            <a:r>
              <a:rPr lang="en-US" sz="2800" dirty="0" err="1">
                <a:solidFill>
                  <a:srgbClr val="FF0000"/>
                </a:solidFill>
              </a:rPr>
              <a:t>klarerer</a:t>
            </a:r>
            <a:r>
              <a:rPr lang="en-US" sz="2800" dirty="0">
                <a:solidFill>
                  <a:srgbClr val="FF0000"/>
                </a:solidFill>
              </a:rPr>
              <a:t>"</a:t>
            </a:r>
          </a:p>
          <a:p>
            <a:r>
              <a:rPr lang="en-US" sz="2800" dirty="0">
                <a:solidFill>
                  <a:srgbClr val="FF0000"/>
                </a:solidFill>
              </a:rPr>
              <a:t>(</a:t>
            </a:r>
            <a:r>
              <a:rPr lang="en-US" sz="2800" dirty="0" err="1">
                <a:solidFill>
                  <a:srgbClr val="FF0000"/>
                </a:solidFill>
              </a:rPr>
              <a:t>fakultet</a:t>
            </a:r>
            <a:r>
              <a:rPr lang="en-US" sz="2800" dirty="0">
                <a:solidFill>
                  <a:srgbClr val="FF0000"/>
                </a:solidFill>
              </a:rPr>
              <a:t>)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4880A05-D48F-8280-8F97-F372994826E7}"/>
              </a:ext>
            </a:extLst>
          </p:cNvPr>
          <p:cNvCxnSpPr>
            <a:cxnSpLocks/>
          </p:cNvCxnSpPr>
          <p:nvPr/>
        </p:nvCxnSpPr>
        <p:spPr>
          <a:xfrm flipV="1">
            <a:off x="3536881" y="2908538"/>
            <a:ext cx="4410921" cy="31872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ight Bracket 16">
            <a:extLst>
              <a:ext uri="{FF2B5EF4-FFF2-40B4-BE49-F238E27FC236}">
                <a16:creationId xmlns:a16="http://schemas.microsoft.com/office/drawing/2014/main" id="{C1FFFC35-E030-0677-6141-C23BFD8623BB}"/>
              </a:ext>
            </a:extLst>
          </p:cNvPr>
          <p:cNvSpPr/>
          <p:nvPr/>
        </p:nvSpPr>
        <p:spPr>
          <a:xfrm>
            <a:off x="6979575" y="3906329"/>
            <a:ext cx="1452112" cy="1150188"/>
          </a:xfrm>
          <a:prstGeom prst="rightBracket">
            <a:avLst/>
          </a:prstGeom>
          <a:noFill/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Bracket 17">
            <a:extLst>
              <a:ext uri="{FF2B5EF4-FFF2-40B4-BE49-F238E27FC236}">
                <a16:creationId xmlns:a16="http://schemas.microsoft.com/office/drawing/2014/main" id="{30DA51A4-584E-4656-3773-D9B021C62E12}"/>
              </a:ext>
            </a:extLst>
          </p:cNvPr>
          <p:cNvSpPr/>
          <p:nvPr/>
        </p:nvSpPr>
        <p:spPr>
          <a:xfrm>
            <a:off x="6979574" y="5933535"/>
            <a:ext cx="1452112" cy="805132"/>
          </a:xfrm>
          <a:prstGeom prst="rightBracket">
            <a:avLst/>
          </a:prstGeom>
          <a:noFill/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1557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22D16DA-877C-B6DE-9962-92C5BA13573A}"/>
              </a:ext>
            </a:extLst>
          </p:cNvPr>
          <p:cNvSpPr txBox="1">
            <a:spLocks/>
          </p:cNvSpPr>
          <p:nvPr/>
        </p:nvSpPr>
        <p:spPr>
          <a:xfrm>
            <a:off x="1115568" y="548640"/>
            <a:ext cx="10168128" cy="117957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err="1"/>
              <a:t>EpN</a:t>
            </a:r>
            <a:r>
              <a:rPr lang="en-US" sz="3600" dirty="0"/>
              <a:t>-roller med </a:t>
            </a:r>
            <a:r>
              <a:rPr lang="en-US" sz="3600" dirty="0" err="1"/>
              <a:t>forklaring</a:t>
            </a:r>
            <a:endParaRPr lang="en-US" sz="36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43CE541-BE18-DBA3-526F-67B6E5108962}"/>
              </a:ext>
            </a:extLst>
          </p:cNvPr>
          <p:cNvSpPr txBox="1">
            <a:spLocks/>
          </p:cNvSpPr>
          <p:nvPr/>
        </p:nvSpPr>
        <p:spPr>
          <a:xfrm>
            <a:off x="1115568" y="1975866"/>
            <a:ext cx="10168128" cy="369417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/>
            </a:pPr>
            <a:r>
              <a:rPr lang="en-US" dirty="0"/>
              <a:t>“</a:t>
            </a:r>
            <a:r>
              <a:rPr lang="en-US" b="1" dirty="0" err="1"/>
              <a:t>Fagperson</a:t>
            </a:r>
            <a:r>
              <a:rPr lang="en-US" dirty="0"/>
              <a:t>”: </a:t>
            </a:r>
          </a:p>
          <a:p>
            <a:pPr marL="457200" lvl="1" indent="0">
              <a:buNone/>
            </a:pPr>
            <a:r>
              <a:rPr lang="en-US" dirty="0"/>
              <a:t>Alle UiO-</a:t>
            </a:r>
            <a:r>
              <a:rPr lang="en-US" dirty="0" err="1"/>
              <a:t>ansatte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automatisk</a:t>
            </a:r>
            <a:r>
              <a:rPr lang="en-US" dirty="0"/>
              <a:t> </a:t>
            </a:r>
            <a:r>
              <a:rPr lang="en-US" dirty="0" err="1"/>
              <a:t>denne</a:t>
            </a:r>
            <a:r>
              <a:rPr lang="en-US" dirty="0"/>
              <a:t> </a:t>
            </a:r>
            <a:r>
              <a:rPr lang="en-US" dirty="0" err="1"/>
              <a:t>rollen</a:t>
            </a:r>
            <a:r>
              <a:rPr lang="en-US" dirty="0"/>
              <a:t> i </a:t>
            </a:r>
            <a:r>
              <a:rPr lang="en-US" dirty="0" err="1"/>
              <a:t>EpN</a:t>
            </a:r>
            <a:r>
              <a:rPr lang="en-US" dirty="0"/>
              <a:t>. “</a:t>
            </a:r>
            <a:r>
              <a:rPr lang="en-US" dirty="0" err="1"/>
              <a:t>Fagperson</a:t>
            </a:r>
            <a:r>
              <a:rPr lang="en-US" dirty="0"/>
              <a:t>”-</a:t>
            </a:r>
            <a:r>
              <a:rPr lang="en-US" dirty="0" err="1"/>
              <a:t>rollen</a:t>
            </a:r>
            <a:r>
              <a:rPr lang="en-US" dirty="0"/>
              <a:t> </a:t>
            </a:r>
            <a:r>
              <a:rPr lang="en-US" dirty="0" err="1"/>
              <a:t>trenger</a:t>
            </a:r>
            <a:r>
              <a:rPr lang="en-US" dirty="0"/>
              <a:t>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tildeles</a:t>
            </a:r>
            <a:r>
              <a:rPr lang="en-US" dirty="0"/>
              <a:t>. </a:t>
            </a:r>
            <a:r>
              <a:rPr lang="en-US" dirty="0" err="1"/>
              <a:t>EpN</a:t>
            </a:r>
            <a:r>
              <a:rPr lang="en-US" dirty="0"/>
              <a:t>-Rollen </a:t>
            </a:r>
            <a:r>
              <a:rPr lang="en-US" dirty="0" err="1"/>
              <a:t>bør</a:t>
            </a:r>
            <a:r>
              <a:rPr lang="en-US" dirty="0"/>
              <a:t> </a:t>
            </a:r>
            <a:r>
              <a:rPr lang="en-US" dirty="0" err="1"/>
              <a:t>fylles</a:t>
            </a:r>
            <a:r>
              <a:rPr lang="en-US" dirty="0"/>
              <a:t> av </a:t>
            </a:r>
            <a:r>
              <a:rPr lang="en-US" dirty="0" err="1"/>
              <a:t>faglærer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studiekonsulent</a:t>
            </a:r>
            <a:r>
              <a:rPr lang="en-US" dirty="0"/>
              <a:t> </a:t>
            </a:r>
            <a:r>
              <a:rPr lang="en-US" dirty="0" err="1"/>
              <a:t>ved</a:t>
            </a:r>
            <a:r>
              <a:rPr lang="en-US" dirty="0"/>
              <a:t> </a:t>
            </a:r>
            <a:r>
              <a:rPr lang="en-US" dirty="0" err="1"/>
              <a:t>institutt</a:t>
            </a:r>
            <a:r>
              <a:rPr lang="en-US" dirty="0"/>
              <a:t>, </a:t>
            </a:r>
            <a:r>
              <a:rPr lang="en-US" dirty="0" err="1"/>
              <a:t>altså</a:t>
            </a:r>
            <a:r>
              <a:rPr lang="en-US" dirty="0"/>
              <a:t> de </a:t>
            </a:r>
            <a:r>
              <a:rPr lang="en-US" dirty="0" err="1"/>
              <a:t>som</a:t>
            </a:r>
            <a:r>
              <a:rPr lang="en-US" dirty="0"/>
              <a:t>  jobber med å </a:t>
            </a:r>
            <a:r>
              <a:rPr lang="en-US" dirty="0" err="1"/>
              <a:t>plotte</a:t>
            </a:r>
            <a:r>
              <a:rPr lang="en-US" dirty="0"/>
              <a:t> </a:t>
            </a:r>
            <a:r>
              <a:rPr lang="en-US" dirty="0" err="1"/>
              <a:t>endringer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emnesiden</a:t>
            </a:r>
            <a:r>
              <a:rPr lang="en-US" dirty="0"/>
              <a:t> i vortex i </a:t>
            </a:r>
            <a:r>
              <a:rPr lang="en-US" dirty="0" err="1"/>
              <a:t>dag</a:t>
            </a:r>
            <a:r>
              <a:rPr lang="en-US" dirty="0"/>
              <a:t>. De </a:t>
            </a:r>
            <a:r>
              <a:rPr lang="en-US" dirty="0" err="1"/>
              <a:t>skal</a:t>
            </a:r>
            <a:r>
              <a:rPr lang="en-US" dirty="0"/>
              <a:t> </a:t>
            </a:r>
            <a:r>
              <a:rPr lang="en-US" dirty="0" err="1"/>
              <a:t>gjøre</a:t>
            </a:r>
            <a:r>
              <a:rPr lang="en-US" dirty="0"/>
              <a:t> den same </a:t>
            </a:r>
            <a:r>
              <a:rPr lang="en-US" dirty="0" err="1"/>
              <a:t>jobben</a:t>
            </a:r>
            <a:r>
              <a:rPr lang="en-US" dirty="0"/>
              <a:t> i </a:t>
            </a:r>
            <a:r>
              <a:rPr lang="en-US" dirty="0" err="1"/>
              <a:t>EpN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de </a:t>
            </a:r>
            <a:r>
              <a:rPr lang="en-US" dirty="0" err="1"/>
              <a:t>gjorde</a:t>
            </a:r>
            <a:r>
              <a:rPr lang="en-US" dirty="0"/>
              <a:t> I Vortex.</a:t>
            </a:r>
            <a:endParaRPr lang="en-US" sz="2400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“</a:t>
            </a:r>
            <a:r>
              <a:rPr lang="en-US" b="1" dirty="0" err="1"/>
              <a:t>Godkjenner</a:t>
            </a:r>
            <a:r>
              <a:rPr lang="en-US" dirty="0"/>
              <a:t>”:</a:t>
            </a:r>
          </a:p>
          <a:p>
            <a:pPr marL="457200" lvl="1" indent="0">
              <a:buNone/>
            </a:pPr>
            <a:r>
              <a:rPr lang="en-US" dirty="0"/>
              <a:t>Denne </a:t>
            </a:r>
            <a:r>
              <a:rPr lang="en-US" dirty="0" err="1"/>
              <a:t>rollen</a:t>
            </a:r>
            <a:r>
              <a:rPr lang="en-US" dirty="0"/>
              <a:t> </a:t>
            </a:r>
            <a:r>
              <a:rPr lang="en-US" dirty="0" err="1"/>
              <a:t>må</a:t>
            </a:r>
            <a:r>
              <a:rPr lang="en-US" dirty="0"/>
              <a:t> </a:t>
            </a:r>
            <a:r>
              <a:rPr lang="en-US" dirty="0" err="1"/>
              <a:t>tildeles</a:t>
            </a:r>
            <a:r>
              <a:rPr lang="en-US" dirty="0"/>
              <a:t> av UiO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aktuelle</a:t>
            </a:r>
            <a:r>
              <a:rPr lang="en-US" dirty="0"/>
              <a:t> </a:t>
            </a:r>
            <a:r>
              <a:rPr lang="en-US" dirty="0" err="1"/>
              <a:t>ansatte</a:t>
            </a:r>
            <a:r>
              <a:rPr lang="en-US" dirty="0"/>
              <a:t>. Dette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typisk</a:t>
            </a:r>
            <a:r>
              <a:rPr lang="en-US" dirty="0"/>
              <a:t> </a:t>
            </a:r>
            <a:r>
              <a:rPr lang="en-US" dirty="0" err="1"/>
              <a:t>være</a:t>
            </a:r>
            <a:r>
              <a:rPr lang="en-US" dirty="0"/>
              <a:t>  </a:t>
            </a:r>
            <a:r>
              <a:rPr lang="en-US" dirty="0" err="1"/>
              <a:t>studiekonsulent</a:t>
            </a:r>
            <a:r>
              <a:rPr lang="en-US" dirty="0"/>
              <a:t>(er)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overordnet</a:t>
            </a:r>
            <a:r>
              <a:rPr lang="en-US" dirty="0"/>
              <a:t> </a:t>
            </a:r>
            <a:r>
              <a:rPr lang="en-US" dirty="0" err="1"/>
              <a:t>ansvar</a:t>
            </a:r>
            <a:r>
              <a:rPr lang="en-US" dirty="0"/>
              <a:t> for å </a:t>
            </a:r>
            <a:r>
              <a:rPr lang="en-US" dirty="0" err="1"/>
              <a:t>kvalitetsjekke</a:t>
            </a:r>
            <a:r>
              <a:rPr lang="en-US" dirty="0"/>
              <a:t> </a:t>
            </a:r>
            <a:r>
              <a:rPr lang="en-US" dirty="0" err="1"/>
              <a:t>emnebeskrivelsene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et </a:t>
            </a:r>
            <a:r>
              <a:rPr lang="en-US" dirty="0" err="1"/>
              <a:t>institutt</a:t>
            </a:r>
            <a:r>
              <a:rPr lang="en-US" dirty="0"/>
              <a:t> (</a:t>
            </a:r>
            <a:r>
              <a:rPr lang="en-US" dirty="0" err="1"/>
              <a:t>samme</a:t>
            </a:r>
            <a:r>
              <a:rPr lang="en-US" dirty="0"/>
              <a:t> person </a:t>
            </a:r>
            <a:r>
              <a:rPr lang="en-US" dirty="0" err="1"/>
              <a:t>som</a:t>
            </a:r>
            <a:r>
              <a:rPr lang="en-US" dirty="0"/>
              <a:t> “</a:t>
            </a:r>
            <a:r>
              <a:rPr lang="en-US" dirty="0" err="1"/>
              <a:t>EpN-kontakt</a:t>
            </a:r>
            <a:r>
              <a:rPr lang="en-US" dirty="0"/>
              <a:t>”?)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“</a:t>
            </a:r>
            <a:r>
              <a:rPr lang="en-US" b="1" dirty="0"/>
              <a:t>FS-</a:t>
            </a:r>
            <a:r>
              <a:rPr lang="en-US" b="1" dirty="0" err="1"/>
              <a:t>klarerer</a:t>
            </a:r>
            <a:r>
              <a:rPr lang="en-US" dirty="0"/>
              <a:t>”</a:t>
            </a:r>
          </a:p>
          <a:p>
            <a:pPr marL="457200" lvl="1" indent="0">
              <a:buNone/>
            </a:pPr>
            <a:r>
              <a:rPr lang="en-US" dirty="0"/>
              <a:t>Denne </a:t>
            </a:r>
            <a:r>
              <a:rPr lang="en-US" dirty="0" err="1"/>
              <a:t>rollen</a:t>
            </a:r>
            <a:r>
              <a:rPr lang="en-US" dirty="0"/>
              <a:t> </a:t>
            </a:r>
            <a:r>
              <a:rPr lang="en-US" dirty="0" err="1"/>
              <a:t>må</a:t>
            </a:r>
            <a:r>
              <a:rPr lang="en-US" dirty="0"/>
              <a:t> </a:t>
            </a:r>
            <a:r>
              <a:rPr lang="en-US" dirty="0" err="1"/>
              <a:t>tildeles</a:t>
            </a:r>
            <a:r>
              <a:rPr lang="en-US" dirty="0"/>
              <a:t> av UiO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aktuelle</a:t>
            </a:r>
            <a:r>
              <a:rPr lang="en-US" dirty="0"/>
              <a:t> </a:t>
            </a:r>
            <a:r>
              <a:rPr lang="en-US" dirty="0" err="1"/>
              <a:t>ansatte</a:t>
            </a:r>
            <a:r>
              <a:rPr lang="en-US" dirty="0"/>
              <a:t>. Dette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typisk</a:t>
            </a:r>
            <a:r>
              <a:rPr lang="en-US" dirty="0"/>
              <a:t> </a:t>
            </a:r>
            <a:r>
              <a:rPr lang="en-US" dirty="0" err="1"/>
              <a:t>være</a:t>
            </a:r>
            <a:r>
              <a:rPr lang="en-US" dirty="0"/>
              <a:t> </a:t>
            </a:r>
            <a:r>
              <a:rPr lang="en-US" dirty="0" err="1"/>
              <a:t>studieadminsitrativ</a:t>
            </a:r>
            <a:r>
              <a:rPr lang="en-US" dirty="0"/>
              <a:t>(e)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fakultet</a:t>
            </a:r>
            <a:r>
              <a:rPr lang="en-US" dirty="0"/>
              <a:t>, </a:t>
            </a:r>
            <a:r>
              <a:rPr lang="en-US" dirty="0" err="1"/>
              <a:t>f.eks</a:t>
            </a:r>
            <a:r>
              <a:rPr lang="en-US" dirty="0"/>
              <a:t>. FS-</a:t>
            </a:r>
            <a:r>
              <a:rPr lang="en-US" dirty="0" err="1"/>
              <a:t>koordinator</a:t>
            </a:r>
            <a:r>
              <a:rPr lang="en-US" dirty="0"/>
              <a:t>. Har det </a:t>
            </a:r>
            <a:r>
              <a:rPr lang="en-US" dirty="0" err="1"/>
              <a:t>overordnede</a:t>
            </a:r>
            <a:r>
              <a:rPr lang="en-US" dirty="0"/>
              <a:t> </a:t>
            </a:r>
            <a:r>
              <a:rPr lang="en-US" dirty="0" err="1"/>
              <a:t>ansvar</a:t>
            </a:r>
            <a:r>
              <a:rPr lang="en-US" dirty="0"/>
              <a:t> for å </a:t>
            </a:r>
            <a:r>
              <a:rPr lang="en-US" dirty="0" err="1"/>
              <a:t>kvalitetsjekke</a:t>
            </a:r>
            <a:r>
              <a:rPr lang="en-US" dirty="0"/>
              <a:t> </a:t>
            </a:r>
            <a:r>
              <a:rPr lang="en-US" dirty="0" err="1"/>
              <a:t>emnebeskrivelsene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fakultet</a:t>
            </a:r>
            <a:r>
              <a:rPr lang="en-US" dirty="0"/>
              <a:t> </a:t>
            </a:r>
            <a:r>
              <a:rPr lang="en-US" dirty="0" err="1"/>
              <a:t>før</a:t>
            </a:r>
            <a:r>
              <a:rPr lang="en-US" dirty="0"/>
              <a:t> </a:t>
            </a:r>
            <a:r>
              <a:rPr lang="en-US" dirty="0" err="1"/>
              <a:t>emnebeskrivelsene</a:t>
            </a:r>
            <a:r>
              <a:rPr lang="en-US" dirty="0"/>
              <a:t> </a:t>
            </a:r>
            <a:r>
              <a:rPr lang="en-US" dirty="0" err="1"/>
              <a:t>sendes</a:t>
            </a:r>
            <a:r>
              <a:rPr lang="en-US" dirty="0"/>
              <a:t> </a:t>
            </a:r>
            <a:r>
              <a:rPr lang="en-US" dirty="0" err="1"/>
              <a:t>tilbake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FS.</a:t>
            </a:r>
          </a:p>
          <a:p>
            <a:pPr marL="457200" lvl="1" indent="0">
              <a:buNone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8162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DC29832-C2C3-0862-D31E-AF6753854E36}"/>
              </a:ext>
            </a:extLst>
          </p:cNvPr>
          <p:cNvCxnSpPr/>
          <p:nvPr/>
        </p:nvCxnSpPr>
        <p:spPr>
          <a:xfrm>
            <a:off x="563629" y="5596745"/>
            <a:ext cx="10880941" cy="45431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1931573-F93D-47D4-11A6-48A61C23740C}"/>
              </a:ext>
            </a:extLst>
          </p:cNvPr>
          <p:cNvCxnSpPr/>
          <p:nvPr/>
        </p:nvCxnSpPr>
        <p:spPr>
          <a:xfrm>
            <a:off x="836799" y="5372728"/>
            <a:ext cx="0" cy="408162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C40463C-BB3F-29E6-BC94-1294598CD67C}"/>
              </a:ext>
            </a:extLst>
          </p:cNvPr>
          <p:cNvCxnSpPr/>
          <p:nvPr/>
        </p:nvCxnSpPr>
        <p:spPr>
          <a:xfrm flipH="1">
            <a:off x="5755758" y="5387105"/>
            <a:ext cx="836" cy="463178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2C3E6F4-9D14-06AE-D62F-92577F5C5656}"/>
              </a:ext>
            </a:extLst>
          </p:cNvPr>
          <p:cNvSpPr txBox="1"/>
          <p:nvPr/>
        </p:nvSpPr>
        <p:spPr>
          <a:xfrm>
            <a:off x="10874934" y="5862985"/>
            <a:ext cx="603499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400" b="1" dirty="0"/>
              <a:t>20/5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88B5C8B-4E70-BB6A-F63D-265F4FA8A686}"/>
              </a:ext>
            </a:extLst>
          </p:cNvPr>
          <p:cNvCxnSpPr/>
          <p:nvPr/>
        </p:nvCxnSpPr>
        <p:spPr>
          <a:xfrm>
            <a:off x="9550853" y="5395351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7728885-7AE9-2EC7-C6A8-2CB434CB6178}"/>
              </a:ext>
            </a:extLst>
          </p:cNvPr>
          <p:cNvCxnSpPr/>
          <p:nvPr/>
        </p:nvCxnSpPr>
        <p:spPr>
          <a:xfrm>
            <a:off x="4993381" y="5388358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35">
            <a:extLst>
              <a:ext uri="{FF2B5EF4-FFF2-40B4-BE49-F238E27FC236}">
                <a16:creationId xmlns:a16="http://schemas.microsoft.com/office/drawing/2014/main" id="{F793B1DC-4F79-AB58-E10D-35B772FBDD90}"/>
              </a:ext>
            </a:extLst>
          </p:cNvPr>
          <p:cNvSpPr/>
          <p:nvPr/>
        </p:nvSpPr>
        <p:spPr>
          <a:xfrm>
            <a:off x="52770" y="6011327"/>
            <a:ext cx="1525576" cy="774005"/>
          </a:xfrm>
          <a:prstGeom prst="roundRect">
            <a:avLst/>
          </a:prstGeom>
          <a:noFill/>
          <a:ln w="254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2800" b="1" dirty="0">
                <a:solidFill>
                  <a:srgbClr val="000000"/>
                </a:solidFill>
              </a:rPr>
              <a:t>2022</a:t>
            </a:r>
            <a:endParaRPr lang="en-US" sz="2800"/>
          </a:p>
        </p:txBody>
      </p:sp>
      <p:sp>
        <p:nvSpPr>
          <p:cNvPr id="22" name="Rounded Rectangle 35">
            <a:extLst>
              <a:ext uri="{FF2B5EF4-FFF2-40B4-BE49-F238E27FC236}">
                <a16:creationId xmlns:a16="http://schemas.microsoft.com/office/drawing/2014/main" id="{3FDF1E69-CB45-FAF8-9E1E-6CFCB309F639}"/>
              </a:ext>
            </a:extLst>
          </p:cNvPr>
          <p:cNvSpPr/>
          <p:nvPr/>
        </p:nvSpPr>
        <p:spPr>
          <a:xfrm>
            <a:off x="10447192" y="4006712"/>
            <a:ext cx="1425280" cy="692362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b="1" dirty="0">
                <a:solidFill>
                  <a:srgbClr val="000000"/>
                </a:solidFill>
              </a:rPr>
              <a:t>Publisering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734CEAD-966E-94D2-6471-FD2620C74218}"/>
              </a:ext>
            </a:extLst>
          </p:cNvPr>
          <p:cNvCxnSpPr>
            <a:cxnSpLocks/>
          </p:cNvCxnSpPr>
          <p:nvPr/>
        </p:nvCxnSpPr>
        <p:spPr>
          <a:xfrm>
            <a:off x="7990803" y="5401964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6925DEE-4D28-0CD3-9ACE-64AADE212B2D}"/>
              </a:ext>
            </a:extLst>
          </p:cNvPr>
          <p:cNvCxnSpPr/>
          <p:nvPr/>
        </p:nvCxnSpPr>
        <p:spPr>
          <a:xfrm>
            <a:off x="11176907" y="4699907"/>
            <a:ext cx="0" cy="530678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ounded Rectangle 35">
            <a:extLst>
              <a:ext uri="{FF2B5EF4-FFF2-40B4-BE49-F238E27FC236}">
                <a16:creationId xmlns:a16="http://schemas.microsoft.com/office/drawing/2014/main" id="{086B6D40-AE0A-982A-0D2B-588F74C0F3F3}"/>
              </a:ext>
            </a:extLst>
          </p:cNvPr>
          <p:cNvSpPr/>
          <p:nvPr/>
        </p:nvSpPr>
        <p:spPr>
          <a:xfrm>
            <a:off x="4992162" y="6011326"/>
            <a:ext cx="1525576" cy="774005"/>
          </a:xfrm>
          <a:prstGeom prst="roundRect">
            <a:avLst/>
          </a:prstGeom>
          <a:noFill/>
          <a:ln w="254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2800" b="1" dirty="0">
                <a:solidFill>
                  <a:srgbClr val="000000"/>
                </a:solidFill>
              </a:rPr>
              <a:t>2023</a:t>
            </a:r>
            <a:endParaRPr lang="en-US" sz="2800" dirty="0"/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FA6DD1F4-3C06-360A-5E9A-A57F4466C56D}"/>
              </a:ext>
            </a:extLst>
          </p:cNvPr>
          <p:cNvCxnSpPr>
            <a:cxnSpLocks/>
          </p:cNvCxnSpPr>
          <p:nvPr/>
        </p:nvCxnSpPr>
        <p:spPr>
          <a:xfrm>
            <a:off x="11170102" y="5408958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2FC33021-A412-13E0-DB60-453E3A40DA3A}"/>
              </a:ext>
            </a:extLst>
          </p:cNvPr>
          <p:cNvCxnSpPr>
            <a:cxnSpLocks/>
          </p:cNvCxnSpPr>
          <p:nvPr/>
        </p:nvCxnSpPr>
        <p:spPr>
          <a:xfrm>
            <a:off x="3577316" y="5368136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65138071-8238-65C2-5BC9-671B37B62373}"/>
              </a:ext>
            </a:extLst>
          </p:cNvPr>
          <p:cNvSpPr txBox="1"/>
          <p:nvPr/>
        </p:nvSpPr>
        <p:spPr>
          <a:xfrm>
            <a:off x="4743528" y="5849377"/>
            <a:ext cx="577402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400" b="1" dirty="0"/>
              <a:t>1/12 </a:t>
            </a:r>
            <a:endParaRPr lang="en-US" dirty="0"/>
          </a:p>
        </p:txBody>
      </p:sp>
      <p:sp>
        <p:nvSpPr>
          <p:cNvPr id="16" name="Rounded Rectangle 35">
            <a:extLst>
              <a:ext uri="{FF2B5EF4-FFF2-40B4-BE49-F238E27FC236}">
                <a16:creationId xmlns:a16="http://schemas.microsoft.com/office/drawing/2014/main" id="{190095A6-B813-D0F6-03E0-3EB898B394D9}"/>
              </a:ext>
            </a:extLst>
          </p:cNvPr>
          <p:cNvSpPr/>
          <p:nvPr/>
        </p:nvSpPr>
        <p:spPr>
          <a:xfrm>
            <a:off x="4337583" y="4033925"/>
            <a:ext cx="1425280" cy="692362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b="1" dirty="0" err="1">
                <a:solidFill>
                  <a:schemeClr val="tx1"/>
                </a:solidFill>
              </a:rPr>
              <a:t>EpN</a:t>
            </a:r>
            <a:r>
              <a:rPr lang="nb-NO" sz="1400" b="1" dirty="0">
                <a:solidFill>
                  <a:schemeClr val="tx1"/>
                </a:solidFill>
              </a:rPr>
              <a:t> åpner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FAC8AFB-40E3-6714-5615-21300C0BCF79}"/>
              </a:ext>
            </a:extLst>
          </p:cNvPr>
          <p:cNvCxnSpPr>
            <a:cxnSpLocks/>
          </p:cNvCxnSpPr>
          <p:nvPr/>
        </p:nvCxnSpPr>
        <p:spPr>
          <a:xfrm>
            <a:off x="4995411" y="4727120"/>
            <a:ext cx="0" cy="530678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1">
            <a:extLst>
              <a:ext uri="{FF2B5EF4-FFF2-40B4-BE49-F238E27FC236}">
                <a16:creationId xmlns:a16="http://schemas.microsoft.com/office/drawing/2014/main" id="{50C5F54E-C008-0489-0F59-E8DAE052707C}"/>
              </a:ext>
            </a:extLst>
          </p:cNvPr>
          <p:cNvSpPr txBox="1">
            <a:spLocks/>
          </p:cNvSpPr>
          <p:nvPr/>
        </p:nvSpPr>
        <p:spPr>
          <a:xfrm>
            <a:off x="1115568" y="548640"/>
            <a:ext cx="10168128" cy="1179576"/>
          </a:xfrm>
          <a:prstGeom prst="rect">
            <a:avLst/>
          </a:prstGeom>
          <a:effectLst/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/>
              <a:t>Forslag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arbeidsflyt</a:t>
            </a:r>
            <a:r>
              <a:rPr lang="en-US" dirty="0"/>
              <a:t> og </a:t>
            </a:r>
            <a:r>
              <a:rPr lang="en-US" dirty="0" err="1"/>
              <a:t>frister</a:t>
            </a:r>
            <a:r>
              <a:rPr lang="en-US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4469598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DC29832-C2C3-0862-D31E-AF6753854E36}"/>
              </a:ext>
            </a:extLst>
          </p:cNvPr>
          <p:cNvCxnSpPr/>
          <p:nvPr/>
        </p:nvCxnSpPr>
        <p:spPr>
          <a:xfrm>
            <a:off x="563629" y="5596745"/>
            <a:ext cx="10880941" cy="45431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1931573-F93D-47D4-11A6-48A61C23740C}"/>
              </a:ext>
            </a:extLst>
          </p:cNvPr>
          <p:cNvCxnSpPr/>
          <p:nvPr/>
        </p:nvCxnSpPr>
        <p:spPr>
          <a:xfrm>
            <a:off x="836799" y="5372728"/>
            <a:ext cx="0" cy="408162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2C3E6F4-9D14-06AE-D62F-92577F5C5656}"/>
              </a:ext>
            </a:extLst>
          </p:cNvPr>
          <p:cNvSpPr txBox="1"/>
          <p:nvPr/>
        </p:nvSpPr>
        <p:spPr>
          <a:xfrm>
            <a:off x="10874934" y="5862985"/>
            <a:ext cx="603499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400" b="1" dirty="0"/>
              <a:t>20/5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88B5C8B-4E70-BB6A-F63D-265F4FA8A686}"/>
              </a:ext>
            </a:extLst>
          </p:cNvPr>
          <p:cNvCxnSpPr/>
          <p:nvPr/>
        </p:nvCxnSpPr>
        <p:spPr>
          <a:xfrm>
            <a:off x="9550853" y="5395351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35">
            <a:extLst>
              <a:ext uri="{FF2B5EF4-FFF2-40B4-BE49-F238E27FC236}">
                <a16:creationId xmlns:a16="http://schemas.microsoft.com/office/drawing/2014/main" id="{F793B1DC-4F79-AB58-E10D-35B772FBDD90}"/>
              </a:ext>
            </a:extLst>
          </p:cNvPr>
          <p:cNvSpPr/>
          <p:nvPr/>
        </p:nvSpPr>
        <p:spPr>
          <a:xfrm>
            <a:off x="52770" y="6011327"/>
            <a:ext cx="1525576" cy="774005"/>
          </a:xfrm>
          <a:prstGeom prst="roundRect">
            <a:avLst/>
          </a:prstGeom>
          <a:noFill/>
          <a:ln w="254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2800" b="1" dirty="0">
                <a:solidFill>
                  <a:srgbClr val="000000"/>
                </a:solidFill>
              </a:rPr>
              <a:t>2022</a:t>
            </a:r>
            <a:endParaRPr lang="en-US" sz="2800"/>
          </a:p>
        </p:txBody>
      </p:sp>
      <p:sp>
        <p:nvSpPr>
          <p:cNvPr id="22" name="Rounded Rectangle 35">
            <a:extLst>
              <a:ext uri="{FF2B5EF4-FFF2-40B4-BE49-F238E27FC236}">
                <a16:creationId xmlns:a16="http://schemas.microsoft.com/office/drawing/2014/main" id="{3FDF1E69-CB45-FAF8-9E1E-6CFCB309F639}"/>
              </a:ext>
            </a:extLst>
          </p:cNvPr>
          <p:cNvSpPr/>
          <p:nvPr/>
        </p:nvSpPr>
        <p:spPr>
          <a:xfrm>
            <a:off x="10447192" y="4006712"/>
            <a:ext cx="1425280" cy="692362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b="1" dirty="0">
                <a:solidFill>
                  <a:srgbClr val="000000"/>
                </a:solidFill>
              </a:rPr>
              <a:t>Publisering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6925DEE-4D28-0CD3-9ACE-64AADE212B2D}"/>
              </a:ext>
            </a:extLst>
          </p:cNvPr>
          <p:cNvCxnSpPr/>
          <p:nvPr/>
        </p:nvCxnSpPr>
        <p:spPr>
          <a:xfrm>
            <a:off x="11176907" y="4699907"/>
            <a:ext cx="0" cy="530678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5">
            <a:extLst>
              <a:ext uri="{FF2B5EF4-FFF2-40B4-BE49-F238E27FC236}">
                <a16:creationId xmlns:a16="http://schemas.microsoft.com/office/drawing/2014/main" id="{16525B1C-A0E8-D254-A9AA-41C4043712FE}"/>
              </a:ext>
            </a:extLst>
          </p:cNvPr>
          <p:cNvSpPr/>
          <p:nvPr/>
        </p:nvSpPr>
        <p:spPr>
          <a:xfrm>
            <a:off x="8800727" y="2958961"/>
            <a:ext cx="1425280" cy="692362"/>
          </a:xfrm>
          <a:prstGeom prst="round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b="1" dirty="0">
                <a:solidFill>
                  <a:srgbClr val="FF0000"/>
                </a:solidFill>
              </a:rPr>
              <a:t>Frist </a:t>
            </a:r>
            <a:r>
              <a:rPr lang="nb-NO" sz="1400" b="1" i="1" dirty="0">
                <a:solidFill>
                  <a:srgbClr val="FF0000"/>
                </a:solidFill>
              </a:rPr>
              <a:t>FS-klarerer</a:t>
            </a:r>
            <a:endParaRPr lang="en-US" i="1">
              <a:solidFill>
                <a:srgbClr val="FF0000"/>
              </a:solidFill>
            </a:endParaRP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8705A17-2B1C-2A4F-6069-1B2865267555}"/>
              </a:ext>
            </a:extLst>
          </p:cNvPr>
          <p:cNvCxnSpPr>
            <a:cxnSpLocks/>
          </p:cNvCxnSpPr>
          <p:nvPr/>
        </p:nvCxnSpPr>
        <p:spPr>
          <a:xfrm>
            <a:off x="9557656" y="3652156"/>
            <a:ext cx="0" cy="1578427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614B780D-2103-BA1D-14AE-2645C22D8923}"/>
              </a:ext>
            </a:extLst>
          </p:cNvPr>
          <p:cNvSpPr txBox="1"/>
          <p:nvPr/>
        </p:nvSpPr>
        <p:spPr>
          <a:xfrm>
            <a:off x="9337326" y="5876591"/>
            <a:ext cx="482889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400" b="1" dirty="0">
                <a:solidFill>
                  <a:srgbClr val="FF0000"/>
                </a:solidFill>
              </a:rPr>
              <a:t>3/4</a:t>
            </a:r>
          </a:p>
        </p:txBody>
      </p:sp>
      <p:sp>
        <p:nvSpPr>
          <p:cNvPr id="49" name="Rounded Rectangle 35">
            <a:extLst>
              <a:ext uri="{FF2B5EF4-FFF2-40B4-BE49-F238E27FC236}">
                <a16:creationId xmlns:a16="http://schemas.microsoft.com/office/drawing/2014/main" id="{086B6D40-AE0A-982A-0D2B-588F74C0F3F3}"/>
              </a:ext>
            </a:extLst>
          </p:cNvPr>
          <p:cNvSpPr/>
          <p:nvPr/>
        </p:nvSpPr>
        <p:spPr>
          <a:xfrm>
            <a:off x="4992162" y="6011326"/>
            <a:ext cx="1525576" cy="774005"/>
          </a:xfrm>
          <a:prstGeom prst="roundRect">
            <a:avLst/>
          </a:prstGeom>
          <a:noFill/>
          <a:ln w="254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2800" b="1" dirty="0">
                <a:solidFill>
                  <a:srgbClr val="000000"/>
                </a:solidFill>
              </a:rPr>
              <a:t>2023</a:t>
            </a:r>
            <a:endParaRPr lang="en-US" sz="2800" dirty="0"/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FA6DD1F4-3C06-360A-5E9A-A57F4466C56D}"/>
              </a:ext>
            </a:extLst>
          </p:cNvPr>
          <p:cNvCxnSpPr>
            <a:cxnSpLocks/>
          </p:cNvCxnSpPr>
          <p:nvPr/>
        </p:nvCxnSpPr>
        <p:spPr>
          <a:xfrm>
            <a:off x="11170102" y="5408958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D0F4CCD-C212-E674-57F7-F411A2D7C941}"/>
              </a:ext>
            </a:extLst>
          </p:cNvPr>
          <p:cNvCxnSpPr/>
          <p:nvPr/>
        </p:nvCxnSpPr>
        <p:spPr>
          <a:xfrm flipH="1">
            <a:off x="5755758" y="5387105"/>
            <a:ext cx="836" cy="463178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0639A91-E998-45D6-1F01-88826ACAFBFE}"/>
              </a:ext>
            </a:extLst>
          </p:cNvPr>
          <p:cNvCxnSpPr>
            <a:cxnSpLocks/>
          </p:cNvCxnSpPr>
          <p:nvPr/>
        </p:nvCxnSpPr>
        <p:spPr>
          <a:xfrm>
            <a:off x="7990803" y="5401964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A553341-AEB1-6ED7-B63E-51BDE1713A3A}"/>
              </a:ext>
            </a:extLst>
          </p:cNvPr>
          <p:cNvCxnSpPr>
            <a:cxnSpLocks/>
          </p:cNvCxnSpPr>
          <p:nvPr/>
        </p:nvCxnSpPr>
        <p:spPr>
          <a:xfrm>
            <a:off x="3577316" y="5368136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1A788DD5-2BCD-AE5B-225A-0CBE21E944A4}"/>
              </a:ext>
            </a:extLst>
          </p:cNvPr>
          <p:cNvCxnSpPr/>
          <p:nvPr/>
        </p:nvCxnSpPr>
        <p:spPr>
          <a:xfrm>
            <a:off x="4993381" y="5388358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AE68DB53-CFDC-29A5-EC7F-12EC424583B6}"/>
              </a:ext>
            </a:extLst>
          </p:cNvPr>
          <p:cNvSpPr txBox="1"/>
          <p:nvPr/>
        </p:nvSpPr>
        <p:spPr>
          <a:xfrm>
            <a:off x="4743528" y="5849377"/>
            <a:ext cx="577402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400" b="1" dirty="0"/>
              <a:t>1/12 </a:t>
            </a:r>
            <a:endParaRPr lang="en-US" dirty="0"/>
          </a:p>
        </p:txBody>
      </p:sp>
      <p:sp>
        <p:nvSpPr>
          <p:cNvPr id="48" name="Rounded Rectangle 35">
            <a:extLst>
              <a:ext uri="{FF2B5EF4-FFF2-40B4-BE49-F238E27FC236}">
                <a16:creationId xmlns:a16="http://schemas.microsoft.com/office/drawing/2014/main" id="{F53DF454-410C-5626-BE35-88B4BDAE9DE9}"/>
              </a:ext>
            </a:extLst>
          </p:cNvPr>
          <p:cNvSpPr/>
          <p:nvPr/>
        </p:nvSpPr>
        <p:spPr>
          <a:xfrm>
            <a:off x="4337583" y="4033925"/>
            <a:ext cx="1425280" cy="692362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b="1" dirty="0" err="1">
                <a:solidFill>
                  <a:schemeClr val="tx1"/>
                </a:solidFill>
              </a:rPr>
              <a:t>EpN</a:t>
            </a:r>
            <a:r>
              <a:rPr lang="nb-NO" sz="1400" b="1" dirty="0">
                <a:solidFill>
                  <a:schemeClr val="tx1"/>
                </a:solidFill>
              </a:rPr>
              <a:t> åpner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4C80988D-0AD3-531B-0D38-69E79CEE34F5}"/>
              </a:ext>
            </a:extLst>
          </p:cNvPr>
          <p:cNvCxnSpPr>
            <a:cxnSpLocks/>
          </p:cNvCxnSpPr>
          <p:nvPr/>
        </p:nvCxnSpPr>
        <p:spPr>
          <a:xfrm>
            <a:off x="4995411" y="4727120"/>
            <a:ext cx="0" cy="530678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itle 1">
            <a:extLst>
              <a:ext uri="{FF2B5EF4-FFF2-40B4-BE49-F238E27FC236}">
                <a16:creationId xmlns:a16="http://schemas.microsoft.com/office/drawing/2014/main" id="{00D021F9-EBB2-D0CF-9B76-8B8BBDF6DAC2}"/>
              </a:ext>
            </a:extLst>
          </p:cNvPr>
          <p:cNvSpPr txBox="1">
            <a:spLocks/>
          </p:cNvSpPr>
          <p:nvPr/>
        </p:nvSpPr>
        <p:spPr>
          <a:xfrm>
            <a:off x="1115568" y="548640"/>
            <a:ext cx="10168128" cy="1179576"/>
          </a:xfrm>
          <a:prstGeom prst="rect">
            <a:avLst/>
          </a:prstGeom>
          <a:effectLst/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/>
              <a:t>Forslag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arbeidsflyt</a:t>
            </a:r>
            <a:r>
              <a:rPr lang="en-US" dirty="0"/>
              <a:t> og </a:t>
            </a:r>
            <a:r>
              <a:rPr lang="en-US" dirty="0" err="1"/>
              <a:t>frister</a:t>
            </a:r>
            <a:r>
              <a:rPr lang="en-US" dirty="0"/>
              <a:t>:</a:t>
            </a:r>
          </a:p>
        </p:txBody>
      </p:sp>
      <p:sp>
        <p:nvSpPr>
          <p:cNvPr id="3" name="Rounded Rectangle 35">
            <a:extLst>
              <a:ext uri="{FF2B5EF4-FFF2-40B4-BE49-F238E27FC236}">
                <a16:creationId xmlns:a16="http://schemas.microsoft.com/office/drawing/2014/main" id="{E9BF3921-E64D-9389-43BF-542E6AA3BB11}"/>
              </a:ext>
            </a:extLst>
          </p:cNvPr>
          <p:cNvSpPr/>
          <p:nvPr/>
        </p:nvSpPr>
        <p:spPr>
          <a:xfrm>
            <a:off x="8800727" y="2127885"/>
            <a:ext cx="1425280" cy="692362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b="1" dirty="0" err="1">
                <a:solidFill>
                  <a:srgbClr val="000000"/>
                </a:solidFill>
              </a:rPr>
              <a:t>EpN</a:t>
            </a:r>
            <a:r>
              <a:rPr lang="nb-NO" sz="1400" b="1" dirty="0">
                <a:solidFill>
                  <a:srgbClr val="000000"/>
                </a:solidFill>
              </a:rPr>
              <a:t> stenger</a:t>
            </a:r>
          </a:p>
        </p:txBody>
      </p:sp>
    </p:spTree>
    <p:extLst>
      <p:ext uri="{BB962C8B-B14F-4D97-AF65-F5344CB8AC3E}">
        <p14:creationId xmlns:p14="http://schemas.microsoft.com/office/powerpoint/2010/main" val="4417637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DC29832-C2C3-0862-D31E-AF6753854E36}"/>
              </a:ext>
            </a:extLst>
          </p:cNvPr>
          <p:cNvCxnSpPr/>
          <p:nvPr/>
        </p:nvCxnSpPr>
        <p:spPr>
          <a:xfrm>
            <a:off x="563629" y="5596745"/>
            <a:ext cx="10880941" cy="45431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1931573-F93D-47D4-11A6-48A61C23740C}"/>
              </a:ext>
            </a:extLst>
          </p:cNvPr>
          <p:cNvCxnSpPr/>
          <p:nvPr/>
        </p:nvCxnSpPr>
        <p:spPr>
          <a:xfrm>
            <a:off x="836799" y="5372728"/>
            <a:ext cx="0" cy="408162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2C3E6F4-9D14-06AE-D62F-92577F5C5656}"/>
              </a:ext>
            </a:extLst>
          </p:cNvPr>
          <p:cNvSpPr txBox="1"/>
          <p:nvPr/>
        </p:nvSpPr>
        <p:spPr>
          <a:xfrm>
            <a:off x="10874934" y="5862985"/>
            <a:ext cx="603499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400" b="1" dirty="0"/>
              <a:t>20/5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88B5C8B-4E70-BB6A-F63D-265F4FA8A686}"/>
              </a:ext>
            </a:extLst>
          </p:cNvPr>
          <p:cNvCxnSpPr/>
          <p:nvPr/>
        </p:nvCxnSpPr>
        <p:spPr>
          <a:xfrm>
            <a:off x="9550853" y="5395351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35">
            <a:extLst>
              <a:ext uri="{FF2B5EF4-FFF2-40B4-BE49-F238E27FC236}">
                <a16:creationId xmlns:a16="http://schemas.microsoft.com/office/drawing/2014/main" id="{F793B1DC-4F79-AB58-E10D-35B772FBDD90}"/>
              </a:ext>
            </a:extLst>
          </p:cNvPr>
          <p:cNvSpPr/>
          <p:nvPr/>
        </p:nvSpPr>
        <p:spPr>
          <a:xfrm>
            <a:off x="52770" y="6011327"/>
            <a:ext cx="1525576" cy="774005"/>
          </a:xfrm>
          <a:prstGeom prst="roundRect">
            <a:avLst/>
          </a:prstGeom>
          <a:noFill/>
          <a:ln w="254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2800" b="1" dirty="0">
                <a:solidFill>
                  <a:srgbClr val="000000"/>
                </a:solidFill>
              </a:rPr>
              <a:t>2022</a:t>
            </a:r>
            <a:endParaRPr lang="en-US" sz="2800"/>
          </a:p>
        </p:txBody>
      </p:sp>
      <p:sp>
        <p:nvSpPr>
          <p:cNvPr id="22" name="Rounded Rectangle 35">
            <a:extLst>
              <a:ext uri="{FF2B5EF4-FFF2-40B4-BE49-F238E27FC236}">
                <a16:creationId xmlns:a16="http://schemas.microsoft.com/office/drawing/2014/main" id="{3FDF1E69-CB45-FAF8-9E1E-6CFCB309F639}"/>
              </a:ext>
            </a:extLst>
          </p:cNvPr>
          <p:cNvSpPr/>
          <p:nvPr/>
        </p:nvSpPr>
        <p:spPr>
          <a:xfrm>
            <a:off x="10447192" y="4006712"/>
            <a:ext cx="1425280" cy="692362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b="1" dirty="0">
                <a:solidFill>
                  <a:srgbClr val="000000"/>
                </a:solidFill>
              </a:rPr>
              <a:t>Publisering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734CEAD-966E-94D2-6471-FD2620C74218}"/>
              </a:ext>
            </a:extLst>
          </p:cNvPr>
          <p:cNvCxnSpPr>
            <a:cxnSpLocks/>
          </p:cNvCxnSpPr>
          <p:nvPr/>
        </p:nvCxnSpPr>
        <p:spPr>
          <a:xfrm>
            <a:off x="7990803" y="5401964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6925DEE-4D28-0CD3-9ACE-64AADE212B2D}"/>
              </a:ext>
            </a:extLst>
          </p:cNvPr>
          <p:cNvCxnSpPr/>
          <p:nvPr/>
        </p:nvCxnSpPr>
        <p:spPr>
          <a:xfrm>
            <a:off x="11176907" y="4699907"/>
            <a:ext cx="0" cy="530678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5">
            <a:extLst>
              <a:ext uri="{FF2B5EF4-FFF2-40B4-BE49-F238E27FC236}">
                <a16:creationId xmlns:a16="http://schemas.microsoft.com/office/drawing/2014/main" id="{16525B1C-A0E8-D254-A9AA-41C4043712FE}"/>
              </a:ext>
            </a:extLst>
          </p:cNvPr>
          <p:cNvSpPr/>
          <p:nvPr/>
        </p:nvSpPr>
        <p:spPr>
          <a:xfrm>
            <a:off x="8800727" y="2958961"/>
            <a:ext cx="1425280" cy="692362"/>
          </a:xfrm>
          <a:prstGeom prst="round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b="1" dirty="0">
                <a:solidFill>
                  <a:srgbClr val="FF0000"/>
                </a:solidFill>
              </a:rPr>
              <a:t>Frist </a:t>
            </a:r>
            <a:r>
              <a:rPr lang="nb-NO" sz="1400" b="1" i="1" dirty="0">
                <a:solidFill>
                  <a:srgbClr val="FF0000"/>
                </a:solidFill>
              </a:rPr>
              <a:t>FS-klarerer</a:t>
            </a:r>
            <a:endParaRPr lang="en-US" i="1">
              <a:solidFill>
                <a:srgbClr val="FF0000"/>
              </a:solidFill>
            </a:endParaRP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8705A17-2B1C-2A4F-6069-1B2865267555}"/>
              </a:ext>
            </a:extLst>
          </p:cNvPr>
          <p:cNvCxnSpPr>
            <a:cxnSpLocks/>
          </p:cNvCxnSpPr>
          <p:nvPr/>
        </p:nvCxnSpPr>
        <p:spPr>
          <a:xfrm>
            <a:off x="9557656" y="3652156"/>
            <a:ext cx="0" cy="1578427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614B780D-2103-BA1D-14AE-2645C22D8923}"/>
              </a:ext>
            </a:extLst>
          </p:cNvPr>
          <p:cNvSpPr txBox="1"/>
          <p:nvPr/>
        </p:nvSpPr>
        <p:spPr>
          <a:xfrm>
            <a:off x="9337326" y="5876591"/>
            <a:ext cx="482889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400" b="1" dirty="0">
                <a:solidFill>
                  <a:srgbClr val="FF0000"/>
                </a:solidFill>
              </a:rPr>
              <a:t>3/4</a:t>
            </a:r>
          </a:p>
        </p:txBody>
      </p:sp>
      <p:sp>
        <p:nvSpPr>
          <p:cNvPr id="38" name="Rounded Rectangle 35">
            <a:extLst>
              <a:ext uri="{FF2B5EF4-FFF2-40B4-BE49-F238E27FC236}">
                <a16:creationId xmlns:a16="http://schemas.microsoft.com/office/drawing/2014/main" id="{77D3EC6C-F812-7CB3-AB36-E81937C15511}"/>
              </a:ext>
            </a:extLst>
          </p:cNvPr>
          <p:cNvSpPr/>
          <p:nvPr/>
        </p:nvSpPr>
        <p:spPr>
          <a:xfrm>
            <a:off x="7263119" y="4006710"/>
            <a:ext cx="1425280" cy="692362"/>
          </a:xfrm>
          <a:prstGeom prst="round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b="1" dirty="0">
                <a:solidFill>
                  <a:srgbClr val="FF0000"/>
                </a:solidFill>
              </a:rPr>
              <a:t>Frist fagperson/</a:t>
            </a:r>
          </a:p>
          <a:p>
            <a:pPr algn="ctr"/>
            <a:r>
              <a:rPr lang="nb-NO" sz="1400" b="1" i="1" dirty="0">
                <a:solidFill>
                  <a:srgbClr val="FF0000"/>
                </a:solidFill>
              </a:rPr>
              <a:t>godkjenner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005840A4-C8AE-3C81-F33D-79AD4B0AC452}"/>
              </a:ext>
            </a:extLst>
          </p:cNvPr>
          <p:cNvCxnSpPr>
            <a:cxnSpLocks/>
          </p:cNvCxnSpPr>
          <p:nvPr/>
        </p:nvCxnSpPr>
        <p:spPr>
          <a:xfrm>
            <a:off x="7992834" y="4699905"/>
            <a:ext cx="0" cy="530678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94E54BAC-7D48-5517-C4F3-60F7298F697F}"/>
              </a:ext>
            </a:extLst>
          </p:cNvPr>
          <p:cNvSpPr txBox="1"/>
          <p:nvPr/>
        </p:nvSpPr>
        <p:spPr>
          <a:xfrm>
            <a:off x="7772504" y="5876590"/>
            <a:ext cx="543226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400" b="1" dirty="0">
                <a:solidFill>
                  <a:srgbClr val="FF0000"/>
                </a:solidFill>
              </a:rPr>
              <a:t>17/3</a:t>
            </a:r>
          </a:p>
        </p:txBody>
      </p:sp>
      <p:sp>
        <p:nvSpPr>
          <p:cNvPr id="49" name="Rounded Rectangle 35">
            <a:extLst>
              <a:ext uri="{FF2B5EF4-FFF2-40B4-BE49-F238E27FC236}">
                <a16:creationId xmlns:a16="http://schemas.microsoft.com/office/drawing/2014/main" id="{086B6D40-AE0A-982A-0D2B-588F74C0F3F3}"/>
              </a:ext>
            </a:extLst>
          </p:cNvPr>
          <p:cNvSpPr/>
          <p:nvPr/>
        </p:nvSpPr>
        <p:spPr>
          <a:xfrm>
            <a:off x="4992162" y="6011326"/>
            <a:ext cx="1525576" cy="774005"/>
          </a:xfrm>
          <a:prstGeom prst="roundRect">
            <a:avLst/>
          </a:prstGeom>
          <a:noFill/>
          <a:ln w="254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2800" b="1" dirty="0">
                <a:solidFill>
                  <a:srgbClr val="000000"/>
                </a:solidFill>
              </a:rPr>
              <a:t>2023</a:t>
            </a:r>
            <a:endParaRPr lang="en-US" sz="2800" dirty="0"/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FA6DD1F4-3C06-360A-5E9A-A57F4466C56D}"/>
              </a:ext>
            </a:extLst>
          </p:cNvPr>
          <p:cNvCxnSpPr>
            <a:cxnSpLocks/>
          </p:cNvCxnSpPr>
          <p:nvPr/>
        </p:nvCxnSpPr>
        <p:spPr>
          <a:xfrm>
            <a:off x="11170102" y="5408958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68956A8-1553-35B9-BF09-BF7B1C6C0B1E}"/>
              </a:ext>
            </a:extLst>
          </p:cNvPr>
          <p:cNvCxnSpPr/>
          <p:nvPr/>
        </p:nvCxnSpPr>
        <p:spPr>
          <a:xfrm flipH="1">
            <a:off x="5755758" y="5387105"/>
            <a:ext cx="836" cy="463178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AA2B16B-D757-344A-1940-D0AD30428A44}"/>
              </a:ext>
            </a:extLst>
          </p:cNvPr>
          <p:cNvCxnSpPr>
            <a:cxnSpLocks/>
          </p:cNvCxnSpPr>
          <p:nvPr/>
        </p:nvCxnSpPr>
        <p:spPr>
          <a:xfrm>
            <a:off x="3577316" y="5368136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3360ACF-881E-9AAA-0ACB-177D267377F6}"/>
              </a:ext>
            </a:extLst>
          </p:cNvPr>
          <p:cNvCxnSpPr/>
          <p:nvPr/>
        </p:nvCxnSpPr>
        <p:spPr>
          <a:xfrm>
            <a:off x="4993381" y="5388358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C1CF525D-B79A-23F2-3D7E-C0C74E05EB76}"/>
              </a:ext>
            </a:extLst>
          </p:cNvPr>
          <p:cNvSpPr txBox="1"/>
          <p:nvPr/>
        </p:nvSpPr>
        <p:spPr>
          <a:xfrm>
            <a:off x="4743528" y="5849377"/>
            <a:ext cx="577402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400" b="1" dirty="0"/>
              <a:t>1/12 </a:t>
            </a:r>
            <a:endParaRPr lang="en-US" dirty="0"/>
          </a:p>
        </p:txBody>
      </p:sp>
      <p:sp>
        <p:nvSpPr>
          <p:cNvPr id="26" name="Rounded Rectangle 35">
            <a:extLst>
              <a:ext uri="{FF2B5EF4-FFF2-40B4-BE49-F238E27FC236}">
                <a16:creationId xmlns:a16="http://schemas.microsoft.com/office/drawing/2014/main" id="{89A4A27D-CAB7-E747-3829-D246B20BF1EF}"/>
              </a:ext>
            </a:extLst>
          </p:cNvPr>
          <p:cNvSpPr/>
          <p:nvPr/>
        </p:nvSpPr>
        <p:spPr>
          <a:xfrm>
            <a:off x="4337583" y="4033925"/>
            <a:ext cx="1425280" cy="692362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b="1" dirty="0" err="1">
                <a:solidFill>
                  <a:schemeClr val="tx1"/>
                </a:solidFill>
              </a:rPr>
              <a:t>EpN</a:t>
            </a:r>
            <a:r>
              <a:rPr lang="nb-NO" sz="1400" b="1" dirty="0">
                <a:solidFill>
                  <a:schemeClr val="tx1"/>
                </a:solidFill>
              </a:rPr>
              <a:t> åpner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9639E8E8-4AC7-A87C-6A8F-A9D13FCFAB9B}"/>
              </a:ext>
            </a:extLst>
          </p:cNvPr>
          <p:cNvCxnSpPr>
            <a:cxnSpLocks/>
          </p:cNvCxnSpPr>
          <p:nvPr/>
        </p:nvCxnSpPr>
        <p:spPr>
          <a:xfrm>
            <a:off x="4995411" y="4727120"/>
            <a:ext cx="0" cy="530678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1">
            <a:extLst>
              <a:ext uri="{FF2B5EF4-FFF2-40B4-BE49-F238E27FC236}">
                <a16:creationId xmlns:a16="http://schemas.microsoft.com/office/drawing/2014/main" id="{701A51F5-9356-8821-6793-E78A0886055E}"/>
              </a:ext>
            </a:extLst>
          </p:cNvPr>
          <p:cNvSpPr txBox="1">
            <a:spLocks/>
          </p:cNvSpPr>
          <p:nvPr/>
        </p:nvSpPr>
        <p:spPr>
          <a:xfrm>
            <a:off x="1115568" y="548640"/>
            <a:ext cx="10168128" cy="1179576"/>
          </a:xfrm>
          <a:prstGeom prst="rect">
            <a:avLst/>
          </a:prstGeom>
          <a:effectLst/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/>
              <a:t>Forslag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arbeidsflyt</a:t>
            </a:r>
            <a:r>
              <a:rPr lang="en-US" dirty="0"/>
              <a:t> og </a:t>
            </a:r>
            <a:r>
              <a:rPr lang="en-US" dirty="0" err="1"/>
              <a:t>frister</a:t>
            </a:r>
            <a:r>
              <a:rPr lang="en-US" dirty="0"/>
              <a:t>:</a:t>
            </a:r>
          </a:p>
        </p:txBody>
      </p:sp>
      <p:sp>
        <p:nvSpPr>
          <p:cNvPr id="3" name="Rounded Rectangle 35">
            <a:extLst>
              <a:ext uri="{FF2B5EF4-FFF2-40B4-BE49-F238E27FC236}">
                <a16:creationId xmlns:a16="http://schemas.microsoft.com/office/drawing/2014/main" id="{5505E2BE-7959-10C1-041E-27660D1CA228}"/>
              </a:ext>
            </a:extLst>
          </p:cNvPr>
          <p:cNvSpPr/>
          <p:nvPr/>
        </p:nvSpPr>
        <p:spPr>
          <a:xfrm>
            <a:off x="8800727" y="2127885"/>
            <a:ext cx="1425280" cy="692362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b="1" dirty="0" err="1">
                <a:solidFill>
                  <a:srgbClr val="000000"/>
                </a:solidFill>
              </a:rPr>
              <a:t>EpN</a:t>
            </a:r>
            <a:r>
              <a:rPr lang="nb-NO" sz="1400" b="1" dirty="0">
                <a:solidFill>
                  <a:srgbClr val="000000"/>
                </a:solidFill>
              </a:rPr>
              <a:t> stenger</a:t>
            </a:r>
          </a:p>
        </p:txBody>
      </p:sp>
    </p:spTree>
    <p:extLst>
      <p:ext uri="{BB962C8B-B14F-4D97-AF65-F5344CB8AC3E}">
        <p14:creationId xmlns:p14="http://schemas.microsoft.com/office/powerpoint/2010/main" val="38132697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DC29832-C2C3-0862-D31E-AF6753854E36}"/>
              </a:ext>
            </a:extLst>
          </p:cNvPr>
          <p:cNvCxnSpPr/>
          <p:nvPr/>
        </p:nvCxnSpPr>
        <p:spPr>
          <a:xfrm>
            <a:off x="563629" y="5596745"/>
            <a:ext cx="10880941" cy="45431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1931573-F93D-47D4-11A6-48A61C23740C}"/>
              </a:ext>
            </a:extLst>
          </p:cNvPr>
          <p:cNvCxnSpPr/>
          <p:nvPr/>
        </p:nvCxnSpPr>
        <p:spPr>
          <a:xfrm>
            <a:off x="836799" y="5372728"/>
            <a:ext cx="0" cy="408162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2C3E6F4-9D14-06AE-D62F-92577F5C5656}"/>
              </a:ext>
            </a:extLst>
          </p:cNvPr>
          <p:cNvSpPr txBox="1"/>
          <p:nvPr/>
        </p:nvSpPr>
        <p:spPr>
          <a:xfrm>
            <a:off x="10874934" y="5862985"/>
            <a:ext cx="603499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400" b="1" dirty="0"/>
              <a:t>20/5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88B5C8B-4E70-BB6A-F63D-265F4FA8A686}"/>
              </a:ext>
            </a:extLst>
          </p:cNvPr>
          <p:cNvCxnSpPr/>
          <p:nvPr/>
        </p:nvCxnSpPr>
        <p:spPr>
          <a:xfrm>
            <a:off x="9550853" y="5395351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35">
            <a:extLst>
              <a:ext uri="{FF2B5EF4-FFF2-40B4-BE49-F238E27FC236}">
                <a16:creationId xmlns:a16="http://schemas.microsoft.com/office/drawing/2014/main" id="{F793B1DC-4F79-AB58-E10D-35B772FBDD90}"/>
              </a:ext>
            </a:extLst>
          </p:cNvPr>
          <p:cNvSpPr/>
          <p:nvPr/>
        </p:nvSpPr>
        <p:spPr>
          <a:xfrm>
            <a:off x="52770" y="6011327"/>
            <a:ext cx="1525576" cy="774005"/>
          </a:xfrm>
          <a:prstGeom prst="roundRect">
            <a:avLst/>
          </a:prstGeom>
          <a:noFill/>
          <a:ln w="254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2800" b="1" dirty="0">
                <a:solidFill>
                  <a:srgbClr val="000000"/>
                </a:solidFill>
              </a:rPr>
              <a:t>2022</a:t>
            </a:r>
            <a:endParaRPr lang="en-US" sz="2800"/>
          </a:p>
        </p:txBody>
      </p:sp>
      <p:sp>
        <p:nvSpPr>
          <p:cNvPr id="22" name="Rounded Rectangle 35">
            <a:extLst>
              <a:ext uri="{FF2B5EF4-FFF2-40B4-BE49-F238E27FC236}">
                <a16:creationId xmlns:a16="http://schemas.microsoft.com/office/drawing/2014/main" id="{3FDF1E69-CB45-FAF8-9E1E-6CFCB309F639}"/>
              </a:ext>
            </a:extLst>
          </p:cNvPr>
          <p:cNvSpPr/>
          <p:nvPr/>
        </p:nvSpPr>
        <p:spPr>
          <a:xfrm>
            <a:off x="10447192" y="4006712"/>
            <a:ext cx="1425280" cy="692362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b="1" dirty="0">
                <a:solidFill>
                  <a:srgbClr val="000000"/>
                </a:solidFill>
              </a:rPr>
              <a:t>Publisering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734CEAD-966E-94D2-6471-FD2620C74218}"/>
              </a:ext>
            </a:extLst>
          </p:cNvPr>
          <p:cNvCxnSpPr>
            <a:cxnSpLocks/>
          </p:cNvCxnSpPr>
          <p:nvPr/>
        </p:nvCxnSpPr>
        <p:spPr>
          <a:xfrm>
            <a:off x="7990803" y="5401964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6925DEE-4D28-0CD3-9ACE-64AADE212B2D}"/>
              </a:ext>
            </a:extLst>
          </p:cNvPr>
          <p:cNvCxnSpPr/>
          <p:nvPr/>
        </p:nvCxnSpPr>
        <p:spPr>
          <a:xfrm>
            <a:off x="11176907" y="4699907"/>
            <a:ext cx="0" cy="530678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5">
            <a:extLst>
              <a:ext uri="{FF2B5EF4-FFF2-40B4-BE49-F238E27FC236}">
                <a16:creationId xmlns:a16="http://schemas.microsoft.com/office/drawing/2014/main" id="{16525B1C-A0E8-D254-A9AA-41C4043712FE}"/>
              </a:ext>
            </a:extLst>
          </p:cNvPr>
          <p:cNvSpPr/>
          <p:nvPr/>
        </p:nvSpPr>
        <p:spPr>
          <a:xfrm>
            <a:off x="8800727" y="2958961"/>
            <a:ext cx="1425280" cy="692362"/>
          </a:xfrm>
          <a:prstGeom prst="round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b="1" dirty="0">
                <a:solidFill>
                  <a:srgbClr val="FF0000"/>
                </a:solidFill>
              </a:rPr>
              <a:t>Frist </a:t>
            </a:r>
            <a:r>
              <a:rPr lang="nb-NO" sz="1400" b="1" i="1" dirty="0">
                <a:solidFill>
                  <a:srgbClr val="FF0000"/>
                </a:solidFill>
              </a:rPr>
              <a:t>FS-klarerer</a:t>
            </a:r>
            <a:endParaRPr lang="en-US" i="1">
              <a:solidFill>
                <a:srgbClr val="FF0000"/>
              </a:solidFill>
            </a:endParaRP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8705A17-2B1C-2A4F-6069-1B2865267555}"/>
              </a:ext>
            </a:extLst>
          </p:cNvPr>
          <p:cNvCxnSpPr>
            <a:cxnSpLocks/>
          </p:cNvCxnSpPr>
          <p:nvPr/>
        </p:nvCxnSpPr>
        <p:spPr>
          <a:xfrm>
            <a:off x="9557656" y="3652156"/>
            <a:ext cx="0" cy="1578427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614B780D-2103-BA1D-14AE-2645C22D8923}"/>
              </a:ext>
            </a:extLst>
          </p:cNvPr>
          <p:cNvSpPr txBox="1"/>
          <p:nvPr/>
        </p:nvSpPr>
        <p:spPr>
          <a:xfrm>
            <a:off x="9337326" y="5876591"/>
            <a:ext cx="482889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400" b="1" dirty="0">
                <a:solidFill>
                  <a:srgbClr val="FF0000"/>
                </a:solidFill>
              </a:rPr>
              <a:t>3/4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4E54BAC-7D48-5517-C4F3-60F7298F697F}"/>
              </a:ext>
            </a:extLst>
          </p:cNvPr>
          <p:cNvSpPr txBox="1"/>
          <p:nvPr/>
        </p:nvSpPr>
        <p:spPr>
          <a:xfrm>
            <a:off x="7767080" y="5876590"/>
            <a:ext cx="543226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400" b="1" dirty="0">
                <a:solidFill>
                  <a:srgbClr val="FF0000"/>
                </a:solidFill>
              </a:rPr>
              <a:t>17/3</a:t>
            </a:r>
          </a:p>
        </p:txBody>
      </p:sp>
      <p:sp>
        <p:nvSpPr>
          <p:cNvPr id="49" name="Rounded Rectangle 35">
            <a:extLst>
              <a:ext uri="{FF2B5EF4-FFF2-40B4-BE49-F238E27FC236}">
                <a16:creationId xmlns:a16="http://schemas.microsoft.com/office/drawing/2014/main" id="{086B6D40-AE0A-982A-0D2B-588F74C0F3F3}"/>
              </a:ext>
            </a:extLst>
          </p:cNvPr>
          <p:cNvSpPr/>
          <p:nvPr/>
        </p:nvSpPr>
        <p:spPr>
          <a:xfrm>
            <a:off x="4992162" y="6011326"/>
            <a:ext cx="1525576" cy="774005"/>
          </a:xfrm>
          <a:prstGeom prst="roundRect">
            <a:avLst/>
          </a:prstGeom>
          <a:noFill/>
          <a:ln w="254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2800" b="1" dirty="0">
                <a:solidFill>
                  <a:srgbClr val="000000"/>
                </a:solidFill>
              </a:rPr>
              <a:t>2023</a:t>
            </a:r>
            <a:endParaRPr lang="en-US" sz="2800" dirty="0"/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FA6DD1F4-3C06-360A-5E9A-A57F4466C56D}"/>
              </a:ext>
            </a:extLst>
          </p:cNvPr>
          <p:cNvCxnSpPr>
            <a:cxnSpLocks/>
          </p:cNvCxnSpPr>
          <p:nvPr/>
        </p:nvCxnSpPr>
        <p:spPr>
          <a:xfrm>
            <a:off x="11170102" y="5408958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68956A8-1553-35B9-BF09-BF7B1C6C0B1E}"/>
              </a:ext>
            </a:extLst>
          </p:cNvPr>
          <p:cNvCxnSpPr/>
          <p:nvPr/>
        </p:nvCxnSpPr>
        <p:spPr>
          <a:xfrm flipH="1">
            <a:off x="5755758" y="5387105"/>
            <a:ext cx="836" cy="463178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AA2B16B-D757-344A-1940-D0AD30428A44}"/>
              </a:ext>
            </a:extLst>
          </p:cNvPr>
          <p:cNvCxnSpPr>
            <a:cxnSpLocks/>
          </p:cNvCxnSpPr>
          <p:nvPr/>
        </p:nvCxnSpPr>
        <p:spPr>
          <a:xfrm>
            <a:off x="3577316" y="5368136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3360ACF-881E-9AAA-0ACB-177D267377F6}"/>
              </a:ext>
            </a:extLst>
          </p:cNvPr>
          <p:cNvCxnSpPr/>
          <p:nvPr/>
        </p:nvCxnSpPr>
        <p:spPr>
          <a:xfrm>
            <a:off x="4993381" y="5388358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C1CF525D-B79A-23F2-3D7E-C0C74E05EB76}"/>
              </a:ext>
            </a:extLst>
          </p:cNvPr>
          <p:cNvSpPr txBox="1"/>
          <p:nvPr/>
        </p:nvSpPr>
        <p:spPr>
          <a:xfrm>
            <a:off x="4743528" y="5849377"/>
            <a:ext cx="577402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400" b="1" dirty="0"/>
              <a:t>1/12 </a:t>
            </a:r>
            <a:endParaRPr lang="en-US" dirty="0"/>
          </a:p>
        </p:txBody>
      </p:sp>
      <p:sp>
        <p:nvSpPr>
          <p:cNvPr id="26" name="Rounded Rectangle 35">
            <a:extLst>
              <a:ext uri="{FF2B5EF4-FFF2-40B4-BE49-F238E27FC236}">
                <a16:creationId xmlns:a16="http://schemas.microsoft.com/office/drawing/2014/main" id="{89A4A27D-CAB7-E747-3829-D246B20BF1EF}"/>
              </a:ext>
            </a:extLst>
          </p:cNvPr>
          <p:cNvSpPr/>
          <p:nvPr/>
        </p:nvSpPr>
        <p:spPr>
          <a:xfrm>
            <a:off x="4337583" y="4033925"/>
            <a:ext cx="1425280" cy="692362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b="1" dirty="0" err="1">
                <a:solidFill>
                  <a:schemeClr val="tx1"/>
                </a:solidFill>
              </a:rPr>
              <a:t>EpN</a:t>
            </a:r>
            <a:r>
              <a:rPr lang="nb-NO" sz="1400" b="1" dirty="0">
                <a:solidFill>
                  <a:schemeClr val="tx1"/>
                </a:solidFill>
              </a:rPr>
              <a:t> åpner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9639E8E8-4AC7-A87C-6A8F-A9D13FCFAB9B}"/>
              </a:ext>
            </a:extLst>
          </p:cNvPr>
          <p:cNvCxnSpPr>
            <a:cxnSpLocks/>
          </p:cNvCxnSpPr>
          <p:nvPr/>
        </p:nvCxnSpPr>
        <p:spPr>
          <a:xfrm>
            <a:off x="4995411" y="4727120"/>
            <a:ext cx="0" cy="530678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1">
            <a:extLst>
              <a:ext uri="{FF2B5EF4-FFF2-40B4-BE49-F238E27FC236}">
                <a16:creationId xmlns:a16="http://schemas.microsoft.com/office/drawing/2014/main" id="{701A51F5-9356-8821-6793-E78A0886055E}"/>
              </a:ext>
            </a:extLst>
          </p:cNvPr>
          <p:cNvSpPr txBox="1">
            <a:spLocks/>
          </p:cNvSpPr>
          <p:nvPr/>
        </p:nvSpPr>
        <p:spPr>
          <a:xfrm>
            <a:off x="1115568" y="548640"/>
            <a:ext cx="10168128" cy="1179576"/>
          </a:xfrm>
          <a:prstGeom prst="rect">
            <a:avLst/>
          </a:prstGeom>
          <a:effectLst/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/>
              <a:t>Forslag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arbeidsflyt</a:t>
            </a:r>
            <a:r>
              <a:rPr lang="en-US" dirty="0"/>
              <a:t> og </a:t>
            </a:r>
            <a:r>
              <a:rPr lang="en-US" dirty="0" err="1"/>
              <a:t>frister</a:t>
            </a:r>
            <a:r>
              <a:rPr lang="en-US" dirty="0"/>
              <a:t>: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885F4723-FF50-4134-BA01-5C8512543AE0}"/>
              </a:ext>
            </a:extLst>
          </p:cNvPr>
          <p:cNvCxnSpPr>
            <a:cxnSpLocks/>
          </p:cNvCxnSpPr>
          <p:nvPr/>
        </p:nvCxnSpPr>
        <p:spPr>
          <a:xfrm>
            <a:off x="3577316" y="5381743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35">
            <a:extLst>
              <a:ext uri="{FF2B5EF4-FFF2-40B4-BE49-F238E27FC236}">
                <a16:creationId xmlns:a16="http://schemas.microsoft.com/office/drawing/2014/main" id="{89142F90-D3FC-4F87-AEA6-9319863D67F9}"/>
              </a:ext>
            </a:extLst>
          </p:cNvPr>
          <p:cNvSpPr/>
          <p:nvPr/>
        </p:nvSpPr>
        <p:spPr>
          <a:xfrm>
            <a:off x="2864676" y="2946186"/>
            <a:ext cx="1425280" cy="692362"/>
          </a:xfrm>
          <a:prstGeom prst="roundRect">
            <a:avLst/>
          </a:prstGeom>
          <a:noFill/>
          <a:ln w="25400"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b="1" dirty="0">
                <a:solidFill>
                  <a:srgbClr val="00B050"/>
                </a:solidFill>
              </a:rPr>
              <a:t>Infomøter og opplæring</a:t>
            </a:r>
            <a:endParaRPr lang="en-US" dirty="0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4588DA12-C1CC-4D62-B2C7-8BF83110FA34}"/>
              </a:ext>
            </a:extLst>
          </p:cNvPr>
          <p:cNvCxnSpPr>
            <a:cxnSpLocks/>
          </p:cNvCxnSpPr>
          <p:nvPr/>
        </p:nvCxnSpPr>
        <p:spPr>
          <a:xfrm>
            <a:off x="3584119" y="3638548"/>
            <a:ext cx="0" cy="1578427"/>
          </a:xfrm>
          <a:prstGeom prst="straightConnector1">
            <a:avLst/>
          </a:prstGeom>
          <a:ln w="28575">
            <a:solidFill>
              <a:srgbClr val="00B050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76058219-CBF2-4F89-BA36-91B3AA2C302B}"/>
              </a:ext>
            </a:extLst>
          </p:cNvPr>
          <p:cNvSpPr txBox="1"/>
          <p:nvPr/>
        </p:nvSpPr>
        <p:spPr>
          <a:xfrm>
            <a:off x="3377396" y="5849376"/>
            <a:ext cx="503664" cy="307777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400" b="1" dirty="0">
                <a:solidFill>
                  <a:srgbClr val="00B050"/>
                </a:solidFill>
              </a:rPr>
              <a:t>1/11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5" name="Rounded Rectangle 35">
            <a:extLst>
              <a:ext uri="{FF2B5EF4-FFF2-40B4-BE49-F238E27FC236}">
                <a16:creationId xmlns:a16="http://schemas.microsoft.com/office/drawing/2014/main" id="{B24FB739-9449-466E-A080-22EF6D99F589}"/>
              </a:ext>
            </a:extLst>
          </p:cNvPr>
          <p:cNvSpPr/>
          <p:nvPr/>
        </p:nvSpPr>
        <p:spPr>
          <a:xfrm>
            <a:off x="7263119" y="4006710"/>
            <a:ext cx="1425280" cy="692362"/>
          </a:xfrm>
          <a:prstGeom prst="round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b="1" dirty="0">
                <a:solidFill>
                  <a:srgbClr val="FF0000"/>
                </a:solidFill>
              </a:rPr>
              <a:t>Frist fagperson/</a:t>
            </a:r>
          </a:p>
          <a:p>
            <a:pPr algn="ctr"/>
            <a:r>
              <a:rPr lang="nb-NO" sz="1400" b="1" i="1" dirty="0">
                <a:solidFill>
                  <a:srgbClr val="FF0000"/>
                </a:solidFill>
              </a:rPr>
              <a:t>godkjenner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9A86261B-044B-4235-A4A5-71212A38A273}"/>
              </a:ext>
            </a:extLst>
          </p:cNvPr>
          <p:cNvCxnSpPr>
            <a:cxnSpLocks/>
          </p:cNvCxnSpPr>
          <p:nvPr/>
        </p:nvCxnSpPr>
        <p:spPr>
          <a:xfrm>
            <a:off x="7992834" y="4699905"/>
            <a:ext cx="0" cy="530678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ounded Rectangle 35">
            <a:extLst>
              <a:ext uri="{FF2B5EF4-FFF2-40B4-BE49-F238E27FC236}">
                <a16:creationId xmlns:a16="http://schemas.microsoft.com/office/drawing/2014/main" id="{C693DC4C-93A2-7B56-6003-CA5AC0851FD6}"/>
              </a:ext>
            </a:extLst>
          </p:cNvPr>
          <p:cNvSpPr/>
          <p:nvPr/>
        </p:nvSpPr>
        <p:spPr>
          <a:xfrm>
            <a:off x="8800727" y="2127885"/>
            <a:ext cx="1425280" cy="692362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b="1" dirty="0" err="1">
                <a:solidFill>
                  <a:srgbClr val="000000"/>
                </a:solidFill>
              </a:rPr>
              <a:t>EpN</a:t>
            </a:r>
            <a:r>
              <a:rPr lang="nb-NO" sz="1400" b="1" dirty="0">
                <a:solidFill>
                  <a:srgbClr val="000000"/>
                </a:solidFill>
              </a:rPr>
              <a:t> stenger</a:t>
            </a:r>
          </a:p>
        </p:txBody>
      </p:sp>
    </p:spTree>
    <p:extLst>
      <p:ext uri="{BB962C8B-B14F-4D97-AF65-F5344CB8AC3E}">
        <p14:creationId xmlns:p14="http://schemas.microsoft.com/office/powerpoint/2010/main" val="4632669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22D16DA-877C-B6DE-9962-92C5BA13573A}"/>
              </a:ext>
            </a:extLst>
          </p:cNvPr>
          <p:cNvSpPr txBox="1">
            <a:spLocks/>
          </p:cNvSpPr>
          <p:nvPr/>
        </p:nvSpPr>
        <p:spPr>
          <a:xfrm>
            <a:off x="1115568" y="548640"/>
            <a:ext cx="10168128" cy="117957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/>
              <a:t>Viktig</a:t>
            </a:r>
            <a:r>
              <a:rPr lang="en-US" dirty="0"/>
              <a:t>: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43CE541-BE18-DBA3-526F-67B6E5108962}"/>
              </a:ext>
            </a:extLst>
          </p:cNvPr>
          <p:cNvSpPr txBox="1">
            <a:spLocks/>
          </p:cNvSpPr>
          <p:nvPr/>
        </p:nvSpPr>
        <p:spPr>
          <a:xfrm>
            <a:off x="1115568" y="2478024"/>
            <a:ext cx="10168128" cy="369417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AutoNum type="arabicPeriod"/>
            </a:pPr>
            <a:r>
              <a:rPr lang="en-US" dirty="0" err="1"/>
              <a:t>Hvor</a:t>
            </a:r>
            <a:r>
              <a:rPr lang="en-US" dirty="0"/>
              <a:t> mange </a:t>
            </a:r>
            <a:r>
              <a:rPr lang="en-US" dirty="0" err="1"/>
              <a:t>høstemner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fakultetet</a:t>
            </a:r>
            <a:r>
              <a:rPr lang="en-US" dirty="0"/>
              <a:t>?</a:t>
            </a:r>
          </a:p>
          <a:p>
            <a:pPr marL="457200" indent="-457200">
              <a:buAutoNum type="arabicPeriod"/>
            </a:pPr>
            <a:r>
              <a:rPr lang="en-US" dirty="0" err="1"/>
              <a:t>Hvor</a:t>
            </a:r>
            <a:r>
              <a:rPr lang="en-US" dirty="0"/>
              <a:t> mange </a:t>
            </a:r>
            <a:r>
              <a:rPr lang="en-US" dirty="0" err="1"/>
              <a:t>ansatte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fakultetet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å </a:t>
            </a:r>
            <a:r>
              <a:rPr lang="en-US" dirty="0" err="1"/>
              <a:t>bemanne</a:t>
            </a:r>
            <a:r>
              <a:rPr lang="en-US" dirty="0"/>
              <a:t> de </a:t>
            </a:r>
            <a:r>
              <a:rPr lang="en-US" dirty="0" err="1"/>
              <a:t>tre</a:t>
            </a:r>
            <a:r>
              <a:rPr lang="en-US" dirty="0"/>
              <a:t> </a:t>
            </a:r>
            <a:r>
              <a:rPr lang="en-US" dirty="0" err="1"/>
              <a:t>EpN-rollene</a:t>
            </a:r>
            <a:r>
              <a:rPr lang="en-US" dirty="0"/>
              <a:t> ”</a:t>
            </a:r>
            <a:r>
              <a:rPr lang="en-US" dirty="0" err="1"/>
              <a:t>fagperson</a:t>
            </a:r>
            <a:r>
              <a:rPr lang="en-US" dirty="0"/>
              <a:t>", "</a:t>
            </a:r>
            <a:r>
              <a:rPr lang="en-US" dirty="0" err="1"/>
              <a:t>godkjenner</a:t>
            </a:r>
            <a:r>
              <a:rPr lang="en-US" dirty="0"/>
              <a:t>" </a:t>
            </a:r>
            <a:r>
              <a:rPr lang="en-US" dirty="0" err="1"/>
              <a:t>og</a:t>
            </a:r>
            <a:r>
              <a:rPr lang="en-US" dirty="0"/>
              <a:t> "FS-</a:t>
            </a:r>
            <a:r>
              <a:rPr lang="en-US" dirty="0" err="1"/>
              <a:t>klarerer</a:t>
            </a:r>
            <a:r>
              <a:rPr lang="en-US" dirty="0"/>
              <a:t>"?</a:t>
            </a:r>
          </a:p>
          <a:p>
            <a:pPr marL="457200" indent="-457200">
              <a:buAutoNum type="arabicPeriod"/>
            </a:pPr>
            <a:r>
              <a:rPr lang="en-US" dirty="0" err="1"/>
              <a:t>Svaret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spørsmål</a:t>
            </a:r>
            <a:r>
              <a:rPr lang="en-US" dirty="0"/>
              <a:t> 2 </a:t>
            </a:r>
            <a:r>
              <a:rPr lang="en-US" dirty="0" err="1"/>
              <a:t>avgjør</a:t>
            </a:r>
            <a:r>
              <a:rPr lang="en-US" dirty="0"/>
              <a:t> </a:t>
            </a:r>
            <a:r>
              <a:rPr lang="en-US" dirty="0" err="1"/>
              <a:t>fristene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arbeidsflyten</a:t>
            </a:r>
          </a:p>
          <a:p>
            <a:pPr marL="457200" indent="-45720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08393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DC29832-C2C3-0862-D31E-AF6753854E36}"/>
              </a:ext>
            </a:extLst>
          </p:cNvPr>
          <p:cNvCxnSpPr/>
          <p:nvPr/>
        </p:nvCxnSpPr>
        <p:spPr>
          <a:xfrm>
            <a:off x="563629" y="5596745"/>
            <a:ext cx="10880941" cy="45431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1931573-F93D-47D4-11A6-48A61C23740C}"/>
              </a:ext>
            </a:extLst>
          </p:cNvPr>
          <p:cNvCxnSpPr/>
          <p:nvPr/>
        </p:nvCxnSpPr>
        <p:spPr>
          <a:xfrm>
            <a:off x="836799" y="5372728"/>
            <a:ext cx="0" cy="408162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C40463C-BB3F-29E6-BC94-1294598CD67C}"/>
              </a:ext>
            </a:extLst>
          </p:cNvPr>
          <p:cNvCxnSpPr/>
          <p:nvPr/>
        </p:nvCxnSpPr>
        <p:spPr>
          <a:xfrm flipH="1">
            <a:off x="5755758" y="5387105"/>
            <a:ext cx="836" cy="463178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35">
            <a:extLst>
              <a:ext uri="{FF2B5EF4-FFF2-40B4-BE49-F238E27FC236}">
                <a16:creationId xmlns:a16="http://schemas.microsoft.com/office/drawing/2014/main" id="{F793B1DC-4F79-AB58-E10D-35B772FBDD90}"/>
              </a:ext>
            </a:extLst>
          </p:cNvPr>
          <p:cNvSpPr/>
          <p:nvPr/>
        </p:nvSpPr>
        <p:spPr>
          <a:xfrm>
            <a:off x="52770" y="6011327"/>
            <a:ext cx="1525576" cy="774005"/>
          </a:xfrm>
          <a:prstGeom prst="roundRect">
            <a:avLst/>
          </a:prstGeom>
          <a:noFill/>
          <a:ln w="254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2800" b="1" dirty="0">
                <a:solidFill>
                  <a:srgbClr val="000000"/>
                </a:solidFill>
              </a:rPr>
              <a:t>2022</a:t>
            </a:r>
            <a:endParaRPr lang="en-US" sz="2800"/>
          </a:p>
        </p:txBody>
      </p:sp>
      <p:sp>
        <p:nvSpPr>
          <p:cNvPr id="22" name="Rounded Rectangle 35">
            <a:extLst>
              <a:ext uri="{FF2B5EF4-FFF2-40B4-BE49-F238E27FC236}">
                <a16:creationId xmlns:a16="http://schemas.microsoft.com/office/drawing/2014/main" id="{3FDF1E69-CB45-FAF8-9E1E-6CFCB309F639}"/>
              </a:ext>
            </a:extLst>
          </p:cNvPr>
          <p:cNvSpPr/>
          <p:nvPr/>
        </p:nvSpPr>
        <p:spPr>
          <a:xfrm>
            <a:off x="10447192" y="4006712"/>
            <a:ext cx="1425280" cy="692362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b="1" dirty="0">
                <a:solidFill>
                  <a:srgbClr val="000000"/>
                </a:solidFill>
              </a:rPr>
              <a:t>Publisering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6925DEE-4D28-0CD3-9ACE-64AADE212B2D}"/>
              </a:ext>
            </a:extLst>
          </p:cNvPr>
          <p:cNvCxnSpPr/>
          <p:nvPr/>
        </p:nvCxnSpPr>
        <p:spPr>
          <a:xfrm>
            <a:off x="11176907" y="4699907"/>
            <a:ext cx="0" cy="530678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5">
            <a:extLst>
              <a:ext uri="{FF2B5EF4-FFF2-40B4-BE49-F238E27FC236}">
                <a16:creationId xmlns:a16="http://schemas.microsoft.com/office/drawing/2014/main" id="{16525B1C-A0E8-D254-A9AA-41C4043712FE}"/>
              </a:ext>
            </a:extLst>
          </p:cNvPr>
          <p:cNvSpPr/>
          <p:nvPr/>
        </p:nvSpPr>
        <p:spPr>
          <a:xfrm>
            <a:off x="8800727" y="2958961"/>
            <a:ext cx="1425280" cy="692362"/>
          </a:xfrm>
          <a:prstGeom prst="round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b="1" dirty="0">
                <a:solidFill>
                  <a:srgbClr val="FF0000"/>
                </a:solidFill>
              </a:rPr>
              <a:t>Frist </a:t>
            </a:r>
            <a:r>
              <a:rPr lang="nb-NO" sz="1400" b="1" i="1" dirty="0">
                <a:solidFill>
                  <a:srgbClr val="FF0000"/>
                </a:solidFill>
              </a:rPr>
              <a:t>FS-klarerer</a:t>
            </a:r>
            <a:endParaRPr lang="en-US" i="1">
              <a:solidFill>
                <a:srgbClr val="FF0000"/>
              </a:solidFill>
            </a:endParaRP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8705A17-2B1C-2A4F-6069-1B2865267555}"/>
              </a:ext>
            </a:extLst>
          </p:cNvPr>
          <p:cNvCxnSpPr>
            <a:cxnSpLocks/>
          </p:cNvCxnSpPr>
          <p:nvPr/>
        </p:nvCxnSpPr>
        <p:spPr>
          <a:xfrm>
            <a:off x="9557656" y="3652156"/>
            <a:ext cx="0" cy="1578427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ounded Rectangle 35">
            <a:extLst>
              <a:ext uri="{FF2B5EF4-FFF2-40B4-BE49-F238E27FC236}">
                <a16:creationId xmlns:a16="http://schemas.microsoft.com/office/drawing/2014/main" id="{086B6D40-AE0A-982A-0D2B-588F74C0F3F3}"/>
              </a:ext>
            </a:extLst>
          </p:cNvPr>
          <p:cNvSpPr/>
          <p:nvPr/>
        </p:nvSpPr>
        <p:spPr>
          <a:xfrm>
            <a:off x="4992162" y="6011326"/>
            <a:ext cx="1525576" cy="774005"/>
          </a:xfrm>
          <a:prstGeom prst="roundRect">
            <a:avLst/>
          </a:prstGeom>
          <a:noFill/>
          <a:ln w="254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2800" b="1" dirty="0">
                <a:solidFill>
                  <a:srgbClr val="000000"/>
                </a:solidFill>
              </a:rPr>
              <a:t>2023</a:t>
            </a:r>
            <a:endParaRPr lang="en-US" sz="2800" dirty="0"/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2FC33021-A412-13E0-DB60-453E3A40DA3A}"/>
              </a:ext>
            </a:extLst>
          </p:cNvPr>
          <p:cNvCxnSpPr>
            <a:cxnSpLocks/>
          </p:cNvCxnSpPr>
          <p:nvPr/>
        </p:nvCxnSpPr>
        <p:spPr>
          <a:xfrm>
            <a:off x="3577316" y="5368136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le 1">
            <a:extLst>
              <a:ext uri="{FF2B5EF4-FFF2-40B4-BE49-F238E27FC236}">
                <a16:creationId xmlns:a16="http://schemas.microsoft.com/office/drawing/2014/main" id="{C26B841D-DD8F-749E-D7F4-E5B23CDADE25}"/>
              </a:ext>
            </a:extLst>
          </p:cNvPr>
          <p:cNvSpPr txBox="1">
            <a:spLocks/>
          </p:cNvSpPr>
          <p:nvPr/>
        </p:nvSpPr>
        <p:spPr>
          <a:xfrm>
            <a:off x="1115568" y="548640"/>
            <a:ext cx="10168128" cy="1179576"/>
          </a:xfrm>
          <a:prstGeom prst="rect">
            <a:avLst/>
          </a:prstGeom>
          <a:effectLst/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/>
              <a:t>10 ”</a:t>
            </a:r>
            <a:r>
              <a:rPr lang="en-US" sz="3200" i="1" dirty="0" err="1"/>
              <a:t>redigere</a:t>
            </a:r>
            <a:r>
              <a:rPr lang="en-US" sz="3200" i="1" dirty="0"/>
              <a:t>”</a:t>
            </a:r>
            <a:r>
              <a:rPr lang="en-US" sz="3200" dirty="0"/>
              <a:t>, 5 ”</a:t>
            </a:r>
            <a:r>
              <a:rPr lang="en-US" sz="3200" i="1" dirty="0" err="1"/>
              <a:t>godkjennere</a:t>
            </a:r>
            <a:r>
              <a:rPr lang="en-US" sz="3200" i="1" dirty="0"/>
              <a:t>”</a:t>
            </a:r>
            <a:r>
              <a:rPr lang="en-US" sz="3200" dirty="0"/>
              <a:t> og 3 ”</a:t>
            </a:r>
            <a:r>
              <a:rPr lang="en-US" sz="3200" i="1" dirty="0"/>
              <a:t>FS-</a:t>
            </a:r>
            <a:r>
              <a:rPr lang="en-US" sz="3200" i="1" dirty="0" err="1"/>
              <a:t>klarerere</a:t>
            </a:r>
            <a:r>
              <a:rPr lang="en-US" sz="3200" i="1" dirty="0"/>
              <a:t>”</a:t>
            </a:r>
            <a:r>
              <a:rPr lang="en-US" sz="3200" dirty="0"/>
              <a:t>:</a:t>
            </a:r>
          </a:p>
        </p:txBody>
      </p:sp>
      <p:sp>
        <p:nvSpPr>
          <p:cNvPr id="47" name="Rounded Rectangle 35">
            <a:extLst>
              <a:ext uri="{FF2B5EF4-FFF2-40B4-BE49-F238E27FC236}">
                <a16:creationId xmlns:a16="http://schemas.microsoft.com/office/drawing/2014/main" id="{531FD7D2-9181-475C-9629-865197890EA3}"/>
              </a:ext>
            </a:extLst>
          </p:cNvPr>
          <p:cNvSpPr/>
          <p:nvPr/>
        </p:nvSpPr>
        <p:spPr>
          <a:xfrm>
            <a:off x="4337583" y="4033925"/>
            <a:ext cx="1425280" cy="692362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b="1" dirty="0" err="1">
                <a:solidFill>
                  <a:schemeClr val="tx1"/>
                </a:solidFill>
              </a:rPr>
              <a:t>EpN</a:t>
            </a:r>
            <a:r>
              <a:rPr lang="nb-NO" sz="1400" b="1" dirty="0">
                <a:solidFill>
                  <a:schemeClr val="tx1"/>
                </a:solidFill>
              </a:rPr>
              <a:t> åpner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2E0B2199-0FD6-4163-95B9-345304069693}"/>
              </a:ext>
            </a:extLst>
          </p:cNvPr>
          <p:cNvCxnSpPr>
            <a:cxnSpLocks/>
          </p:cNvCxnSpPr>
          <p:nvPr/>
        </p:nvCxnSpPr>
        <p:spPr>
          <a:xfrm>
            <a:off x="4995411" y="4727120"/>
            <a:ext cx="0" cy="530678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ounded Rectangle 35">
            <a:extLst>
              <a:ext uri="{FF2B5EF4-FFF2-40B4-BE49-F238E27FC236}">
                <a16:creationId xmlns:a16="http://schemas.microsoft.com/office/drawing/2014/main" id="{0F6E8FB9-DEF4-44FD-B488-24BC39390D48}"/>
              </a:ext>
            </a:extLst>
          </p:cNvPr>
          <p:cNvSpPr/>
          <p:nvPr/>
        </p:nvSpPr>
        <p:spPr>
          <a:xfrm>
            <a:off x="2864676" y="2946186"/>
            <a:ext cx="1425280" cy="692362"/>
          </a:xfrm>
          <a:prstGeom prst="roundRect">
            <a:avLst/>
          </a:prstGeom>
          <a:noFill/>
          <a:ln w="25400"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b="1" dirty="0">
                <a:solidFill>
                  <a:srgbClr val="00B050"/>
                </a:solidFill>
              </a:rPr>
              <a:t>Infomøter og opplæring</a:t>
            </a:r>
            <a:endParaRPr lang="en-US" dirty="0"/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00CF7D6C-769C-4431-B524-F3FD27AC5493}"/>
              </a:ext>
            </a:extLst>
          </p:cNvPr>
          <p:cNvCxnSpPr>
            <a:cxnSpLocks/>
          </p:cNvCxnSpPr>
          <p:nvPr/>
        </p:nvCxnSpPr>
        <p:spPr>
          <a:xfrm>
            <a:off x="3584119" y="3638548"/>
            <a:ext cx="0" cy="1578427"/>
          </a:xfrm>
          <a:prstGeom prst="straightConnector1">
            <a:avLst/>
          </a:prstGeom>
          <a:ln w="28575">
            <a:solidFill>
              <a:srgbClr val="00B050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ounded Rectangle 35">
            <a:extLst>
              <a:ext uri="{FF2B5EF4-FFF2-40B4-BE49-F238E27FC236}">
                <a16:creationId xmlns:a16="http://schemas.microsoft.com/office/drawing/2014/main" id="{E44F788B-B59D-4DBE-A259-62777063697E}"/>
              </a:ext>
            </a:extLst>
          </p:cNvPr>
          <p:cNvSpPr/>
          <p:nvPr/>
        </p:nvSpPr>
        <p:spPr>
          <a:xfrm>
            <a:off x="7263119" y="4006710"/>
            <a:ext cx="1425280" cy="692362"/>
          </a:xfrm>
          <a:prstGeom prst="round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b="1" dirty="0">
                <a:solidFill>
                  <a:srgbClr val="FF0000"/>
                </a:solidFill>
              </a:rPr>
              <a:t>Frist fagperson/</a:t>
            </a:r>
          </a:p>
          <a:p>
            <a:pPr algn="ctr"/>
            <a:r>
              <a:rPr lang="nb-NO" sz="1400" b="1" i="1" dirty="0">
                <a:solidFill>
                  <a:srgbClr val="FF0000"/>
                </a:solidFill>
              </a:rPr>
              <a:t>godkjenner</a:t>
            </a:r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FADED0AC-41D5-4826-BFFA-654F1D4B14EE}"/>
              </a:ext>
            </a:extLst>
          </p:cNvPr>
          <p:cNvCxnSpPr>
            <a:cxnSpLocks/>
          </p:cNvCxnSpPr>
          <p:nvPr/>
        </p:nvCxnSpPr>
        <p:spPr>
          <a:xfrm>
            <a:off x="7992834" y="4699905"/>
            <a:ext cx="0" cy="530678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904304FF-EBA4-4A39-8210-03F50709B7F2}"/>
              </a:ext>
            </a:extLst>
          </p:cNvPr>
          <p:cNvSpPr txBox="1"/>
          <p:nvPr/>
        </p:nvSpPr>
        <p:spPr>
          <a:xfrm>
            <a:off x="10874934" y="5862985"/>
            <a:ext cx="603499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400" b="1" dirty="0"/>
              <a:t>20/5</a:t>
            </a: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7B155B2C-178E-4507-97E8-5D74EE3A7F9E}"/>
              </a:ext>
            </a:extLst>
          </p:cNvPr>
          <p:cNvCxnSpPr/>
          <p:nvPr/>
        </p:nvCxnSpPr>
        <p:spPr>
          <a:xfrm>
            <a:off x="9550853" y="5395351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AD0C6CC1-1EC1-475B-BC39-A63891477183}"/>
              </a:ext>
            </a:extLst>
          </p:cNvPr>
          <p:cNvCxnSpPr>
            <a:cxnSpLocks/>
          </p:cNvCxnSpPr>
          <p:nvPr/>
        </p:nvCxnSpPr>
        <p:spPr>
          <a:xfrm>
            <a:off x="7990803" y="5401964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7D221F25-048C-4851-83AA-AD83DA7EBCD6}"/>
              </a:ext>
            </a:extLst>
          </p:cNvPr>
          <p:cNvSpPr txBox="1"/>
          <p:nvPr/>
        </p:nvSpPr>
        <p:spPr>
          <a:xfrm>
            <a:off x="9337326" y="5876591"/>
            <a:ext cx="482889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400" b="1" dirty="0">
                <a:solidFill>
                  <a:srgbClr val="FF0000"/>
                </a:solidFill>
              </a:rPr>
              <a:t>3/4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49440992-F4D7-438E-86C1-CCE609CDA512}"/>
              </a:ext>
            </a:extLst>
          </p:cNvPr>
          <p:cNvSpPr txBox="1"/>
          <p:nvPr/>
        </p:nvSpPr>
        <p:spPr>
          <a:xfrm>
            <a:off x="7767080" y="5876590"/>
            <a:ext cx="543226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400" b="1" dirty="0">
                <a:solidFill>
                  <a:srgbClr val="FF0000"/>
                </a:solidFill>
              </a:rPr>
              <a:t>17/3</a:t>
            </a: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067E2EB3-5073-4316-8E2C-9095A61ACE68}"/>
              </a:ext>
            </a:extLst>
          </p:cNvPr>
          <p:cNvCxnSpPr>
            <a:cxnSpLocks/>
          </p:cNvCxnSpPr>
          <p:nvPr/>
        </p:nvCxnSpPr>
        <p:spPr>
          <a:xfrm>
            <a:off x="11170102" y="5408958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10BE17DB-E7E7-44DB-BE5B-D67D66383453}"/>
              </a:ext>
            </a:extLst>
          </p:cNvPr>
          <p:cNvCxnSpPr/>
          <p:nvPr/>
        </p:nvCxnSpPr>
        <p:spPr>
          <a:xfrm>
            <a:off x="4993381" y="5388358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5CC6F16E-4A95-42C1-993E-D83867F02D33}"/>
              </a:ext>
            </a:extLst>
          </p:cNvPr>
          <p:cNvSpPr txBox="1"/>
          <p:nvPr/>
        </p:nvSpPr>
        <p:spPr>
          <a:xfrm>
            <a:off x="4743528" y="5849377"/>
            <a:ext cx="577402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400" b="1" dirty="0"/>
              <a:t>1/12 </a:t>
            </a:r>
            <a:endParaRPr lang="en-US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AB04B00-DCF1-4E4F-A5B1-8E7E63EFDA3A}"/>
              </a:ext>
            </a:extLst>
          </p:cNvPr>
          <p:cNvSpPr txBox="1"/>
          <p:nvPr/>
        </p:nvSpPr>
        <p:spPr>
          <a:xfrm>
            <a:off x="3377396" y="5849376"/>
            <a:ext cx="503664" cy="307777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400" b="1" dirty="0">
                <a:solidFill>
                  <a:srgbClr val="00B050"/>
                </a:solidFill>
              </a:rPr>
              <a:t>1/11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Rounded Rectangle 35">
            <a:extLst>
              <a:ext uri="{FF2B5EF4-FFF2-40B4-BE49-F238E27FC236}">
                <a16:creationId xmlns:a16="http://schemas.microsoft.com/office/drawing/2014/main" id="{CB1E5F9F-C398-AC24-FC2B-12E94DCDF6F0}"/>
              </a:ext>
            </a:extLst>
          </p:cNvPr>
          <p:cNvSpPr/>
          <p:nvPr/>
        </p:nvSpPr>
        <p:spPr>
          <a:xfrm>
            <a:off x="8800727" y="2127885"/>
            <a:ext cx="1425280" cy="692362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b="1" dirty="0" err="1">
                <a:solidFill>
                  <a:srgbClr val="000000"/>
                </a:solidFill>
              </a:rPr>
              <a:t>EpN</a:t>
            </a:r>
            <a:r>
              <a:rPr lang="nb-NO" sz="1400" b="1" dirty="0">
                <a:solidFill>
                  <a:srgbClr val="000000"/>
                </a:solidFill>
              </a:rPr>
              <a:t> stenger</a:t>
            </a:r>
          </a:p>
        </p:txBody>
      </p:sp>
    </p:spTree>
    <p:extLst>
      <p:ext uri="{BB962C8B-B14F-4D97-AF65-F5344CB8AC3E}">
        <p14:creationId xmlns:p14="http://schemas.microsoft.com/office/powerpoint/2010/main" val="9648794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DC29832-C2C3-0862-D31E-AF6753854E36}"/>
              </a:ext>
            </a:extLst>
          </p:cNvPr>
          <p:cNvCxnSpPr/>
          <p:nvPr/>
        </p:nvCxnSpPr>
        <p:spPr>
          <a:xfrm>
            <a:off x="563629" y="5596745"/>
            <a:ext cx="10880941" cy="45431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1931573-F93D-47D4-11A6-48A61C23740C}"/>
              </a:ext>
            </a:extLst>
          </p:cNvPr>
          <p:cNvCxnSpPr/>
          <p:nvPr/>
        </p:nvCxnSpPr>
        <p:spPr>
          <a:xfrm>
            <a:off x="836799" y="5372728"/>
            <a:ext cx="0" cy="408162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C40463C-BB3F-29E6-BC94-1294598CD67C}"/>
              </a:ext>
            </a:extLst>
          </p:cNvPr>
          <p:cNvCxnSpPr/>
          <p:nvPr/>
        </p:nvCxnSpPr>
        <p:spPr>
          <a:xfrm flipH="1">
            <a:off x="5755758" y="5387105"/>
            <a:ext cx="836" cy="463178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35">
            <a:extLst>
              <a:ext uri="{FF2B5EF4-FFF2-40B4-BE49-F238E27FC236}">
                <a16:creationId xmlns:a16="http://schemas.microsoft.com/office/drawing/2014/main" id="{F793B1DC-4F79-AB58-E10D-35B772FBDD90}"/>
              </a:ext>
            </a:extLst>
          </p:cNvPr>
          <p:cNvSpPr/>
          <p:nvPr/>
        </p:nvSpPr>
        <p:spPr>
          <a:xfrm>
            <a:off x="52770" y="6011327"/>
            <a:ext cx="1525576" cy="774005"/>
          </a:xfrm>
          <a:prstGeom prst="roundRect">
            <a:avLst/>
          </a:prstGeom>
          <a:noFill/>
          <a:ln w="254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2800" b="1" dirty="0">
                <a:solidFill>
                  <a:srgbClr val="000000"/>
                </a:solidFill>
              </a:rPr>
              <a:t>2022</a:t>
            </a:r>
            <a:endParaRPr lang="en-US" sz="2800"/>
          </a:p>
        </p:txBody>
      </p:sp>
      <p:sp>
        <p:nvSpPr>
          <p:cNvPr id="22" name="Rounded Rectangle 35">
            <a:extLst>
              <a:ext uri="{FF2B5EF4-FFF2-40B4-BE49-F238E27FC236}">
                <a16:creationId xmlns:a16="http://schemas.microsoft.com/office/drawing/2014/main" id="{3FDF1E69-CB45-FAF8-9E1E-6CFCB309F639}"/>
              </a:ext>
            </a:extLst>
          </p:cNvPr>
          <p:cNvSpPr/>
          <p:nvPr/>
        </p:nvSpPr>
        <p:spPr>
          <a:xfrm>
            <a:off x="10447192" y="4006712"/>
            <a:ext cx="1425280" cy="692362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b="1" dirty="0">
                <a:solidFill>
                  <a:srgbClr val="000000"/>
                </a:solidFill>
              </a:rPr>
              <a:t>Publisering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6925DEE-4D28-0CD3-9ACE-64AADE212B2D}"/>
              </a:ext>
            </a:extLst>
          </p:cNvPr>
          <p:cNvCxnSpPr/>
          <p:nvPr/>
        </p:nvCxnSpPr>
        <p:spPr>
          <a:xfrm>
            <a:off x="11176907" y="4699907"/>
            <a:ext cx="0" cy="530678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5">
            <a:extLst>
              <a:ext uri="{FF2B5EF4-FFF2-40B4-BE49-F238E27FC236}">
                <a16:creationId xmlns:a16="http://schemas.microsoft.com/office/drawing/2014/main" id="{16525B1C-A0E8-D254-A9AA-41C4043712FE}"/>
              </a:ext>
            </a:extLst>
          </p:cNvPr>
          <p:cNvSpPr/>
          <p:nvPr/>
        </p:nvSpPr>
        <p:spPr>
          <a:xfrm>
            <a:off x="8800727" y="2958961"/>
            <a:ext cx="1425280" cy="692362"/>
          </a:xfrm>
          <a:prstGeom prst="round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b="1" dirty="0">
                <a:solidFill>
                  <a:srgbClr val="FF0000"/>
                </a:solidFill>
              </a:rPr>
              <a:t>Frist </a:t>
            </a:r>
            <a:r>
              <a:rPr lang="nb-NO" sz="1400" b="1" i="1" dirty="0">
                <a:solidFill>
                  <a:srgbClr val="FF0000"/>
                </a:solidFill>
              </a:rPr>
              <a:t>FS-klarerer</a:t>
            </a:r>
            <a:endParaRPr lang="en-US" i="1">
              <a:solidFill>
                <a:srgbClr val="FF0000"/>
              </a:solidFill>
            </a:endParaRP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8705A17-2B1C-2A4F-6069-1B2865267555}"/>
              </a:ext>
            </a:extLst>
          </p:cNvPr>
          <p:cNvCxnSpPr>
            <a:cxnSpLocks/>
          </p:cNvCxnSpPr>
          <p:nvPr/>
        </p:nvCxnSpPr>
        <p:spPr>
          <a:xfrm>
            <a:off x="9557656" y="3652156"/>
            <a:ext cx="0" cy="1578427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ounded Rectangle 35">
            <a:extLst>
              <a:ext uri="{FF2B5EF4-FFF2-40B4-BE49-F238E27FC236}">
                <a16:creationId xmlns:a16="http://schemas.microsoft.com/office/drawing/2014/main" id="{77D3EC6C-F812-7CB3-AB36-E81937C15511}"/>
              </a:ext>
            </a:extLst>
          </p:cNvPr>
          <p:cNvSpPr/>
          <p:nvPr/>
        </p:nvSpPr>
        <p:spPr>
          <a:xfrm>
            <a:off x="7263119" y="4006710"/>
            <a:ext cx="1425280" cy="692362"/>
          </a:xfrm>
          <a:prstGeom prst="round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b="1" dirty="0">
                <a:solidFill>
                  <a:srgbClr val="FF0000"/>
                </a:solidFill>
              </a:rPr>
              <a:t>Frist fagperson/</a:t>
            </a:r>
          </a:p>
          <a:p>
            <a:pPr algn="ctr"/>
            <a:r>
              <a:rPr lang="nb-NO" sz="1400" b="1" i="1" dirty="0">
                <a:solidFill>
                  <a:srgbClr val="FF0000"/>
                </a:solidFill>
              </a:rPr>
              <a:t>godkjenner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005840A4-C8AE-3C81-F33D-79AD4B0AC452}"/>
              </a:ext>
            </a:extLst>
          </p:cNvPr>
          <p:cNvCxnSpPr>
            <a:cxnSpLocks/>
          </p:cNvCxnSpPr>
          <p:nvPr/>
        </p:nvCxnSpPr>
        <p:spPr>
          <a:xfrm>
            <a:off x="7992834" y="4699905"/>
            <a:ext cx="0" cy="530678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ounded Rectangle 35">
            <a:extLst>
              <a:ext uri="{FF2B5EF4-FFF2-40B4-BE49-F238E27FC236}">
                <a16:creationId xmlns:a16="http://schemas.microsoft.com/office/drawing/2014/main" id="{086B6D40-AE0A-982A-0D2B-588F74C0F3F3}"/>
              </a:ext>
            </a:extLst>
          </p:cNvPr>
          <p:cNvSpPr/>
          <p:nvPr/>
        </p:nvSpPr>
        <p:spPr>
          <a:xfrm>
            <a:off x="4992162" y="6011326"/>
            <a:ext cx="1525576" cy="774005"/>
          </a:xfrm>
          <a:prstGeom prst="roundRect">
            <a:avLst/>
          </a:prstGeom>
          <a:noFill/>
          <a:ln w="254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2800" b="1" dirty="0">
                <a:solidFill>
                  <a:srgbClr val="000000"/>
                </a:solidFill>
              </a:rPr>
              <a:t>2023</a:t>
            </a:r>
            <a:endParaRPr lang="en-US" sz="2800" dirty="0"/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2FC33021-A412-13E0-DB60-453E3A40DA3A}"/>
              </a:ext>
            </a:extLst>
          </p:cNvPr>
          <p:cNvCxnSpPr>
            <a:cxnSpLocks/>
          </p:cNvCxnSpPr>
          <p:nvPr/>
        </p:nvCxnSpPr>
        <p:spPr>
          <a:xfrm>
            <a:off x="3577316" y="5368136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le 1">
            <a:extLst>
              <a:ext uri="{FF2B5EF4-FFF2-40B4-BE49-F238E27FC236}">
                <a16:creationId xmlns:a16="http://schemas.microsoft.com/office/drawing/2014/main" id="{C26B841D-DD8F-749E-D7F4-E5B23CDADE25}"/>
              </a:ext>
            </a:extLst>
          </p:cNvPr>
          <p:cNvSpPr txBox="1">
            <a:spLocks/>
          </p:cNvSpPr>
          <p:nvPr/>
        </p:nvSpPr>
        <p:spPr>
          <a:xfrm>
            <a:off x="1115568" y="548640"/>
            <a:ext cx="10168128" cy="1179576"/>
          </a:xfrm>
          <a:prstGeom prst="rect">
            <a:avLst/>
          </a:prstGeom>
          <a:effectLst/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/>
              <a:t>20 “</a:t>
            </a:r>
            <a:r>
              <a:rPr lang="en-US" sz="3200" i="1" dirty="0" err="1"/>
              <a:t>redigere</a:t>
            </a:r>
            <a:r>
              <a:rPr lang="en-US" sz="3200" i="1" dirty="0"/>
              <a:t>”</a:t>
            </a:r>
            <a:r>
              <a:rPr lang="en-US" sz="3200" dirty="0"/>
              <a:t>, 10 ”</a:t>
            </a:r>
            <a:r>
              <a:rPr lang="en-US" sz="3200" i="1" dirty="0" err="1"/>
              <a:t>godkjenner</a:t>
            </a:r>
            <a:r>
              <a:rPr lang="en-US" sz="3200" i="1" dirty="0"/>
              <a:t>”</a:t>
            </a:r>
            <a:r>
              <a:rPr lang="en-US" sz="3200" dirty="0"/>
              <a:t> og 1 “</a:t>
            </a:r>
            <a:r>
              <a:rPr lang="en-US" sz="3200" i="1" dirty="0"/>
              <a:t>FS-</a:t>
            </a:r>
            <a:r>
              <a:rPr lang="en-US" sz="3200" i="1" dirty="0" err="1"/>
              <a:t>klarerer</a:t>
            </a:r>
            <a:r>
              <a:rPr lang="en-US" sz="3200" i="1" dirty="0"/>
              <a:t>”</a:t>
            </a:r>
            <a:r>
              <a:rPr lang="en-US" sz="3200" dirty="0"/>
              <a:t>: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4AEF8E9-C942-4156-9639-03E7726FD8E1}"/>
              </a:ext>
            </a:extLst>
          </p:cNvPr>
          <p:cNvSpPr txBox="1"/>
          <p:nvPr/>
        </p:nvSpPr>
        <p:spPr>
          <a:xfrm>
            <a:off x="10874934" y="5862985"/>
            <a:ext cx="603499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400" b="1" dirty="0"/>
              <a:t>20/5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B895A75E-2059-4352-8F75-66801A4443F9}"/>
              </a:ext>
            </a:extLst>
          </p:cNvPr>
          <p:cNvCxnSpPr/>
          <p:nvPr/>
        </p:nvCxnSpPr>
        <p:spPr>
          <a:xfrm>
            <a:off x="9550853" y="5395351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6F040A29-BA51-4432-9F75-77270A1D0CBC}"/>
              </a:ext>
            </a:extLst>
          </p:cNvPr>
          <p:cNvCxnSpPr>
            <a:cxnSpLocks/>
          </p:cNvCxnSpPr>
          <p:nvPr/>
        </p:nvCxnSpPr>
        <p:spPr>
          <a:xfrm>
            <a:off x="7990803" y="5401964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32CE859A-B119-46C0-8B6B-E37D8821B923}"/>
              </a:ext>
            </a:extLst>
          </p:cNvPr>
          <p:cNvSpPr txBox="1"/>
          <p:nvPr/>
        </p:nvSpPr>
        <p:spPr>
          <a:xfrm>
            <a:off x="9337326" y="5876591"/>
            <a:ext cx="482889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400" b="1" dirty="0">
                <a:solidFill>
                  <a:srgbClr val="FF0000"/>
                </a:solidFill>
              </a:rPr>
              <a:t>3/4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4899AE8-9AD1-41F2-AD88-946B115BA184}"/>
              </a:ext>
            </a:extLst>
          </p:cNvPr>
          <p:cNvSpPr txBox="1"/>
          <p:nvPr/>
        </p:nvSpPr>
        <p:spPr>
          <a:xfrm>
            <a:off x="7767080" y="5876590"/>
            <a:ext cx="538417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400" b="1" dirty="0">
                <a:solidFill>
                  <a:srgbClr val="FF0000"/>
                </a:solidFill>
              </a:rPr>
              <a:t>17/2</a:t>
            </a: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4A94A77F-DF84-4559-97A4-FDE9620D3EF6}"/>
              </a:ext>
            </a:extLst>
          </p:cNvPr>
          <p:cNvCxnSpPr>
            <a:cxnSpLocks/>
          </p:cNvCxnSpPr>
          <p:nvPr/>
        </p:nvCxnSpPr>
        <p:spPr>
          <a:xfrm>
            <a:off x="11170102" y="5408958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3720080F-E594-4758-9B10-659CE3DFC9F4}"/>
              </a:ext>
            </a:extLst>
          </p:cNvPr>
          <p:cNvCxnSpPr/>
          <p:nvPr/>
        </p:nvCxnSpPr>
        <p:spPr>
          <a:xfrm>
            <a:off x="4993381" y="5388358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AA5C647B-BE88-4861-9371-7F95CA2D638F}"/>
              </a:ext>
            </a:extLst>
          </p:cNvPr>
          <p:cNvSpPr txBox="1"/>
          <p:nvPr/>
        </p:nvSpPr>
        <p:spPr>
          <a:xfrm>
            <a:off x="4743528" y="5849377"/>
            <a:ext cx="577402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400" b="1" dirty="0"/>
              <a:t>1/12 </a:t>
            </a:r>
            <a:endParaRPr lang="en-US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140237F-E3F5-4834-82AB-C9C3317EE621}"/>
              </a:ext>
            </a:extLst>
          </p:cNvPr>
          <p:cNvSpPr txBox="1"/>
          <p:nvPr/>
        </p:nvSpPr>
        <p:spPr>
          <a:xfrm>
            <a:off x="3377396" y="5849376"/>
            <a:ext cx="503664" cy="307777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400" b="1" dirty="0">
                <a:solidFill>
                  <a:srgbClr val="00B050"/>
                </a:solidFill>
              </a:rPr>
              <a:t>1/11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59" name="Rounded Rectangle 35">
            <a:extLst>
              <a:ext uri="{FF2B5EF4-FFF2-40B4-BE49-F238E27FC236}">
                <a16:creationId xmlns:a16="http://schemas.microsoft.com/office/drawing/2014/main" id="{2CC41959-3D0C-4AC2-8CD8-A28684DBE83D}"/>
              </a:ext>
            </a:extLst>
          </p:cNvPr>
          <p:cNvSpPr/>
          <p:nvPr/>
        </p:nvSpPr>
        <p:spPr>
          <a:xfrm>
            <a:off x="4337583" y="4033925"/>
            <a:ext cx="1425280" cy="692362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b="1" dirty="0" err="1">
                <a:solidFill>
                  <a:schemeClr val="tx1"/>
                </a:solidFill>
              </a:rPr>
              <a:t>EpN</a:t>
            </a:r>
            <a:r>
              <a:rPr lang="nb-NO" sz="1400" b="1" dirty="0">
                <a:solidFill>
                  <a:schemeClr val="tx1"/>
                </a:solidFill>
              </a:rPr>
              <a:t> åpner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5AC2D3C2-DECA-4FE1-A4FB-C3D36084D2C1}"/>
              </a:ext>
            </a:extLst>
          </p:cNvPr>
          <p:cNvCxnSpPr>
            <a:cxnSpLocks/>
          </p:cNvCxnSpPr>
          <p:nvPr/>
        </p:nvCxnSpPr>
        <p:spPr>
          <a:xfrm>
            <a:off x="4995411" y="4727120"/>
            <a:ext cx="0" cy="530678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ounded Rectangle 35">
            <a:extLst>
              <a:ext uri="{FF2B5EF4-FFF2-40B4-BE49-F238E27FC236}">
                <a16:creationId xmlns:a16="http://schemas.microsoft.com/office/drawing/2014/main" id="{097AB709-F3DC-48AD-81DC-A28A89F23DF4}"/>
              </a:ext>
            </a:extLst>
          </p:cNvPr>
          <p:cNvSpPr/>
          <p:nvPr/>
        </p:nvSpPr>
        <p:spPr>
          <a:xfrm>
            <a:off x="2864676" y="2946186"/>
            <a:ext cx="1425280" cy="692362"/>
          </a:xfrm>
          <a:prstGeom prst="roundRect">
            <a:avLst/>
          </a:prstGeom>
          <a:noFill/>
          <a:ln w="25400"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b="1" dirty="0">
                <a:solidFill>
                  <a:srgbClr val="00B050"/>
                </a:solidFill>
              </a:rPr>
              <a:t>Infomøter og opplæring</a:t>
            </a:r>
            <a:endParaRPr lang="en-US" dirty="0"/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846BE986-AFFE-44AE-B7C9-9C56C9045B91}"/>
              </a:ext>
            </a:extLst>
          </p:cNvPr>
          <p:cNvCxnSpPr>
            <a:cxnSpLocks/>
          </p:cNvCxnSpPr>
          <p:nvPr/>
        </p:nvCxnSpPr>
        <p:spPr>
          <a:xfrm>
            <a:off x="3584119" y="3638548"/>
            <a:ext cx="0" cy="1578427"/>
          </a:xfrm>
          <a:prstGeom prst="straightConnector1">
            <a:avLst/>
          </a:prstGeom>
          <a:ln w="28575">
            <a:solidFill>
              <a:srgbClr val="00B050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ounded Rectangle 35">
            <a:extLst>
              <a:ext uri="{FF2B5EF4-FFF2-40B4-BE49-F238E27FC236}">
                <a16:creationId xmlns:a16="http://schemas.microsoft.com/office/drawing/2014/main" id="{830375FE-2972-CF81-32AA-A452F4EB3F16}"/>
              </a:ext>
            </a:extLst>
          </p:cNvPr>
          <p:cNvSpPr/>
          <p:nvPr/>
        </p:nvSpPr>
        <p:spPr>
          <a:xfrm>
            <a:off x="8800727" y="2127885"/>
            <a:ext cx="1425280" cy="692362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b="1" dirty="0" err="1">
                <a:solidFill>
                  <a:srgbClr val="000000"/>
                </a:solidFill>
              </a:rPr>
              <a:t>EpN</a:t>
            </a:r>
            <a:r>
              <a:rPr lang="nb-NO" sz="1400" b="1" dirty="0">
                <a:solidFill>
                  <a:srgbClr val="000000"/>
                </a:solidFill>
              </a:rPr>
              <a:t> stenger</a:t>
            </a:r>
          </a:p>
        </p:txBody>
      </p:sp>
    </p:spTree>
    <p:extLst>
      <p:ext uri="{BB962C8B-B14F-4D97-AF65-F5344CB8AC3E}">
        <p14:creationId xmlns:p14="http://schemas.microsoft.com/office/powerpoint/2010/main" val="13341065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22D16DA-877C-B6DE-9962-92C5BA13573A}"/>
              </a:ext>
            </a:extLst>
          </p:cNvPr>
          <p:cNvSpPr txBox="1">
            <a:spLocks/>
          </p:cNvSpPr>
          <p:nvPr/>
        </p:nvSpPr>
        <p:spPr>
          <a:xfrm>
            <a:off x="1115568" y="548640"/>
            <a:ext cx="10168128" cy="117957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/>
              <a:t>Viktig</a:t>
            </a:r>
            <a:r>
              <a:rPr lang="en-US" dirty="0"/>
              <a:t>: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43CE541-BE18-DBA3-526F-67B6E5108962}"/>
              </a:ext>
            </a:extLst>
          </p:cNvPr>
          <p:cNvSpPr txBox="1">
            <a:spLocks/>
          </p:cNvSpPr>
          <p:nvPr/>
        </p:nvSpPr>
        <p:spPr>
          <a:xfrm>
            <a:off x="1115568" y="2478024"/>
            <a:ext cx="10168128" cy="369417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AutoNum type="arabicPeriod"/>
            </a:pPr>
            <a:r>
              <a:rPr lang="en-US" dirty="0" err="1"/>
              <a:t>Hvor</a:t>
            </a:r>
            <a:r>
              <a:rPr lang="en-US" dirty="0"/>
              <a:t> mange </a:t>
            </a:r>
            <a:r>
              <a:rPr lang="en-US" dirty="0" err="1"/>
              <a:t>høstemner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fakultetet</a:t>
            </a:r>
            <a:r>
              <a:rPr lang="en-US" dirty="0"/>
              <a:t>?</a:t>
            </a:r>
          </a:p>
          <a:p>
            <a:pPr marL="457200" indent="-457200">
              <a:buAutoNum type="arabicPeriod"/>
            </a:pPr>
            <a:r>
              <a:rPr lang="en-US" dirty="0" err="1"/>
              <a:t>Hvor</a:t>
            </a:r>
            <a:r>
              <a:rPr lang="en-US" dirty="0"/>
              <a:t> mange </a:t>
            </a:r>
            <a:r>
              <a:rPr lang="en-US" dirty="0" err="1"/>
              <a:t>ansatte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fakultetet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å </a:t>
            </a:r>
            <a:r>
              <a:rPr lang="en-US" dirty="0" err="1"/>
              <a:t>bemanne</a:t>
            </a:r>
            <a:r>
              <a:rPr lang="en-US" dirty="0"/>
              <a:t> de </a:t>
            </a:r>
            <a:r>
              <a:rPr lang="en-US" dirty="0" err="1"/>
              <a:t>tre</a:t>
            </a:r>
            <a:r>
              <a:rPr lang="en-US" dirty="0"/>
              <a:t> </a:t>
            </a:r>
            <a:r>
              <a:rPr lang="en-US" dirty="0" err="1"/>
              <a:t>EpN-rollene</a:t>
            </a:r>
            <a:r>
              <a:rPr lang="en-US" dirty="0"/>
              <a:t> ”</a:t>
            </a:r>
            <a:r>
              <a:rPr lang="en-US" dirty="0" err="1"/>
              <a:t>fagperson</a:t>
            </a:r>
            <a:r>
              <a:rPr lang="en-US" dirty="0"/>
              <a:t>", "</a:t>
            </a:r>
            <a:r>
              <a:rPr lang="en-US" dirty="0" err="1"/>
              <a:t>godkjenner</a:t>
            </a:r>
            <a:r>
              <a:rPr lang="en-US" dirty="0"/>
              <a:t>" og "FS-</a:t>
            </a:r>
            <a:r>
              <a:rPr lang="en-US" dirty="0" err="1"/>
              <a:t>klarerer</a:t>
            </a:r>
            <a:r>
              <a:rPr lang="en-US" dirty="0"/>
              <a:t>"?</a:t>
            </a:r>
          </a:p>
          <a:p>
            <a:pPr marL="457200" indent="-457200">
              <a:buAutoNum type="arabicPeriod"/>
            </a:pPr>
            <a:r>
              <a:rPr lang="en-US" dirty="0" err="1"/>
              <a:t>Svaret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spørsmål</a:t>
            </a:r>
            <a:r>
              <a:rPr lang="en-US" dirty="0"/>
              <a:t> 2 </a:t>
            </a:r>
            <a:r>
              <a:rPr lang="en-US" dirty="0" err="1"/>
              <a:t>avgjør</a:t>
            </a:r>
            <a:r>
              <a:rPr lang="en-US" dirty="0"/>
              <a:t> </a:t>
            </a:r>
            <a:r>
              <a:rPr lang="en-US" dirty="0" err="1"/>
              <a:t>fristene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arbeidsflyten</a:t>
            </a:r>
          </a:p>
          <a:p>
            <a:pPr marL="457200" indent="-457200">
              <a:buAutoNum type="arabicPeriod"/>
            </a:pPr>
            <a:r>
              <a:rPr lang="en-US" dirty="0" err="1"/>
              <a:t>Hvilke</a:t>
            </a:r>
            <a:r>
              <a:rPr lang="en-US" dirty="0"/>
              <a:t> </a:t>
            </a:r>
            <a:r>
              <a:rPr lang="en-US" dirty="0" err="1"/>
              <a:t>fakultet</a:t>
            </a:r>
            <a:r>
              <a:rPr lang="en-US" dirty="0"/>
              <a:t>/</a:t>
            </a:r>
            <a:r>
              <a:rPr lang="en-US" dirty="0" err="1"/>
              <a:t>institutt</a:t>
            </a:r>
            <a:r>
              <a:rPr lang="en-US" dirty="0"/>
              <a:t> </a:t>
            </a:r>
            <a:r>
              <a:rPr lang="en-US" dirty="0" err="1"/>
              <a:t>skal</a:t>
            </a:r>
            <a:r>
              <a:rPr lang="en-US" dirty="0"/>
              <a:t> ha med </a:t>
            </a:r>
            <a:r>
              <a:rPr lang="en-US" dirty="0" err="1"/>
              <a:t>faglærer</a:t>
            </a:r>
            <a:r>
              <a:rPr lang="en-US" dirty="0"/>
              <a:t> </a:t>
            </a:r>
            <a:r>
              <a:rPr lang="en-US" dirty="0" err="1"/>
              <a:t>inni</a:t>
            </a:r>
            <a:r>
              <a:rPr lang="en-US" dirty="0"/>
              <a:t> </a:t>
            </a:r>
            <a:r>
              <a:rPr lang="en-US" dirty="0" err="1"/>
              <a:t>EpN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</a:t>
            </a:r>
            <a:r>
              <a:rPr lang="en-US" dirty="0" err="1"/>
              <a:t>nå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5044537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22D16DA-877C-B6DE-9962-92C5BA13573A}"/>
              </a:ext>
            </a:extLst>
          </p:cNvPr>
          <p:cNvSpPr txBox="1">
            <a:spLocks/>
          </p:cNvSpPr>
          <p:nvPr/>
        </p:nvSpPr>
        <p:spPr>
          <a:xfrm>
            <a:off x="1115568" y="548640"/>
            <a:ext cx="10168128" cy="117957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/>
              <a:t>Viktig</a:t>
            </a:r>
            <a:r>
              <a:rPr lang="en-US" dirty="0"/>
              <a:t>: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43CE541-BE18-DBA3-526F-67B6E5108962}"/>
              </a:ext>
            </a:extLst>
          </p:cNvPr>
          <p:cNvSpPr txBox="1">
            <a:spLocks/>
          </p:cNvSpPr>
          <p:nvPr/>
        </p:nvSpPr>
        <p:spPr>
          <a:xfrm>
            <a:off x="1115568" y="2478024"/>
            <a:ext cx="10168128" cy="369417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AutoNum type="arabicPeriod"/>
            </a:pPr>
            <a:r>
              <a:rPr lang="en-US" dirty="0" err="1"/>
              <a:t>Hvor</a:t>
            </a:r>
            <a:r>
              <a:rPr lang="en-US" dirty="0"/>
              <a:t> mange </a:t>
            </a:r>
            <a:r>
              <a:rPr lang="en-US" dirty="0" err="1"/>
              <a:t>høstemner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fakultetet</a:t>
            </a:r>
            <a:r>
              <a:rPr lang="en-US" dirty="0"/>
              <a:t>?</a:t>
            </a:r>
          </a:p>
          <a:p>
            <a:pPr marL="457200" indent="-457200">
              <a:buAutoNum type="arabicPeriod"/>
            </a:pPr>
            <a:r>
              <a:rPr lang="en-US" dirty="0" err="1"/>
              <a:t>Hvor</a:t>
            </a:r>
            <a:r>
              <a:rPr lang="en-US" dirty="0"/>
              <a:t> mange </a:t>
            </a:r>
            <a:r>
              <a:rPr lang="en-US" dirty="0" err="1"/>
              <a:t>ansatte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fakultetet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å </a:t>
            </a:r>
            <a:r>
              <a:rPr lang="en-US" dirty="0" err="1"/>
              <a:t>bemanne</a:t>
            </a:r>
            <a:r>
              <a:rPr lang="en-US" dirty="0"/>
              <a:t> de </a:t>
            </a:r>
            <a:r>
              <a:rPr lang="en-US" dirty="0" err="1"/>
              <a:t>tre</a:t>
            </a:r>
            <a:r>
              <a:rPr lang="en-US" dirty="0"/>
              <a:t> </a:t>
            </a:r>
            <a:r>
              <a:rPr lang="en-US" dirty="0" err="1"/>
              <a:t>EpN-rollene</a:t>
            </a:r>
            <a:r>
              <a:rPr lang="en-US" dirty="0"/>
              <a:t> ”</a:t>
            </a:r>
            <a:r>
              <a:rPr lang="en-US" dirty="0" err="1"/>
              <a:t>fagperson</a:t>
            </a:r>
            <a:r>
              <a:rPr lang="en-US" dirty="0"/>
              <a:t>", "</a:t>
            </a:r>
            <a:r>
              <a:rPr lang="en-US" dirty="0" err="1"/>
              <a:t>godkjenner</a:t>
            </a:r>
            <a:r>
              <a:rPr lang="en-US" dirty="0"/>
              <a:t>" </a:t>
            </a:r>
            <a:r>
              <a:rPr lang="en-US" dirty="0" err="1"/>
              <a:t>og</a:t>
            </a:r>
            <a:r>
              <a:rPr lang="en-US" dirty="0"/>
              <a:t> "FS-</a:t>
            </a:r>
            <a:r>
              <a:rPr lang="en-US" dirty="0" err="1"/>
              <a:t>klarerer</a:t>
            </a:r>
            <a:r>
              <a:rPr lang="en-US" dirty="0"/>
              <a:t>"?</a:t>
            </a:r>
          </a:p>
          <a:p>
            <a:pPr marL="457200" indent="-457200">
              <a:buAutoNum type="arabicPeriod"/>
            </a:pPr>
            <a:r>
              <a:rPr lang="en-US" dirty="0" err="1"/>
              <a:t>Svaret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spørsmål</a:t>
            </a:r>
            <a:r>
              <a:rPr lang="en-US" dirty="0"/>
              <a:t> 2 </a:t>
            </a:r>
            <a:r>
              <a:rPr lang="en-US" dirty="0" err="1"/>
              <a:t>avgjør</a:t>
            </a:r>
            <a:r>
              <a:rPr lang="en-US" dirty="0"/>
              <a:t> </a:t>
            </a:r>
            <a:r>
              <a:rPr lang="en-US" dirty="0" err="1"/>
              <a:t>fristene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arbeidsflyten</a:t>
            </a:r>
          </a:p>
          <a:p>
            <a:pPr marL="457200" indent="-457200">
              <a:buAutoNum type="arabicPeriod"/>
            </a:pPr>
            <a:r>
              <a:rPr lang="en-US" dirty="0" err="1"/>
              <a:t>Hvilke</a:t>
            </a:r>
            <a:r>
              <a:rPr lang="en-US" dirty="0"/>
              <a:t> </a:t>
            </a:r>
            <a:r>
              <a:rPr lang="en-US" dirty="0" err="1"/>
              <a:t>fakultet</a:t>
            </a:r>
            <a:r>
              <a:rPr lang="en-US" dirty="0"/>
              <a:t>/</a:t>
            </a:r>
            <a:r>
              <a:rPr lang="en-US" dirty="0" err="1"/>
              <a:t>institutt</a:t>
            </a:r>
            <a:r>
              <a:rPr lang="en-US" dirty="0"/>
              <a:t> </a:t>
            </a:r>
            <a:r>
              <a:rPr lang="en-US" dirty="0" err="1"/>
              <a:t>skal</a:t>
            </a:r>
            <a:r>
              <a:rPr lang="en-US" dirty="0"/>
              <a:t> ha med </a:t>
            </a:r>
            <a:r>
              <a:rPr lang="en-US" dirty="0" err="1"/>
              <a:t>faglærer</a:t>
            </a:r>
            <a:r>
              <a:rPr lang="en-US" dirty="0"/>
              <a:t> </a:t>
            </a:r>
            <a:r>
              <a:rPr lang="en-US" dirty="0" err="1"/>
              <a:t>inni</a:t>
            </a:r>
            <a:r>
              <a:rPr lang="en-US" dirty="0"/>
              <a:t> </a:t>
            </a:r>
            <a:r>
              <a:rPr lang="en-US" dirty="0" err="1"/>
              <a:t>EpN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</a:t>
            </a:r>
            <a:r>
              <a:rPr lang="en-US" dirty="0" err="1"/>
              <a:t>nå</a:t>
            </a:r>
            <a:r>
              <a:rPr lang="en-US" dirty="0"/>
              <a:t>?</a:t>
            </a:r>
          </a:p>
          <a:p>
            <a:pPr marL="457200" indent="-457200">
              <a:buAutoNum type="arabicPeriod"/>
            </a:pPr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F8E0B02-30DC-B5B1-7740-2DD32E40897F}"/>
              </a:ext>
            </a:extLst>
          </p:cNvPr>
          <p:cNvSpPr/>
          <p:nvPr/>
        </p:nvSpPr>
        <p:spPr>
          <a:xfrm>
            <a:off x="493218" y="4251081"/>
            <a:ext cx="10583214" cy="94956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875097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DC29832-C2C3-0862-D31E-AF6753854E36}"/>
              </a:ext>
            </a:extLst>
          </p:cNvPr>
          <p:cNvCxnSpPr/>
          <p:nvPr/>
        </p:nvCxnSpPr>
        <p:spPr>
          <a:xfrm>
            <a:off x="563629" y="5596745"/>
            <a:ext cx="10880941" cy="45431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1931573-F93D-47D4-11A6-48A61C23740C}"/>
              </a:ext>
            </a:extLst>
          </p:cNvPr>
          <p:cNvCxnSpPr/>
          <p:nvPr/>
        </p:nvCxnSpPr>
        <p:spPr>
          <a:xfrm>
            <a:off x="836799" y="5372728"/>
            <a:ext cx="0" cy="408162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C40463C-BB3F-29E6-BC94-1294598CD67C}"/>
              </a:ext>
            </a:extLst>
          </p:cNvPr>
          <p:cNvCxnSpPr/>
          <p:nvPr/>
        </p:nvCxnSpPr>
        <p:spPr>
          <a:xfrm flipH="1">
            <a:off x="5755758" y="5387105"/>
            <a:ext cx="836" cy="463178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2C3E6F4-9D14-06AE-D62F-92577F5C5656}"/>
              </a:ext>
            </a:extLst>
          </p:cNvPr>
          <p:cNvSpPr txBox="1"/>
          <p:nvPr/>
        </p:nvSpPr>
        <p:spPr>
          <a:xfrm>
            <a:off x="10874934" y="5862985"/>
            <a:ext cx="603499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400" b="1" dirty="0"/>
              <a:t>20/5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88B5C8B-4E70-BB6A-F63D-265F4FA8A686}"/>
              </a:ext>
            </a:extLst>
          </p:cNvPr>
          <p:cNvCxnSpPr/>
          <p:nvPr/>
        </p:nvCxnSpPr>
        <p:spPr>
          <a:xfrm>
            <a:off x="9550853" y="5395351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35">
            <a:extLst>
              <a:ext uri="{FF2B5EF4-FFF2-40B4-BE49-F238E27FC236}">
                <a16:creationId xmlns:a16="http://schemas.microsoft.com/office/drawing/2014/main" id="{F793B1DC-4F79-AB58-E10D-35B772FBDD90}"/>
              </a:ext>
            </a:extLst>
          </p:cNvPr>
          <p:cNvSpPr/>
          <p:nvPr/>
        </p:nvSpPr>
        <p:spPr>
          <a:xfrm>
            <a:off x="52770" y="6011327"/>
            <a:ext cx="1525576" cy="774005"/>
          </a:xfrm>
          <a:prstGeom prst="roundRect">
            <a:avLst/>
          </a:prstGeom>
          <a:noFill/>
          <a:ln w="254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2800" b="1" dirty="0">
                <a:solidFill>
                  <a:srgbClr val="000000"/>
                </a:solidFill>
              </a:rPr>
              <a:t>2022</a:t>
            </a:r>
            <a:endParaRPr lang="en-US" sz="2800"/>
          </a:p>
        </p:txBody>
      </p:sp>
      <p:sp>
        <p:nvSpPr>
          <p:cNvPr id="22" name="Rounded Rectangle 35">
            <a:extLst>
              <a:ext uri="{FF2B5EF4-FFF2-40B4-BE49-F238E27FC236}">
                <a16:creationId xmlns:a16="http://schemas.microsoft.com/office/drawing/2014/main" id="{3FDF1E69-CB45-FAF8-9E1E-6CFCB309F639}"/>
              </a:ext>
            </a:extLst>
          </p:cNvPr>
          <p:cNvSpPr/>
          <p:nvPr/>
        </p:nvSpPr>
        <p:spPr>
          <a:xfrm>
            <a:off x="10447192" y="4006712"/>
            <a:ext cx="1425280" cy="692362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b="1" dirty="0">
                <a:solidFill>
                  <a:srgbClr val="000000"/>
                </a:solidFill>
              </a:rPr>
              <a:t>Publisering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734CEAD-966E-94D2-6471-FD2620C74218}"/>
              </a:ext>
            </a:extLst>
          </p:cNvPr>
          <p:cNvCxnSpPr>
            <a:cxnSpLocks/>
          </p:cNvCxnSpPr>
          <p:nvPr/>
        </p:nvCxnSpPr>
        <p:spPr>
          <a:xfrm>
            <a:off x="7990803" y="5401964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6925DEE-4D28-0CD3-9ACE-64AADE212B2D}"/>
              </a:ext>
            </a:extLst>
          </p:cNvPr>
          <p:cNvCxnSpPr/>
          <p:nvPr/>
        </p:nvCxnSpPr>
        <p:spPr>
          <a:xfrm>
            <a:off x="11176907" y="4699907"/>
            <a:ext cx="0" cy="530678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5">
            <a:extLst>
              <a:ext uri="{FF2B5EF4-FFF2-40B4-BE49-F238E27FC236}">
                <a16:creationId xmlns:a16="http://schemas.microsoft.com/office/drawing/2014/main" id="{16525B1C-A0E8-D254-A9AA-41C4043712FE}"/>
              </a:ext>
            </a:extLst>
          </p:cNvPr>
          <p:cNvSpPr/>
          <p:nvPr/>
        </p:nvSpPr>
        <p:spPr>
          <a:xfrm>
            <a:off x="8800727" y="2958961"/>
            <a:ext cx="1425280" cy="692362"/>
          </a:xfrm>
          <a:prstGeom prst="round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b="1" dirty="0">
                <a:solidFill>
                  <a:srgbClr val="FF0000"/>
                </a:solidFill>
              </a:rPr>
              <a:t>Frist </a:t>
            </a:r>
            <a:r>
              <a:rPr lang="nb-NO" sz="1400" b="1" i="1" dirty="0">
                <a:solidFill>
                  <a:srgbClr val="FF0000"/>
                </a:solidFill>
              </a:rPr>
              <a:t>FS-klarerer</a:t>
            </a:r>
            <a:endParaRPr lang="en-US" i="1">
              <a:solidFill>
                <a:srgbClr val="FF0000"/>
              </a:solidFill>
            </a:endParaRP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8705A17-2B1C-2A4F-6069-1B2865267555}"/>
              </a:ext>
            </a:extLst>
          </p:cNvPr>
          <p:cNvCxnSpPr>
            <a:cxnSpLocks/>
          </p:cNvCxnSpPr>
          <p:nvPr/>
        </p:nvCxnSpPr>
        <p:spPr>
          <a:xfrm>
            <a:off x="9557656" y="3652156"/>
            <a:ext cx="0" cy="1578427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614B780D-2103-BA1D-14AE-2645C22D8923}"/>
              </a:ext>
            </a:extLst>
          </p:cNvPr>
          <p:cNvSpPr txBox="1"/>
          <p:nvPr/>
        </p:nvSpPr>
        <p:spPr>
          <a:xfrm>
            <a:off x="9337326" y="5876591"/>
            <a:ext cx="482889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400" b="1" dirty="0">
                <a:solidFill>
                  <a:srgbClr val="FF0000"/>
                </a:solidFill>
              </a:rPr>
              <a:t>3/4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4E54BAC-7D48-5517-C4F3-60F7298F697F}"/>
              </a:ext>
            </a:extLst>
          </p:cNvPr>
          <p:cNvSpPr txBox="1"/>
          <p:nvPr/>
        </p:nvSpPr>
        <p:spPr>
          <a:xfrm>
            <a:off x="7772504" y="5876590"/>
            <a:ext cx="543226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400" b="1" dirty="0">
                <a:solidFill>
                  <a:srgbClr val="FF0000"/>
                </a:solidFill>
              </a:rPr>
              <a:t>17/3</a:t>
            </a:r>
          </a:p>
        </p:txBody>
      </p:sp>
      <p:sp>
        <p:nvSpPr>
          <p:cNvPr id="49" name="Rounded Rectangle 35">
            <a:extLst>
              <a:ext uri="{FF2B5EF4-FFF2-40B4-BE49-F238E27FC236}">
                <a16:creationId xmlns:a16="http://schemas.microsoft.com/office/drawing/2014/main" id="{086B6D40-AE0A-982A-0D2B-588F74C0F3F3}"/>
              </a:ext>
            </a:extLst>
          </p:cNvPr>
          <p:cNvSpPr/>
          <p:nvPr/>
        </p:nvSpPr>
        <p:spPr>
          <a:xfrm>
            <a:off x="4992162" y="6011326"/>
            <a:ext cx="1525576" cy="774005"/>
          </a:xfrm>
          <a:prstGeom prst="roundRect">
            <a:avLst/>
          </a:prstGeom>
          <a:noFill/>
          <a:ln w="254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2800" b="1" dirty="0">
                <a:solidFill>
                  <a:srgbClr val="000000"/>
                </a:solidFill>
              </a:rPr>
              <a:t>2023</a:t>
            </a:r>
            <a:endParaRPr lang="en-US" sz="2800" dirty="0"/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FA6DD1F4-3C06-360A-5E9A-A57F4466C56D}"/>
              </a:ext>
            </a:extLst>
          </p:cNvPr>
          <p:cNvCxnSpPr>
            <a:cxnSpLocks/>
          </p:cNvCxnSpPr>
          <p:nvPr/>
        </p:nvCxnSpPr>
        <p:spPr>
          <a:xfrm>
            <a:off x="11170102" y="5408958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2FC33021-A412-13E0-DB60-453E3A40DA3A}"/>
              </a:ext>
            </a:extLst>
          </p:cNvPr>
          <p:cNvCxnSpPr>
            <a:cxnSpLocks/>
          </p:cNvCxnSpPr>
          <p:nvPr/>
        </p:nvCxnSpPr>
        <p:spPr>
          <a:xfrm>
            <a:off x="3577316" y="5368136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Rounded Rectangle 35">
            <a:extLst>
              <a:ext uri="{FF2B5EF4-FFF2-40B4-BE49-F238E27FC236}">
                <a16:creationId xmlns:a16="http://schemas.microsoft.com/office/drawing/2014/main" id="{EC8E5F85-39A9-22D8-1837-05B139DD3900}"/>
              </a:ext>
            </a:extLst>
          </p:cNvPr>
          <p:cNvSpPr/>
          <p:nvPr/>
        </p:nvSpPr>
        <p:spPr>
          <a:xfrm>
            <a:off x="2827190" y="2931746"/>
            <a:ext cx="1425280" cy="692362"/>
          </a:xfrm>
          <a:prstGeom prst="roundRect">
            <a:avLst/>
          </a:prstGeom>
          <a:noFill/>
          <a:ln w="25400"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b="1" dirty="0">
                <a:solidFill>
                  <a:srgbClr val="00B050"/>
                </a:solidFill>
              </a:rPr>
              <a:t>Infomøter og opplæring</a:t>
            </a:r>
            <a:endParaRPr lang="en-US" dirty="0"/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088A8740-9486-1193-5ABC-39BC3369C34A}"/>
              </a:ext>
            </a:extLst>
          </p:cNvPr>
          <p:cNvCxnSpPr>
            <a:cxnSpLocks/>
          </p:cNvCxnSpPr>
          <p:nvPr/>
        </p:nvCxnSpPr>
        <p:spPr>
          <a:xfrm>
            <a:off x="3584119" y="3624941"/>
            <a:ext cx="0" cy="1578427"/>
          </a:xfrm>
          <a:prstGeom prst="straightConnector1">
            <a:avLst/>
          </a:prstGeom>
          <a:ln w="28575">
            <a:solidFill>
              <a:srgbClr val="00B050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CACAFEC1-4117-13BA-0598-B40B0444014F}"/>
              </a:ext>
            </a:extLst>
          </p:cNvPr>
          <p:cNvSpPr txBox="1"/>
          <p:nvPr/>
        </p:nvSpPr>
        <p:spPr>
          <a:xfrm>
            <a:off x="3377396" y="5835769"/>
            <a:ext cx="503664" cy="307777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400" b="1" dirty="0">
                <a:solidFill>
                  <a:srgbClr val="00B050"/>
                </a:solidFill>
              </a:rPr>
              <a:t>1/11</a:t>
            </a:r>
            <a:endParaRPr lang="en-US" dirty="0">
              <a:solidFill>
                <a:srgbClr val="00B050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5084EB3-B265-E985-6499-35007F506522}"/>
              </a:ext>
            </a:extLst>
          </p:cNvPr>
          <p:cNvCxnSpPr/>
          <p:nvPr/>
        </p:nvCxnSpPr>
        <p:spPr>
          <a:xfrm>
            <a:off x="4993381" y="5388358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D7624B1-E155-9DBD-25C1-FCCB43CEE3AA}"/>
              </a:ext>
            </a:extLst>
          </p:cNvPr>
          <p:cNvSpPr txBox="1"/>
          <p:nvPr/>
        </p:nvSpPr>
        <p:spPr>
          <a:xfrm>
            <a:off x="4743528" y="5849377"/>
            <a:ext cx="577402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400" b="1" dirty="0"/>
              <a:t>1/12 </a:t>
            </a:r>
            <a:endParaRPr lang="en-US" dirty="0"/>
          </a:p>
        </p:txBody>
      </p:sp>
      <p:sp>
        <p:nvSpPr>
          <p:cNvPr id="16" name="Rounded Rectangle 35">
            <a:extLst>
              <a:ext uri="{FF2B5EF4-FFF2-40B4-BE49-F238E27FC236}">
                <a16:creationId xmlns:a16="http://schemas.microsoft.com/office/drawing/2014/main" id="{C417FD3C-A7B7-7BAC-7832-1912C586B9E2}"/>
              </a:ext>
            </a:extLst>
          </p:cNvPr>
          <p:cNvSpPr/>
          <p:nvPr/>
        </p:nvSpPr>
        <p:spPr>
          <a:xfrm>
            <a:off x="4337583" y="4033925"/>
            <a:ext cx="1425280" cy="692362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b="1" dirty="0" err="1">
                <a:solidFill>
                  <a:schemeClr val="tx1"/>
                </a:solidFill>
              </a:rPr>
              <a:t>EpN</a:t>
            </a:r>
            <a:r>
              <a:rPr lang="nb-NO" sz="1400" b="1" dirty="0">
                <a:solidFill>
                  <a:schemeClr val="tx1"/>
                </a:solidFill>
              </a:rPr>
              <a:t> åpner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9BAD587-1D1B-3F73-539D-F6E434F2B143}"/>
              </a:ext>
            </a:extLst>
          </p:cNvPr>
          <p:cNvCxnSpPr>
            <a:cxnSpLocks/>
          </p:cNvCxnSpPr>
          <p:nvPr/>
        </p:nvCxnSpPr>
        <p:spPr>
          <a:xfrm>
            <a:off x="4995411" y="4727120"/>
            <a:ext cx="0" cy="530678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1">
            <a:extLst>
              <a:ext uri="{FF2B5EF4-FFF2-40B4-BE49-F238E27FC236}">
                <a16:creationId xmlns:a16="http://schemas.microsoft.com/office/drawing/2014/main" id="{4AB4C3EC-3F53-30A5-583A-40BAA59E8FAD}"/>
              </a:ext>
            </a:extLst>
          </p:cNvPr>
          <p:cNvSpPr txBox="1">
            <a:spLocks/>
          </p:cNvSpPr>
          <p:nvPr/>
        </p:nvSpPr>
        <p:spPr>
          <a:xfrm>
            <a:off x="1115568" y="548640"/>
            <a:ext cx="10168128" cy="1179576"/>
          </a:xfrm>
          <a:prstGeom prst="rect">
            <a:avLst/>
          </a:prstGeom>
          <a:effectLst/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/>
              <a:t>Forslag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arbeisflyt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frister</a:t>
            </a:r>
            <a:r>
              <a:rPr lang="en-US" dirty="0"/>
              <a:t>:</a:t>
            </a:r>
          </a:p>
        </p:txBody>
      </p:sp>
      <p:sp>
        <p:nvSpPr>
          <p:cNvPr id="35" name="Rounded Rectangle 35">
            <a:extLst>
              <a:ext uri="{FF2B5EF4-FFF2-40B4-BE49-F238E27FC236}">
                <a16:creationId xmlns:a16="http://schemas.microsoft.com/office/drawing/2014/main" id="{D15B4A95-93CA-48AE-8C5D-5F0098415333}"/>
              </a:ext>
            </a:extLst>
          </p:cNvPr>
          <p:cNvSpPr/>
          <p:nvPr/>
        </p:nvSpPr>
        <p:spPr>
          <a:xfrm>
            <a:off x="7263119" y="4006710"/>
            <a:ext cx="1425280" cy="692362"/>
          </a:xfrm>
          <a:prstGeom prst="round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b="1" dirty="0">
                <a:solidFill>
                  <a:srgbClr val="FF0000"/>
                </a:solidFill>
              </a:rPr>
              <a:t>Frist fagperson/</a:t>
            </a:r>
          </a:p>
          <a:p>
            <a:pPr algn="ctr"/>
            <a:r>
              <a:rPr lang="nb-NO" sz="1400" b="1" i="1" dirty="0">
                <a:solidFill>
                  <a:srgbClr val="FF0000"/>
                </a:solidFill>
              </a:rPr>
              <a:t>godkjenner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80FAEF46-A508-41BA-BD99-072F1D272DED}"/>
              </a:ext>
            </a:extLst>
          </p:cNvPr>
          <p:cNvCxnSpPr>
            <a:cxnSpLocks/>
          </p:cNvCxnSpPr>
          <p:nvPr/>
        </p:nvCxnSpPr>
        <p:spPr>
          <a:xfrm>
            <a:off x="7992834" y="4699905"/>
            <a:ext cx="0" cy="530678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ounded Rectangle 35">
            <a:extLst>
              <a:ext uri="{FF2B5EF4-FFF2-40B4-BE49-F238E27FC236}">
                <a16:creationId xmlns:a16="http://schemas.microsoft.com/office/drawing/2014/main" id="{62FBE157-531E-DFFE-4F70-9778EC87DAC3}"/>
              </a:ext>
            </a:extLst>
          </p:cNvPr>
          <p:cNvSpPr/>
          <p:nvPr/>
        </p:nvSpPr>
        <p:spPr>
          <a:xfrm>
            <a:off x="8800727" y="2127885"/>
            <a:ext cx="1425280" cy="692362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b="1" dirty="0" err="1">
                <a:solidFill>
                  <a:srgbClr val="000000"/>
                </a:solidFill>
              </a:rPr>
              <a:t>EpN</a:t>
            </a:r>
            <a:r>
              <a:rPr lang="nb-NO" sz="1400" b="1" dirty="0">
                <a:solidFill>
                  <a:srgbClr val="000000"/>
                </a:solidFill>
              </a:rPr>
              <a:t> stenger</a:t>
            </a:r>
          </a:p>
        </p:txBody>
      </p:sp>
    </p:spTree>
    <p:extLst>
      <p:ext uri="{BB962C8B-B14F-4D97-AF65-F5344CB8AC3E}">
        <p14:creationId xmlns:p14="http://schemas.microsoft.com/office/powerpoint/2010/main" val="106072390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DC29832-C2C3-0862-D31E-AF6753854E36}"/>
              </a:ext>
            </a:extLst>
          </p:cNvPr>
          <p:cNvCxnSpPr/>
          <p:nvPr/>
        </p:nvCxnSpPr>
        <p:spPr>
          <a:xfrm>
            <a:off x="563629" y="5596745"/>
            <a:ext cx="10880941" cy="45431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1931573-F93D-47D4-11A6-48A61C23740C}"/>
              </a:ext>
            </a:extLst>
          </p:cNvPr>
          <p:cNvCxnSpPr/>
          <p:nvPr/>
        </p:nvCxnSpPr>
        <p:spPr>
          <a:xfrm>
            <a:off x="836799" y="5372728"/>
            <a:ext cx="0" cy="408162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C40463C-BB3F-29E6-BC94-1294598CD67C}"/>
              </a:ext>
            </a:extLst>
          </p:cNvPr>
          <p:cNvCxnSpPr/>
          <p:nvPr/>
        </p:nvCxnSpPr>
        <p:spPr>
          <a:xfrm flipH="1">
            <a:off x="5755758" y="5387105"/>
            <a:ext cx="836" cy="463178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2C3E6F4-9D14-06AE-D62F-92577F5C5656}"/>
              </a:ext>
            </a:extLst>
          </p:cNvPr>
          <p:cNvSpPr txBox="1"/>
          <p:nvPr/>
        </p:nvSpPr>
        <p:spPr>
          <a:xfrm>
            <a:off x="10874934" y="5862985"/>
            <a:ext cx="603499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400" b="1" dirty="0"/>
              <a:t>20/5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88B5C8B-4E70-BB6A-F63D-265F4FA8A686}"/>
              </a:ext>
            </a:extLst>
          </p:cNvPr>
          <p:cNvCxnSpPr/>
          <p:nvPr/>
        </p:nvCxnSpPr>
        <p:spPr>
          <a:xfrm>
            <a:off x="9550853" y="5395351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35">
            <a:extLst>
              <a:ext uri="{FF2B5EF4-FFF2-40B4-BE49-F238E27FC236}">
                <a16:creationId xmlns:a16="http://schemas.microsoft.com/office/drawing/2014/main" id="{F793B1DC-4F79-AB58-E10D-35B772FBDD90}"/>
              </a:ext>
            </a:extLst>
          </p:cNvPr>
          <p:cNvSpPr/>
          <p:nvPr/>
        </p:nvSpPr>
        <p:spPr>
          <a:xfrm>
            <a:off x="52770" y="6011327"/>
            <a:ext cx="1525576" cy="774005"/>
          </a:xfrm>
          <a:prstGeom prst="roundRect">
            <a:avLst/>
          </a:prstGeom>
          <a:noFill/>
          <a:ln w="254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2800" b="1" dirty="0">
                <a:solidFill>
                  <a:srgbClr val="000000"/>
                </a:solidFill>
              </a:rPr>
              <a:t>2022</a:t>
            </a:r>
            <a:endParaRPr lang="en-US" sz="2800"/>
          </a:p>
        </p:txBody>
      </p:sp>
      <p:sp>
        <p:nvSpPr>
          <p:cNvPr id="22" name="Rounded Rectangle 35">
            <a:extLst>
              <a:ext uri="{FF2B5EF4-FFF2-40B4-BE49-F238E27FC236}">
                <a16:creationId xmlns:a16="http://schemas.microsoft.com/office/drawing/2014/main" id="{3FDF1E69-CB45-FAF8-9E1E-6CFCB309F639}"/>
              </a:ext>
            </a:extLst>
          </p:cNvPr>
          <p:cNvSpPr/>
          <p:nvPr/>
        </p:nvSpPr>
        <p:spPr>
          <a:xfrm>
            <a:off x="10447192" y="4006712"/>
            <a:ext cx="1425280" cy="692362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b="1" dirty="0">
                <a:solidFill>
                  <a:srgbClr val="000000"/>
                </a:solidFill>
              </a:rPr>
              <a:t>Publisering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734CEAD-966E-94D2-6471-FD2620C74218}"/>
              </a:ext>
            </a:extLst>
          </p:cNvPr>
          <p:cNvCxnSpPr>
            <a:cxnSpLocks/>
          </p:cNvCxnSpPr>
          <p:nvPr/>
        </p:nvCxnSpPr>
        <p:spPr>
          <a:xfrm>
            <a:off x="7990803" y="5401964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6925DEE-4D28-0CD3-9ACE-64AADE212B2D}"/>
              </a:ext>
            </a:extLst>
          </p:cNvPr>
          <p:cNvCxnSpPr/>
          <p:nvPr/>
        </p:nvCxnSpPr>
        <p:spPr>
          <a:xfrm>
            <a:off x="11176907" y="4699907"/>
            <a:ext cx="0" cy="530678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5">
            <a:extLst>
              <a:ext uri="{FF2B5EF4-FFF2-40B4-BE49-F238E27FC236}">
                <a16:creationId xmlns:a16="http://schemas.microsoft.com/office/drawing/2014/main" id="{16525B1C-A0E8-D254-A9AA-41C4043712FE}"/>
              </a:ext>
            </a:extLst>
          </p:cNvPr>
          <p:cNvSpPr/>
          <p:nvPr/>
        </p:nvSpPr>
        <p:spPr>
          <a:xfrm>
            <a:off x="8800727" y="2958961"/>
            <a:ext cx="1425280" cy="692362"/>
          </a:xfrm>
          <a:prstGeom prst="round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b="1" dirty="0">
                <a:solidFill>
                  <a:srgbClr val="FF0000"/>
                </a:solidFill>
              </a:rPr>
              <a:t>Frist </a:t>
            </a:r>
            <a:r>
              <a:rPr lang="nb-NO" sz="1400" b="1" i="1" dirty="0">
                <a:solidFill>
                  <a:srgbClr val="FF0000"/>
                </a:solidFill>
              </a:rPr>
              <a:t>FS-klarerer</a:t>
            </a:r>
            <a:endParaRPr lang="en-US" i="1">
              <a:solidFill>
                <a:srgbClr val="FF0000"/>
              </a:solidFill>
            </a:endParaRP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8705A17-2B1C-2A4F-6069-1B2865267555}"/>
              </a:ext>
            </a:extLst>
          </p:cNvPr>
          <p:cNvCxnSpPr>
            <a:cxnSpLocks/>
          </p:cNvCxnSpPr>
          <p:nvPr/>
        </p:nvCxnSpPr>
        <p:spPr>
          <a:xfrm>
            <a:off x="9557656" y="3652156"/>
            <a:ext cx="0" cy="1578427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614B780D-2103-BA1D-14AE-2645C22D8923}"/>
              </a:ext>
            </a:extLst>
          </p:cNvPr>
          <p:cNvSpPr txBox="1"/>
          <p:nvPr/>
        </p:nvSpPr>
        <p:spPr>
          <a:xfrm>
            <a:off x="9337326" y="5876591"/>
            <a:ext cx="482889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400" b="1" dirty="0">
                <a:solidFill>
                  <a:srgbClr val="FF0000"/>
                </a:solidFill>
              </a:rPr>
              <a:t>3/4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4E54BAC-7D48-5517-C4F3-60F7298F697F}"/>
              </a:ext>
            </a:extLst>
          </p:cNvPr>
          <p:cNvSpPr txBox="1"/>
          <p:nvPr/>
        </p:nvSpPr>
        <p:spPr>
          <a:xfrm>
            <a:off x="7772504" y="5876590"/>
            <a:ext cx="543226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400" b="1" dirty="0">
                <a:solidFill>
                  <a:srgbClr val="FF0000"/>
                </a:solidFill>
              </a:rPr>
              <a:t>17/3</a:t>
            </a:r>
          </a:p>
        </p:txBody>
      </p:sp>
      <p:sp>
        <p:nvSpPr>
          <p:cNvPr id="49" name="Rounded Rectangle 35">
            <a:extLst>
              <a:ext uri="{FF2B5EF4-FFF2-40B4-BE49-F238E27FC236}">
                <a16:creationId xmlns:a16="http://schemas.microsoft.com/office/drawing/2014/main" id="{086B6D40-AE0A-982A-0D2B-588F74C0F3F3}"/>
              </a:ext>
            </a:extLst>
          </p:cNvPr>
          <p:cNvSpPr/>
          <p:nvPr/>
        </p:nvSpPr>
        <p:spPr>
          <a:xfrm>
            <a:off x="4992162" y="6011326"/>
            <a:ext cx="1525576" cy="774005"/>
          </a:xfrm>
          <a:prstGeom prst="roundRect">
            <a:avLst/>
          </a:prstGeom>
          <a:noFill/>
          <a:ln w="254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2800" b="1" dirty="0">
                <a:solidFill>
                  <a:srgbClr val="000000"/>
                </a:solidFill>
              </a:rPr>
              <a:t>2023</a:t>
            </a:r>
            <a:endParaRPr lang="en-US" sz="2800" dirty="0"/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FA6DD1F4-3C06-360A-5E9A-A57F4466C56D}"/>
              </a:ext>
            </a:extLst>
          </p:cNvPr>
          <p:cNvCxnSpPr>
            <a:cxnSpLocks/>
          </p:cNvCxnSpPr>
          <p:nvPr/>
        </p:nvCxnSpPr>
        <p:spPr>
          <a:xfrm>
            <a:off x="11170102" y="5408958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2FC33021-A412-13E0-DB60-453E3A40DA3A}"/>
              </a:ext>
            </a:extLst>
          </p:cNvPr>
          <p:cNvCxnSpPr>
            <a:cxnSpLocks/>
          </p:cNvCxnSpPr>
          <p:nvPr/>
        </p:nvCxnSpPr>
        <p:spPr>
          <a:xfrm>
            <a:off x="3577316" y="5368136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Rounded Rectangle 35">
            <a:extLst>
              <a:ext uri="{FF2B5EF4-FFF2-40B4-BE49-F238E27FC236}">
                <a16:creationId xmlns:a16="http://schemas.microsoft.com/office/drawing/2014/main" id="{EC8E5F85-39A9-22D8-1837-05B139DD3900}"/>
              </a:ext>
            </a:extLst>
          </p:cNvPr>
          <p:cNvSpPr/>
          <p:nvPr/>
        </p:nvSpPr>
        <p:spPr>
          <a:xfrm>
            <a:off x="2827190" y="2931746"/>
            <a:ext cx="1425280" cy="692362"/>
          </a:xfrm>
          <a:prstGeom prst="roundRect">
            <a:avLst/>
          </a:prstGeom>
          <a:noFill/>
          <a:ln w="25400"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b="1" dirty="0">
                <a:solidFill>
                  <a:srgbClr val="00B050"/>
                </a:solidFill>
              </a:rPr>
              <a:t>Infomøter og opplæring</a:t>
            </a:r>
            <a:endParaRPr lang="en-US" dirty="0"/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088A8740-9486-1193-5ABC-39BC3369C34A}"/>
              </a:ext>
            </a:extLst>
          </p:cNvPr>
          <p:cNvCxnSpPr>
            <a:cxnSpLocks/>
          </p:cNvCxnSpPr>
          <p:nvPr/>
        </p:nvCxnSpPr>
        <p:spPr>
          <a:xfrm>
            <a:off x="3584119" y="3624941"/>
            <a:ext cx="0" cy="1578427"/>
          </a:xfrm>
          <a:prstGeom prst="straightConnector1">
            <a:avLst/>
          </a:prstGeom>
          <a:ln w="28575">
            <a:solidFill>
              <a:srgbClr val="00B050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CACAFEC1-4117-13BA-0598-B40B0444014F}"/>
              </a:ext>
            </a:extLst>
          </p:cNvPr>
          <p:cNvSpPr txBox="1"/>
          <p:nvPr/>
        </p:nvSpPr>
        <p:spPr>
          <a:xfrm>
            <a:off x="3377396" y="5835769"/>
            <a:ext cx="503664" cy="307777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400" b="1" dirty="0">
                <a:solidFill>
                  <a:srgbClr val="00B050"/>
                </a:solidFill>
              </a:rPr>
              <a:t>1/11</a:t>
            </a:r>
            <a:endParaRPr lang="en-US" dirty="0">
              <a:solidFill>
                <a:srgbClr val="00B050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5084EB3-B265-E985-6499-35007F506522}"/>
              </a:ext>
            </a:extLst>
          </p:cNvPr>
          <p:cNvCxnSpPr/>
          <p:nvPr/>
        </p:nvCxnSpPr>
        <p:spPr>
          <a:xfrm>
            <a:off x="4993381" y="5388358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D7624B1-E155-9DBD-25C1-FCCB43CEE3AA}"/>
              </a:ext>
            </a:extLst>
          </p:cNvPr>
          <p:cNvSpPr txBox="1"/>
          <p:nvPr/>
        </p:nvSpPr>
        <p:spPr>
          <a:xfrm>
            <a:off x="4743528" y="5849377"/>
            <a:ext cx="577402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400" b="1" dirty="0"/>
              <a:t>1/12 </a:t>
            </a:r>
            <a:endParaRPr lang="en-US" dirty="0"/>
          </a:p>
        </p:txBody>
      </p:sp>
      <p:sp>
        <p:nvSpPr>
          <p:cNvPr id="16" name="Rounded Rectangle 35">
            <a:extLst>
              <a:ext uri="{FF2B5EF4-FFF2-40B4-BE49-F238E27FC236}">
                <a16:creationId xmlns:a16="http://schemas.microsoft.com/office/drawing/2014/main" id="{C417FD3C-A7B7-7BAC-7832-1912C586B9E2}"/>
              </a:ext>
            </a:extLst>
          </p:cNvPr>
          <p:cNvSpPr/>
          <p:nvPr/>
        </p:nvSpPr>
        <p:spPr>
          <a:xfrm>
            <a:off x="4337583" y="4033925"/>
            <a:ext cx="1425280" cy="692362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b="1" dirty="0" err="1">
                <a:solidFill>
                  <a:schemeClr val="tx1"/>
                </a:solidFill>
              </a:rPr>
              <a:t>EpN</a:t>
            </a:r>
            <a:r>
              <a:rPr lang="nb-NO" sz="1400" b="1" dirty="0">
                <a:solidFill>
                  <a:schemeClr val="tx1"/>
                </a:solidFill>
              </a:rPr>
              <a:t> åpner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9BAD587-1D1B-3F73-539D-F6E434F2B143}"/>
              </a:ext>
            </a:extLst>
          </p:cNvPr>
          <p:cNvCxnSpPr>
            <a:cxnSpLocks/>
          </p:cNvCxnSpPr>
          <p:nvPr/>
        </p:nvCxnSpPr>
        <p:spPr>
          <a:xfrm>
            <a:off x="4995411" y="4727120"/>
            <a:ext cx="0" cy="530678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1">
            <a:extLst>
              <a:ext uri="{FF2B5EF4-FFF2-40B4-BE49-F238E27FC236}">
                <a16:creationId xmlns:a16="http://schemas.microsoft.com/office/drawing/2014/main" id="{4AB4C3EC-3F53-30A5-583A-40BAA59E8FAD}"/>
              </a:ext>
            </a:extLst>
          </p:cNvPr>
          <p:cNvSpPr txBox="1">
            <a:spLocks/>
          </p:cNvSpPr>
          <p:nvPr/>
        </p:nvSpPr>
        <p:spPr>
          <a:xfrm>
            <a:off x="1115568" y="548640"/>
            <a:ext cx="10168128" cy="1179576"/>
          </a:xfrm>
          <a:prstGeom prst="rect">
            <a:avLst/>
          </a:prstGeom>
          <a:effectLst/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/>
              <a:t>Forslag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arbeisflyt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frister</a:t>
            </a:r>
            <a:r>
              <a:rPr lang="en-US" dirty="0"/>
              <a:t>: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DDE6E86-3845-2175-91F3-BDA921D7AC8C}"/>
              </a:ext>
            </a:extLst>
          </p:cNvPr>
          <p:cNvSpPr/>
          <p:nvPr/>
        </p:nvSpPr>
        <p:spPr>
          <a:xfrm>
            <a:off x="2125723" y="2682177"/>
            <a:ext cx="2874835" cy="1186790"/>
          </a:xfrm>
          <a:prstGeom prst="ellipse">
            <a:avLst/>
          </a:prstGeom>
          <a:noFill/>
          <a:ln w="762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5" name="Rounded Rectangle 35">
            <a:extLst>
              <a:ext uri="{FF2B5EF4-FFF2-40B4-BE49-F238E27FC236}">
                <a16:creationId xmlns:a16="http://schemas.microsoft.com/office/drawing/2014/main" id="{70BDA758-B0AC-45F3-BC45-68153E900099}"/>
              </a:ext>
            </a:extLst>
          </p:cNvPr>
          <p:cNvSpPr/>
          <p:nvPr/>
        </p:nvSpPr>
        <p:spPr>
          <a:xfrm>
            <a:off x="7263119" y="4006710"/>
            <a:ext cx="1425280" cy="692362"/>
          </a:xfrm>
          <a:prstGeom prst="round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b="1" dirty="0">
                <a:solidFill>
                  <a:srgbClr val="FF0000"/>
                </a:solidFill>
              </a:rPr>
              <a:t>Frist fagperson/</a:t>
            </a:r>
          </a:p>
          <a:p>
            <a:pPr algn="ctr"/>
            <a:r>
              <a:rPr lang="nb-NO" sz="1400" b="1" i="1" dirty="0">
                <a:solidFill>
                  <a:srgbClr val="FF0000"/>
                </a:solidFill>
              </a:rPr>
              <a:t>godkjenner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3A329C01-767F-4A2E-AB14-85278156AADB}"/>
              </a:ext>
            </a:extLst>
          </p:cNvPr>
          <p:cNvCxnSpPr>
            <a:cxnSpLocks/>
          </p:cNvCxnSpPr>
          <p:nvPr/>
        </p:nvCxnSpPr>
        <p:spPr>
          <a:xfrm>
            <a:off x="7992834" y="4699905"/>
            <a:ext cx="0" cy="530678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ounded Rectangle 35">
            <a:extLst>
              <a:ext uri="{FF2B5EF4-FFF2-40B4-BE49-F238E27FC236}">
                <a16:creationId xmlns:a16="http://schemas.microsoft.com/office/drawing/2014/main" id="{772CBEE7-DB1D-5726-0504-2F815C9CA22A}"/>
              </a:ext>
            </a:extLst>
          </p:cNvPr>
          <p:cNvSpPr/>
          <p:nvPr/>
        </p:nvSpPr>
        <p:spPr>
          <a:xfrm>
            <a:off x="8800727" y="2127885"/>
            <a:ext cx="1425280" cy="692362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b="1" dirty="0" err="1">
                <a:solidFill>
                  <a:srgbClr val="000000"/>
                </a:solidFill>
              </a:rPr>
              <a:t>EpN</a:t>
            </a:r>
            <a:r>
              <a:rPr lang="nb-NO" sz="1400" b="1" dirty="0">
                <a:solidFill>
                  <a:srgbClr val="000000"/>
                </a:solidFill>
              </a:rPr>
              <a:t> stenger</a:t>
            </a:r>
          </a:p>
        </p:txBody>
      </p:sp>
    </p:spTree>
    <p:extLst>
      <p:ext uri="{BB962C8B-B14F-4D97-AF65-F5344CB8AC3E}">
        <p14:creationId xmlns:p14="http://schemas.microsoft.com/office/powerpoint/2010/main" val="267492910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22D16DA-877C-B6DE-9962-92C5BA13573A}"/>
              </a:ext>
            </a:extLst>
          </p:cNvPr>
          <p:cNvSpPr txBox="1">
            <a:spLocks/>
          </p:cNvSpPr>
          <p:nvPr/>
        </p:nvSpPr>
        <p:spPr>
          <a:xfrm>
            <a:off x="1115568" y="548640"/>
            <a:ext cx="10168128" cy="117957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Neste </a:t>
            </a:r>
            <a:r>
              <a:rPr lang="en-US" sz="3600" dirty="0" err="1"/>
              <a:t>bestilling</a:t>
            </a:r>
            <a:r>
              <a:rPr lang="en-US" sz="3600" dirty="0"/>
              <a:t> </a:t>
            </a:r>
            <a:r>
              <a:rPr lang="en-US" sz="3600" dirty="0" err="1"/>
              <a:t>til</a:t>
            </a:r>
            <a:r>
              <a:rPr lang="en-US" sz="3600" dirty="0"/>
              <a:t> </a:t>
            </a:r>
            <a:r>
              <a:rPr lang="en-US" sz="3600" dirty="0" err="1"/>
              <a:t>fakultetskoordinatorene</a:t>
            </a:r>
            <a:r>
              <a:rPr lang="en-US" sz="3600" dirty="0"/>
              <a:t>: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43CE541-BE18-DBA3-526F-67B6E5108962}"/>
              </a:ext>
            </a:extLst>
          </p:cNvPr>
          <p:cNvSpPr txBox="1">
            <a:spLocks/>
          </p:cNvSpPr>
          <p:nvPr/>
        </p:nvSpPr>
        <p:spPr>
          <a:xfrm>
            <a:off x="1115568" y="2478024"/>
            <a:ext cx="10168128" cy="369417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/>
            </a:pPr>
            <a:r>
              <a:rPr lang="en-US" sz="2000" dirty="0" err="1"/>
              <a:t>Hvert</a:t>
            </a:r>
            <a:r>
              <a:rPr lang="en-US" sz="2000" dirty="0"/>
              <a:t> </a:t>
            </a:r>
            <a:r>
              <a:rPr lang="en-US" sz="2000" dirty="0" err="1"/>
              <a:t>fakultet</a:t>
            </a:r>
            <a:r>
              <a:rPr lang="en-US" sz="2000" dirty="0"/>
              <a:t> melder </a:t>
            </a:r>
            <a:r>
              <a:rPr lang="en-US" sz="2000" dirty="0" err="1"/>
              <a:t>tilbake</a:t>
            </a:r>
            <a:r>
              <a:rPr lang="en-US" sz="2000" dirty="0"/>
              <a:t> </a:t>
            </a:r>
            <a:r>
              <a:rPr lang="en-US" sz="2000" dirty="0" err="1"/>
              <a:t>hvem</a:t>
            </a:r>
            <a:r>
              <a:rPr lang="en-US" sz="2000" dirty="0"/>
              <a:t> </a:t>
            </a:r>
            <a:r>
              <a:rPr lang="en-US" sz="2000" dirty="0" err="1"/>
              <a:t>som</a:t>
            </a:r>
            <a:r>
              <a:rPr lang="en-US" sz="2000" dirty="0"/>
              <a:t> </a:t>
            </a:r>
            <a:r>
              <a:rPr lang="en-US" sz="2000" dirty="0" err="1"/>
              <a:t>skal</a:t>
            </a:r>
            <a:r>
              <a:rPr lang="en-US" sz="2000" dirty="0"/>
              <a:t> ha </a:t>
            </a:r>
            <a:r>
              <a:rPr lang="en-US" sz="2000" dirty="0" err="1"/>
              <a:t>rollen</a:t>
            </a:r>
            <a:r>
              <a:rPr lang="en-US" sz="2000" dirty="0"/>
              <a:t> “</a:t>
            </a:r>
            <a:r>
              <a:rPr lang="en-US" sz="2000" dirty="0" err="1"/>
              <a:t>godkjenner</a:t>
            </a:r>
            <a:r>
              <a:rPr lang="en-US" sz="2000" dirty="0"/>
              <a:t>” og “FS-</a:t>
            </a:r>
            <a:r>
              <a:rPr lang="en-US" sz="2000" dirty="0" err="1"/>
              <a:t>klarerer</a:t>
            </a:r>
            <a:r>
              <a:rPr lang="en-US" sz="2000" dirty="0"/>
              <a:t>”. Skal “</a:t>
            </a:r>
            <a:r>
              <a:rPr lang="en-US" sz="2000" dirty="0" err="1"/>
              <a:t>godkjenner</a:t>
            </a:r>
            <a:r>
              <a:rPr lang="en-US" sz="2000" dirty="0"/>
              <a:t>” </a:t>
            </a:r>
            <a:r>
              <a:rPr lang="en-US" sz="2000" dirty="0" err="1"/>
              <a:t>være</a:t>
            </a:r>
            <a:r>
              <a:rPr lang="en-US" sz="2000" dirty="0"/>
              <a:t> </a:t>
            </a:r>
            <a:r>
              <a:rPr lang="en-US" sz="2000" dirty="0" err="1"/>
              <a:t>på</a:t>
            </a:r>
            <a:r>
              <a:rPr lang="en-US" sz="2000" dirty="0"/>
              <a:t> </a:t>
            </a:r>
            <a:r>
              <a:rPr lang="en-US" sz="2000" dirty="0" err="1"/>
              <a:t>instituttnivå</a:t>
            </a:r>
            <a:r>
              <a:rPr lang="en-US" sz="2000" dirty="0"/>
              <a:t> og FS-</a:t>
            </a:r>
            <a:r>
              <a:rPr lang="en-US" sz="2000" dirty="0" err="1"/>
              <a:t>klarerer</a:t>
            </a:r>
            <a:r>
              <a:rPr lang="en-US" sz="2000" dirty="0"/>
              <a:t> </a:t>
            </a:r>
            <a:r>
              <a:rPr lang="en-US" sz="2000" dirty="0" err="1"/>
              <a:t>på</a:t>
            </a:r>
            <a:r>
              <a:rPr lang="en-US" sz="2000" dirty="0"/>
              <a:t> </a:t>
            </a:r>
            <a:r>
              <a:rPr lang="en-US" sz="2000" dirty="0" err="1"/>
              <a:t>fakultetsnivå</a:t>
            </a:r>
            <a:r>
              <a:rPr lang="en-US" sz="2000" dirty="0"/>
              <a:t>? Skal </a:t>
            </a:r>
            <a:r>
              <a:rPr lang="en-US" sz="2000" dirty="0" err="1"/>
              <a:t>begge</a:t>
            </a:r>
            <a:r>
              <a:rPr lang="en-US" sz="2000" dirty="0"/>
              <a:t> roller </a:t>
            </a:r>
            <a:r>
              <a:rPr lang="en-US" sz="2000" dirty="0" err="1"/>
              <a:t>være</a:t>
            </a:r>
            <a:r>
              <a:rPr lang="en-US" sz="2000" dirty="0"/>
              <a:t> </a:t>
            </a:r>
            <a:r>
              <a:rPr lang="en-US" sz="2000" dirty="0" err="1"/>
              <a:t>på</a:t>
            </a:r>
            <a:r>
              <a:rPr lang="en-US" sz="2000" dirty="0"/>
              <a:t> </a:t>
            </a:r>
            <a:r>
              <a:rPr lang="en-US" sz="2000" dirty="0" err="1"/>
              <a:t>instituttnivå</a:t>
            </a:r>
            <a:r>
              <a:rPr lang="en-US" sz="2000" dirty="0"/>
              <a:t>? Vi </a:t>
            </a:r>
            <a:r>
              <a:rPr lang="en-US" sz="2000" dirty="0" err="1"/>
              <a:t>trenger</a:t>
            </a:r>
            <a:r>
              <a:rPr lang="en-US" sz="2000" dirty="0"/>
              <a:t> </a:t>
            </a:r>
            <a:r>
              <a:rPr lang="en-US" sz="2000" dirty="0" err="1"/>
              <a:t>navneliste</a:t>
            </a:r>
            <a:r>
              <a:rPr lang="en-US" sz="2000" dirty="0"/>
              <a:t>.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4390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22D16DA-877C-B6DE-9962-92C5BA13573A}"/>
              </a:ext>
            </a:extLst>
          </p:cNvPr>
          <p:cNvSpPr txBox="1">
            <a:spLocks/>
          </p:cNvSpPr>
          <p:nvPr/>
        </p:nvSpPr>
        <p:spPr>
          <a:xfrm>
            <a:off x="1115568" y="548640"/>
            <a:ext cx="10168128" cy="117957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Neste </a:t>
            </a:r>
            <a:r>
              <a:rPr lang="en-US" sz="3600" dirty="0" err="1"/>
              <a:t>bestilling</a:t>
            </a:r>
            <a:r>
              <a:rPr lang="en-US" sz="3600" dirty="0"/>
              <a:t> </a:t>
            </a:r>
            <a:r>
              <a:rPr lang="en-US" sz="3600" dirty="0" err="1"/>
              <a:t>til</a:t>
            </a:r>
            <a:r>
              <a:rPr lang="en-US" sz="3600" dirty="0"/>
              <a:t> </a:t>
            </a:r>
            <a:r>
              <a:rPr lang="en-US" sz="3600" dirty="0" err="1"/>
              <a:t>fakultetskoordinatorene</a:t>
            </a:r>
            <a:r>
              <a:rPr lang="en-US" sz="3600" dirty="0"/>
              <a:t>: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43CE541-BE18-DBA3-526F-67B6E5108962}"/>
              </a:ext>
            </a:extLst>
          </p:cNvPr>
          <p:cNvSpPr txBox="1">
            <a:spLocks/>
          </p:cNvSpPr>
          <p:nvPr/>
        </p:nvSpPr>
        <p:spPr>
          <a:xfrm>
            <a:off x="1115568" y="2478024"/>
            <a:ext cx="10168128" cy="369417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/>
            </a:pPr>
            <a:r>
              <a:rPr lang="en-US" sz="2000" dirty="0" err="1"/>
              <a:t>Hvert</a:t>
            </a:r>
            <a:r>
              <a:rPr lang="en-US" sz="2000" dirty="0"/>
              <a:t> </a:t>
            </a:r>
            <a:r>
              <a:rPr lang="en-US" sz="2000" dirty="0" err="1"/>
              <a:t>fakultet</a:t>
            </a:r>
            <a:r>
              <a:rPr lang="en-US" sz="2000" dirty="0"/>
              <a:t> melder </a:t>
            </a:r>
            <a:r>
              <a:rPr lang="en-US" sz="2000" dirty="0" err="1"/>
              <a:t>tilbake</a:t>
            </a:r>
            <a:r>
              <a:rPr lang="en-US" sz="2000" dirty="0"/>
              <a:t> </a:t>
            </a:r>
            <a:r>
              <a:rPr lang="en-US" sz="2000" dirty="0" err="1"/>
              <a:t>hvem</a:t>
            </a:r>
            <a:r>
              <a:rPr lang="en-US" sz="2000" dirty="0"/>
              <a:t> </a:t>
            </a:r>
            <a:r>
              <a:rPr lang="en-US" sz="2000" dirty="0" err="1"/>
              <a:t>som</a:t>
            </a:r>
            <a:r>
              <a:rPr lang="en-US" sz="2000" dirty="0"/>
              <a:t> </a:t>
            </a:r>
            <a:r>
              <a:rPr lang="en-US" sz="2000" dirty="0" err="1"/>
              <a:t>skal</a:t>
            </a:r>
            <a:r>
              <a:rPr lang="en-US" sz="2000" dirty="0"/>
              <a:t> ha </a:t>
            </a:r>
            <a:r>
              <a:rPr lang="en-US" sz="2000" dirty="0" err="1"/>
              <a:t>rollen</a:t>
            </a:r>
            <a:r>
              <a:rPr lang="en-US" sz="2000" dirty="0"/>
              <a:t> “</a:t>
            </a:r>
            <a:r>
              <a:rPr lang="en-US" sz="2000" dirty="0" err="1"/>
              <a:t>godkjenner</a:t>
            </a:r>
            <a:r>
              <a:rPr lang="en-US" sz="2000" dirty="0"/>
              <a:t>” og “FS-</a:t>
            </a:r>
            <a:r>
              <a:rPr lang="en-US" sz="2000" dirty="0" err="1"/>
              <a:t>klarerer</a:t>
            </a:r>
            <a:r>
              <a:rPr lang="en-US" sz="2000" dirty="0"/>
              <a:t>”. Skal “</a:t>
            </a:r>
            <a:r>
              <a:rPr lang="en-US" sz="2000" dirty="0" err="1"/>
              <a:t>godkjenner</a:t>
            </a:r>
            <a:r>
              <a:rPr lang="en-US" sz="2000" dirty="0"/>
              <a:t>” </a:t>
            </a:r>
            <a:r>
              <a:rPr lang="en-US" sz="2000" dirty="0" err="1"/>
              <a:t>være</a:t>
            </a:r>
            <a:r>
              <a:rPr lang="en-US" sz="2000" dirty="0"/>
              <a:t> </a:t>
            </a:r>
            <a:r>
              <a:rPr lang="en-US" sz="2000" dirty="0" err="1"/>
              <a:t>på</a:t>
            </a:r>
            <a:r>
              <a:rPr lang="en-US" sz="2000" dirty="0"/>
              <a:t> </a:t>
            </a:r>
            <a:r>
              <a:rPr lang="en-US" sz="2000" dirty="0" err="1"/>
              <a:t>instituttnivå</a:t>
            </a:r>
            <a:r>
              <a:rPr lang="en-US" sz="2000" dirty="0"/>
              <a:t> og FS-</a:t>
            </a:r>
            <a:r>
              <a:rPr lang="en-US" sz="2000" dirty="0" err="1"/>
              <a:t>klarerer</a:t>
            </a:r>
            <a:r>
              <a:rPr lang="en-US" sz="2000" dirty="0"/>
              <a:t> </a:t>
            </a:r>
            <a:r>
              <a:rPr lang="en-US" sz="2000" dirty="0" err="1"/>
              <a:t>på</a:t>
            </a:r>
            <a:r>
              <a:rPr lang="en-US" sz="2000" dirty="0"/>
              <a:t> </a:t>
            </a:r>
            <a:r>
              <a:rPr lang="en-US" sz="2000" dirty="0" err="1"/>
              <a:t>fakultetsnivå</a:t>
            </a:r>
            <a:r>
              <a:rPr lang="en-US" sz="2000" dirty="0"/>
              <a:t>? Skal </a:t>
            </a:r>
            <a:r>
              <a:rPr lang="en-US" sz="2000" dirty="0" err="1"/>
              <a:t>begge</a:t>
            </a:r>
            <a:r>
              <a:rPr lang="en-US" sz="2000" dirty="0"/>
              <a:t> roller </a:t>
            </a:r>
            <a:r>
              <a:rPr lang="en-US" sz="2000" dirty="0" err="1"/>
              <a:t>være</a:t>
            </a:r>
            <a:r>
              <a:rPr lang="en-US" sz="2000" dirty="0"/>
              <a:t> </a:t>
            </a:r>
            <a:r>
              <a:rPr lang="en-US" sz="2000" dirty="0" err="1"/>
              <a:t>på</a:t>
            </a:r>
            <a:r>
              <a:rPr lang="en-US" sz="2000" dirty="0"/>
              <a:t> </a:t>
            </a:r>
            <a:r>
              <a:rPr lang="en-US" sz="2000" dirty="0" err="1"/>
              <a:t>instituttnivå</a:t>
            </a:r>
            <a:r>
              <a:rPr lang="en-US" sz="2000" dirty="0"/>
              <a:t>? Vi </a:t>
            </a:r>
            <a:r>
              <a:rPr lang="en-US" sz="2000" dirty="0" err="1"/>
              <a:t>trenger</a:t>
            </a:r>
            <a:r>
              <a:rPr lang="en-US" sz="2000" dirty="0"/>
              <a:t> </a:t>
            </a:r>
            <a:r>
              <a:rPr lang="en-US" sz="2000" dirty="0" err="1"/>
              <a:t>navneliste</a:t>
            </a:r>
            <a:r>
              <a:rPr lang="en-US" sz="2000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err="1"/>
              <a:t>Hvilke</a:t>
            </a:r>
            <a:r>
              <a:rPr lang="en-US" sz="2000" dirty="0"/>
              <a:t> </a:t>
            </a:r>
            <a:r>
              <a:rPr lang="en-US" sz="2000" dirty="0" err="1"/>
              <a:t>fakultet</a:t>
            </a:r>
            <a:r>
              <a:rPr lang="en-US" sz="2000" dirty="0"/>
              <a:t>/</a:t>
            </a:r>
            <a:r>
              <a:rPr lang="en-US" sz="2000" dirty="0" err="1"/>
              <a:t>institutt</a:t>
            </a:r>
            <a:r>
              <a:rPr lang="en-US" sz="2000" dirty="0"/>
              <a:t> </a:t>
            </a:r>
            <a:r>
              <a:rPr lang="en-US" sz="2000" dirty="0" err="1"/>
              <a:t>skal</a:t>
            </a:r>
            <a:r>
              <a:rPr lang="en-US" sz="2000" dirty="0"/>
              <a:t> ha med </a:t>
            </a:r>
            <a:r>
              <a:rPr lang="en-US" sz="2000" dirty="0" err="1"/>
              <a:t>faglærer</a:t>
            </a:r>
            <a:r>
              <a:rPr lang="en-US" sz="2000" dirty="0"/>
              <a:t> inn i </a:t>
            </a:r>
            <a:r>
              <a:rPr lang="en-US" sz="2000" dirty="0" err="1"/>
              <a:t>EpN</a:t>
            </a:r>
            <a:r>
              <a:rPr lang="en-US" sz="2000" dirty="0"/>
              <a:t> </a:t>
            </a:r>
            <a:r>
              <a:rPr lang="en-US" sz="2000" dirty="0" err="1"/>
              <a:t>fra</a:t>
            </a:r>
            <a:r>
              <a:rPr lang="en-US" sz="2000" dirty="0"/>
              <a:t> </a:t>
            </a:r>
            <a:r>
              <a:rPr lang="en-US" sz="2000" dirty="0" err="1"/>
              <a:t>nå</a:t>
            </a:r>
            <a:r>
              <a:rPr lang="en-US" sz="2000" dirty="0"/>
              <a:t>? Rollen “</a:t>
            </a:r>
            <a:r>
              <a:rPr lang="en-US" sz="2000" dirty="0" err="1"/>
              <a:t>fagperson</a:t>
            </a:r>
            <a:r>
              <a:rPr lang="en-US" sz="2000" dirty="0"/>
              <a:t>” er </a:t>
            </a:r>
            <a:r>
              <a:rPr lang="en-US" sz="2000" dirty="0" err="1"/>
              <a:t>noe</a:t>
            </a:r>
            <a:r>
              <a:rPr lang="en-US" sz="2000" dirty="0"/>
              <a:t> alle </a:t>
            </a:r>
            <a:r>
              <a:rPr lang="en-US" sz="2000" dirty="0" err="1"/>
              <a:t>ansatte</a:t>
            </a:r>
            <a:r>
              <a:rPr lang="en-US" sz="2000" dirty="0"/>
              <a:t> </a:t>
            </a:r>
            <a:r>
              <a:rPr lang="en-US" sz="2000" dirty="0" err="1"/>
              <a:t>har</a:t>
            </a:r>
            <a:r>
              <a:rPr lang="en-US" sz="2000" dirty="0"/>
              <a:t>. </a:t>
            </a:r>
            <a:r>
              <a:rPr lang="en-US" sz="2000" dirty="0" err="1"/>
              <a:t>Dere</a:t>
            </a:r>
            <a:r>
              <a:rPr lang="en-US" sz="2000" dirty="0"/>
              <a:t> </a:t>
            </a:r>
            <a:r>
              <a:rPr lang="en-US" sz="2000" dirty="0" err="1"/>
              <a:t>har</a:t>
            </a:r>
            <a:r>
              <a:rPr lang="en-US" sz="2000" dirty="0"/>
              <a:t> </a:t>
            </a:r>
            <a:r>
              <a:rPr lang="en-US" sz="2000" dirty="0" err="1"/>
              <a:t>frihet</a:t>
            </a:r>
            <a:r>
              <a:rPr lang="en-US" sz="2000" dirty="0"/>
              <a:t> </a:t>
            </a:r>
            <a:r>
              <a:rPr lang="en-US" sz="2000" dirty="0" err="1"/>
              <a:t>ved</a:t>
            </a:r>
            <a:r>
              <a:rPr lang="en-US" sz="2000" dirty="0"/>
              <a:t> det </a:t>
            </a:r>
            <a:r>
              <a:rPr lang="en-US" sz="2000" dirty="0" err="1"/>
              <a:t>enkelte</a:t>
            </a:r>
            <a:r>
              <a:rPr lang="en-US" sz="2000" dirty="0"/>
              <a:t> </a:t>
            </a:r>
            <a:r>
              <a:rPr lang="en-US" sz="2000" dirty="0" err="1"/>
              <a:t>institutt</a:t>
            </a:r>
            <a:r>
              <a:rPr lang="en-US" sz="2000" dirty="0"/>
              <a:t> </a:t>
            </a:r>
            <a:r>
              <a:rPr lang="en-US" sz="2000" dirty="0" err="1"/>
              <a:t>mtp</a:t>
            </a:r>
            <a:r>
              <a:rPr lang="en-US" sz="2000" dirty="0"/>
              <a:t> </a:t>
            </a:r>
            <a:r>
              <a:rPr lang="en-US" sz="2000" dirty="0" err="1"/>
              <a:t>hvordan</a:t>
            </a:r>
            <a:r>
              <a:rPr lang="en-US" sz="2000" dirty="0"/>
              <a:t> </a:t>
            </a:r>
            <a:r>
              <a:rPr lang="en-US" sz="2000" dirty="0" err="1"/>
              <a:t>dere</a:t>
            </a:r>
            <a:r>
              <a:rPr lang="en-US" sz="2000" dirty="0"/>
              <a:t> </a:t>
            </a:r>
            <a:r>
              <a:rPr lang="en-US" sz="2000" dirty="0" err="1"/>
              <a:t>fyller</a:t>
            </a:r>
            <a:r>
              <a:rPr lang="en-US" sz="2000" dirty="0"/>
              <a:t> </a:t>
            </a:r>
            <a:r>
              <a:rPr lang="en-US" sz="2000" dirty="0" err="1"/>
              <a:t>rollen</a:t>
            </a:r>
            <a:r>
              <a:rPr lang="en-US" sz="2000" dirty="0"/>
              <a:t> “</a:t>
            </a:r>
            <a:r>
              <a:rPr lang="en-US" sz="2000" dirty="0" err="1"/>
              <a:t>fagperson</a:t>
            </a:r>
            <a:r>
              <a:rPr lang="en-US" sz="2000" dirty="0"/>
              <a:t>”.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39262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22D16DA-877C-B6DE-9962-92C5BA13573A}"/>
              </a:ext>
            </a:extLst>
          </p:cNvPr>
          <p:cNvSpPr txBox="1">
            <a:spLocks/>
          </p:cNvSpPr>
          <p:nvPr/>
        </p:nvSpPr>
        <p:spPr>
          <a:xfrm>
            <a:off x="1115568" y="548640"/>
            <a:ext cx="10168128" cy="117957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Neste </a:t>
            </a:r>
            <a:r>
              <a:rPr lang="en-US" sz="3600" dirty="0" err="1"/>
              <a:t>bestilling</a:t>
            </a:r>
            <a:r>
              <a:rPr lang="en-US" sz="3600" dirty="0"/>
              <a:t> </a:t>
            </a:r>
            <a:r>
              <a:rPr lang="en-US" sz="3600" dirty="0" err="1"/>
              <a:t>til</a:t>
            </a:r>
            <a:r>
              <a:rPr lang="en-US" sz="3600" dirty="0"/>
              <a:t> </a:t>
            </a:r>
            <a:r>
              <a:rPr lang="en-US" sz="3600" dirty="0" err="1"/>
              <a:t>fakultetskoordinatorene</a:t>
            </a:r>
            <a:r>
              <a:rPr lang="en-US" sz="3600" dirty="0"/>
              <a:t>: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43CE541-BE18-DBA3-526F-67B6E5108962}"/>
              </a:ext>
            </a:extLst>
          </p:cNvPr>
          <p:cNvSpPr txBox="1">
            <a:spLocks/>
          </p:cNvSpPr>
          <p:nvPr/>
        </p:nvSpPr>
        <p:spPr>
          <a:xfrm>
            <a:off x="1115568" y="2478024"/>
            <a:ext cx="10168128" cy="3694176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/>
            </a:pPr>
            <a:r>
              <a:rPr lang="en-US" sz="2000" dirty="0" err="1"/>
              <a:t>Hvert</a:t>
            </a:r>
            <a:r>
              <a:rPr lang="en-US" sz="2000" dirty="0"/>
              <a:t> </a:t>
            </a:r>
            <a:r>
              <a:rPr lang="en-US" sz="2000" dirty="0" err="1"/>
              <a:t>fakultet</a:t>
            </a:r>
            <a:r>
              <a:rPr lang="en-US" sz="2000" dirty="0"/>
              <a:t> melder </a:t>
            </a:r>
            <a:r>
              <a:rPr lang="en-US" sz="2000" dirty="0" err="1"/>
              <a:t>tilbake</a:t>
            </a:r>
            <a:r>
              <a:rPr lang="en-US" sz="2000" dirty="0"/>
              <a:t> </a:t>
            </a:r>
            <a:r>
              <a:rPr lang="en-US" sz="2000" dirty="0" err="1"/>
              <a:t>hvem</a:t>
            </a:r>
            <a:r>
              <a:rPr lang="en-US" sz="2000" dirty="0"/>
              <a:t> </a:t>
            </a:r>
            <a:r>
              <a:rPr lang="en-US" sz="2000" dirty="0" err="1"/>
              <a:t>som</a:t>
            </a:r>
            <a:r>
              <a:rPr lang="en-US" sz="2000" dirty="0"/>
              <a:t> </a:t>
            </a:r>
            <a:r>
              <a:rPr lang="en-US" sz="2000" dirty="0" err="1"/>
              <a:t>skal</a:t>
            </a:r>
            <a:r>
              <a:rPr lang="en-US" sz="2000" dirty="0"/>
              <a:t> ha </a:t>
            </a:r>
            <a:r>
              <a:rPr lang="en-US" sz="2000" dirty="0" err="1"/>
              <a:t>rollen</a:t>
            </a:r>
            <a:r>
              <a:rPr lang="en-US" sz="2000" dirty="0"/>
              <a:t> “</a:t>
            </a:r>
            <a:r>
              <a:rPr lang="en-US" sz="2000" dirty="0" err="1"/>
              <a:t>godkjenner</a:t>
            </a:r>
            <a:r>
              <a:rPr lang="en-US" sz="2000" dirty="0"/>
              <a:t>” og “FS-</a:t>
            </a:r>
            <a:r>
              <a:rPr lang="en-US" sz="2000" dirty="0" err="1"/>
              <a:t>klarerer</a:t>
            </a:r>
            <a:r>
              <a:rPr lang="en-US" sz="2000" dirty="0"/>
              <a:t>”. Skal “</a:t>
            </a:r>
            <a:r>
              <a:rPr lang="en-US" sz="2000" dirty="0" err="1"/>
              <a:t>godkjenner</a:t>
            </a:r>
            <a:r>
              <a:rPr lang="en-US" sz="2000" dirty="0"/>
              <a:t>” </a:t>
            </a:r>
            <a:r>
              <a:rPr lang="en-US" sz="2000" dirty="0" err="1"/>
              <a:t>være</a:t>
            </a:r>
            <a:r>
              <a:rPr lang="en-US" sz="2000" dirty="0"/>
              <a:t> </a:t>
            </a:r>
            <a:r>
              <a:rPr lang="en-US" sz="2000" dirty="0" err="1"/>
              <a:t>på</a:t>
            </a:r>
            <a:r>
              <a:rPr lang="en-US" sz="2000" dirty="0"/>
              <a:t> </a:t>
            </a:r>
            <a:r>
              <a:rPr lang="en-US" sz="2000" dirty="0" err="1"/>
              <a:t>instituttnivå</a:t>
            </a:r>
            <a:r>
              <a:rPr lang="en-US" sz="2000" dirty="0"/>
              <a:t> og FS-</a:t>
            </a:r>
            <a:r>
              <a:rPr lang="en-US" sz="2000" dirty="0" err="1"/>
              <a:t>klarerer</a:t>
            </a:r>
            <a:r>
              <a:rPr lang="en-US" sz="2000" dirty="0"/>
              <a:t> </a:t>
            </a:r>
            <a:r>
              <a:rPr lang="en-US" sz="2000" dirty="0" err="1"/>
              <a:t>på</a:t>
            </a:r>
            <a:r>
              <a:rPr lang="en-US" sz="2000" dirty="0"/>
              <a:t> </a:t>
            </a:r>
            <a:r>
              <a:rPr lang="en-US" sz="2000" dirty="0" err="1"/>
              <a:t>fakultetsnivå</a:t>
            </a:r>
            <a:r>
              <a:rPr lang="en-US" sz="2000" dirty="0"/>
              <a:t>? Skal </a:t>
            </a:r>
            <a:r>
              <a:rPr lang="en-US" sz="2000" dirty="0" err="1"/>
              <a:t>begge</a:t>
            </a:r>
            <a:r>
              <a:rPr lang="en-US" sz="2000" dirty="0"/>
              <a:t> roller </a:t>
            </a:r>
            <a:r>
              <a:rPr lang="en-US" sz="2000" dirty="0" err="1"/>
              <a:t>være</a:t>
            </a:r>
            <a:r>
              <a:rPr lang="en-US" sz="2000" dirty="0"/>
              <a:t> </a:t>
            </a:r>
            <a:r>
              <a:rPr lang="en-US" sz="2000" dirty="0" err="1"/>
              <a:t>på</a:t>
            </a:r>
            <a:r>
              <a:rPr lang="en-US" sz="2000" dirty="0"/>
              <a:t> </a:t>
            </a:r>
            <a:r>
              <a:rPr lang="en-US" sz="2000" dirty="0" err="1"/>
              <a:t>instituttnivå</a:t>
            </a:r>
            <a:r>
              <a:rPr lang="en-US" sz="2000" dirty="0"/>
              <a:t>? Vi </a:t>
            </a:r>
            <a:r>
              <a:rPr lang="en-US" sz="2000" dirty="0" err="1"/>
              <a:t>trenger</a:t>
            </a:r>
            <a:r>
              <a:rPr lang="en-US" sz="2000" dirty="0"/>
              <a:t> </a:t>
            </a:r>
            <a:r>
              <a:rPr lang="en-US" sz="2000" dirty="0" err="1"/>
              <a:t>navneliste</a:t>
            </a:r>
            <a:r>
              <a:rPr lang="en-US" sz="2000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err="1"/>
              <a:t>Hvilke</a:t>
            </a:r>
            <a:r>
              <a:rPr lang="en-US" sz="2000" dirty="0"/>
              <a:t> </a:t>
            </a:r>
            <a:r>
              <a:rPr lang="en-US" sz="2000" dirty="0" err="1"/>
              <a:t>fakultet</a:t>
            </a:r>
            <a:r>
              <a:rPr lang="en-US" sz="2000" dirty="0"/>
              <a:t>/</a:t>
            </a:r>
            <a:r>
              <a:rPr lang="en-US" sz="2000" dirty="0" err="1"/>
              <a:t>institutt</a:t>
            </a:r>
            <a:r>
              <a:rPr lang="en-US" sz="2000" dirty="0"/>
              <a:t> </a:t>
            </a:r>
            <a:r>
              <a:rPr lang="en-US" sz="2000" dirty="0" err="1"/>
              <a:t>skal</a:t>
            </a:r>
            <a:r>
              <a:rPr lang="en-US" sz="2000" dirty="0"/>
              <a:t> ha med </a:t>
            </a:r>
            <a:r>
              <a:rPr lang="en-US" sz="2000" dirty="0" err="1"/>
              <a:t>faglærer</a:t>
            </a:r>
            <a:r>
              <a:rPr lang="en-US" sz="2000" dirty="0"/>
              <a:t> inn i </a:t>
            </a:r>
            <a:r>
              <a:rPr lang="en-US" sz="2000" dirty="0" err="1"/>
              <a:t>EpN</a:t>
            </a:r>
            <a:r>
              <a:rPr lang="en-US" sz="2000" dirty="0"/>
              <a:t> </a:t>
            </a:r>
            <a:r>
              <a:rPr lang="en-US" sz="2000" dirty="0" err="1"/>
              <a:t>fra</a:t>
            </a:r>
            <a:r>
              <a:rPr lang="en-US" sz="2000" dirty="0"/>
              <a:t> </a:t>
            </a:r>
            <a:r>
              <a:rPr lang="en-US" sz="2000" dirty="0" err="1"/>
              <a:t>nå</a:t>
            </a:r>
            <a:r>
              <a:rPr lang="en-US" sz="2000" dirty="0"/>
              <a:t>? Rollen “</a:t>
            </a:r>
            <a:r>
              <a:rPr lang="en-US" sz="2000" dirty="0" err="1"/>
              <a:t>fagperson</a:t>
            </a:r>
            <a:r>
              <a:rPr lang="en-US" sz="2000" dirty="0"/>
              <a:t>” er </a:t>
            </a:r>
            <a:r>
              <a:rPr lang="en-US" sz="2000" dirty="0" err="1"/>
              <a:t>noe</a:t>
            </a:r>
            <a:r>
              <a:rPr lang="en-US" sz="2000" dirty="0"/>
              <a:t> alle </a:t>
            </a:r>
            <a:r>
              <a:rPr lang="en-US" sz="2000" dirty="0" err="1"/>
              <a:t>ansatte</a:t>
            </a:r>
            <a:r>
              <a:rPr lang="en-US" sz="2000" dirty="0"/>
              <a:t> </a:t>
            </a:r>
            <a:r>
              <a:rPr lang="en-US" sz="2000" dirty="0" err="1"/>
              <a:t>har</a:t>
            </a:r>
            <a:r>
              <a:rPr lang="en-US" sz="2000" dirty="0"/>
              <a:t>. </a:t>
            </a:r>
            <a:r>
              <a:rPr lang="en-US" sz="2000" dirty="0" err="1"/>
              <a:t>Dere</a:t>
            </a:r>
            <a:r>
              <a:rPr lang="en-US" sz="2000" dirty="0"/>
              <a:t> </a:t>
            </a:r>
            <a:r>
              <a:rPr lang="en-US" sz="2000" dirty="0" err="1"/>
              <a:t>har</a:t>
            </a:r>
            <a:r>
              <a:rPr lang="en-US" sz="2000" dirty="0"/>
              <a:t> </a:t>
            </a:r>
            <a:r>
              <a:rPr lang="en-US" sz="2000" dirty="0" err="1"/>
              <a:t>frihet</a:t>
            </a:r>
            <a:r>
              <a:rPr lang="en-US" sz="2000" dirty="0"/>
              <a:t> </a:t>
            </a:r>
            <a:r>
              <a:rPr lang="en-US" sz="2000" dirty="0" err="1"/>
              <a:t>ved</a:t>
            </a:r>
            <a:r>
              <a:rPr lang="en-US" sz="2000" dirty="0"/>
              <a:t> det </a:t>
            </a:r>
            <a:r>
              <a:rPr lang="en-US" sz="2000" dirty="0" err="1"/>
              <a:t>enkelte</a:t>
            </a:r>
            <a:r>
              <a:rPr lang="en-US" sz="2000" dirty="0"/>
              <a:t> </a:t>
            </a:r>
            <a:r>
              <a:rPr lang="en-US" sz="2000" dirty="0" err="1"/>
              <a:t>institutt</a:t>
            </a:r>
            <a:r>
              <a:rPr lang="en-US" sz="2000" dirty="0"/>
              <a:t> </a:t>
            </a:r>
            <a:r>
              <a:rPr lang="en-US" sz="2000" dirty="0" err="1"/>
              <a:t>mtp</a:t>
            </a:r>
            <a:r>
              <a:rPr lang="en-US" sz="2000" dirty="0"/>
              <a:t> </a:t>
            </a:r>
            <a:r>
              <a:rPr lang="en-US" sz="2000" dirty="0" err="1"/>
              <a:t>hvordan</a:t>
            </a:r>
            <a:r>
              <a:rPr lang="en-US" sz="2000" dirty="0"/>
              <a:t> </a:t>
            </a:r>
            <a:r>
              <a:rPr lang="en-US" sz="2000" dirty="0" err="1"/>
              <a:t>dere</a:t>
            </a:r>
            <a:r>
              <a:rPr lang="en-US" sz="2000" dirty="0"/>
              <a:t> </a:t>
            </a:r>
            <a:r>
              <a:rPr lang="en-US" sz="2000" dirty="0" err="1"/>
              <a:t>fyller</a:t>
            </a:r>
            <a:r>
              <a:rPr lang="en-US" sz="2000" dirty="0"/>
              <a:t> </a:t>
            </a:r>
            <a:r>
              <a:rPr lang="en-US" sz="2000" dirty="0" err="1"/>
              <a:t>rollen</a:t>
            </a:r>
            <a:r>
              <a:rPr lang="en-US" sz="2000" dirty="0"/>
              <a:t> “</a:t>
            </a:r>
            <a:r>
              <a:rPr lang="en-US" sz="2000" dirty="0" err="1"/>
              <a:t>faglærer</a:t>
            </a:r>
            <a:r>
              <a:rPr lang="en-US" sz="2000" dirty="0"/>
              <a:t>”.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err="1"/>
              <a:t>Hvordan</a:t>
            </a:r>
            <a:r>
              <a:rPr lang="en-US" sz="2000" dirty="0"/>
              <a:t> </a:t>
            </a:r>
            <a:r>
              <a:rPr lang="en-US" sz="2000" dirty="0" err="1"/>
              <a:t>fordeler</a:t>
            </a:r>
            <a:r>
              <a:rPr lang="en-US" sz="2000" dirty="0"/>
              <a:t> </a:t>
            </a:r>
            <a:r>
              <a:rPr lang="en-US" sz="2000" dirty="0" err="1"/>
              <a:t>dere</a:t>
            </a:r>
            <a:r>
              <a:rPr lang="en-US" sz="2000" dirty="0"/>
              <a:t> </a:t>
            </a:r>
            <a:r>
              <a:rPr lang="en-US" sz="2000" dirty="0" err="1"/>
              <a:t>arbeidet</a:t>
            </a:r>
            <a:r>
              <a:rPr lang="en-US" sz="2000" dirty="0"/>
              <a:t> </a:t>
            </a:r>
            <a:r>
              <a:rPr lang="en-US" sz="2000" dirty="0" err="1"/>
              <a:t>ute</a:t>
            </a:r>
            <a:r>
              <a:rPr lang="en-US" sz="2000" dirty="0"/>
              <a:t> </a:t>
            </a:r>
            <a:r>
              <a:rPr lang="en-US" sz="2000" dirty="0" err="1"/>
              <a:t>ved</a:t>
            </a:r>
            <a:r>
              <a:rPr lang="en-US" sz="2000" dirty="0"/>
              <a:t> </a:t>
            </a:r>
            <a:r>
              <a:rPr lang="en-US" sz="2000" dirty="0" err="1"/>
              <a:t>instituttene</a:t>
            </a:r>
            <a:r>
              <a:rPr lang="en-US" sz="2000" dirty="0"/>
              <a:t>? Er det de </a:t>
            </a:r>
            <a:r>
              <a:rPr lang="en-US" sz="2000" dirty="0" err="1"/>
              <a:t>som</a:t>
            </a:r>
            <a:r>
              <a:rPr lang="en-US" sz="2000" dirty="0"/>
              <a:t> </a:t>
            </a:r>
            <a:r>
              <a:rPr lang="en-US" sz="2000" dirty="0" err="1"/>
              <a:t>redigerer</a:t>
            </a:r>
            <a:r>
              <a:rPr lang="en-US" sz="2000" dirty="0"/>
              <a:t> i Vortex </a:t>
            </a:r>
            <a:r>
              <a:rPr lang="en-US" sz="2000" dirty="0" err="1"/>
              <a:t>som</a:t>
            </a:r>
            <a:r>
              <a:rPr lang="en-US" sz="2000" dirty="0"/>
              <a:t> </a:t>
            </a:r>
            <a:r>
              <a:rPr lang="en-US" sz="2000" dirty="0" err="1"/>
              <a:t>skal</a:t>
            </a:r>
            <a:r>
              <a:rPr lang="en-US" sz="2000" dirty="0"/>
              <a:t> </a:t>
            </a:r>
            <a:r>
              <a:rPr lang="en-US" sz="2000" dirty="0" err="1"/>
              <a:t>være</a:t>
            </a:r>
            <a:r>
              <a:rPr lang="en-US" sz="2000" dirty="0"/>
              <a:t> “</a:t>
            </a:r>
            <a:r>
              <a:rPr lang="en-US" sz="2000" dirty="0" err="1"/>
              <a:t>fagperson</a:t>
            </a:r>
            <a:r>
              <a:rPr lang="en-US" sz="2000" dirty="0"/>
              <a:t>” </a:t>
            </a:r>
            <a:r>
              <a:rPr lang="en-US" sz="2000" dirty="0" err="1"/>
              <a:t>også</a:t>
            </a:r>
            <a:r>
              <a:rPr lang="en-US" sz="2000" dirty="0"/>
              <a:t> i </a:t>
            </a:r>
            <a:r>
              <a:rPr lang="en-US" sz="2000" dirty="0" err="1"/>
              <a:t>EpN</a:t>
            </a:r>
            <a:r>
              <a:rPr lang="en-US" sz="2000" dirty="0"/>
              <a:t> (</a:t>
            </a:r>
            <a:r>
              <a:rPr lang="en-US" sz="2000" dirty="0" err="1"/>
              <a:t>anbefales</a:t>
            </a:r>
            <a:r>
              <a:rPr lang="en-US" sz="2000" dirty="0"/>
              <a:t>)? Har </a:t>
            </a:r>
            <a:r>
              <a:rPr lang="en-US" sz="2000" dirty="0" err="1"/>
              <a:t>dere</a:t>
            </a:r>
            <a:r>
              <a:rPr lang="en-US" sz="2000" dirty="0"/>
              <a:t> </a:t>
            </a:r>
            <a:r>
              <a:rPr lang="en-US" sz="2000" dirty="0" err="1"/>
              <a:t>allerede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</a:t>
            </a:r>
            <a:r>
              <a:rPr lang="en-US" sz="2000" dirty="0" err="1"/>
              <a:t>fordeling</a:t>
            </a:r>
            <a:r>
              <a:rPr lang="en-US" sz="2000" dirty="0"/>
              <a:t> </a:t>
            </a:r>
            <a:r>
              <a:rPr lang="en-US" sz="2000" dirty="0" err="1"/>
              <a:t>ute</a:t>
            </a:r>
            <a:r>
              <a:rPr lang="en-US" sz="2000" dirty="0"/>
              <a:t> </a:t>
            </a:r>
            <a:r>
              <a:rPr lang="en-US" sz="2000" dirty="0" err="1"/>
              <a:t>ved</a:t>
            </a:r>
            <a:r>
              <a:rPr lang="en-US" sz="2000" dirty="0"/>
              <a:t> </a:t>
            </a:r>
            <a:r>
              <a:rPr lang="en-US" sz="2000" dirty="0" err="1"/>
              <a:t>instituttene</a:t>
            </a:r>
            <a:r>
              <a:rPr lang="en-US" sz="2000" dirty="0"/>
              <a:t> over </a:t>
            </a:r>
            <a:r>
              <a:rPr lang="en-US" sz="2000" dirty="0" err="1"/>
              <a:t>hvem</a:t>
            </a:r>
            <a:r>
              <a:rPr lang="en-US" sz="2000" dirty="0"/>
              <a:t> </a:t>
            </a:r>
            <a:r>
              <a:rPr lang="en-US" sz="2000" dirty="0" err="1"/>
              <a:t>som</a:t>
            </a:r>
            <a:r>
              <a:rPr lang="en-US" sz="2000" dirty="0"/>
              <a:t> </a:t>
            </a:r>
            <a:r>
              <a:rPr lang="en-US" sz="2000" dirty="0" err="1"/>
              <a:t>har</a:t>
            </a:r>
            <a:r>
              <a:rPr lang="en-US" sz="2000" dirty="0"/>
              <a:t> </a:t>
            </a:r>
            <a:r>
              <a:rPr lang="en-US" sz="2000" dirty="0" err="1"/>
              <a:t>ansvaret</a:t>
            </a:r>
            <a:r>
              <a:rPr lang="en-US" sz="2000" dirty="0"/>
              <a:t> for </a:t>
            </a:r>
            <a:r>
              <a:rPr lang="en-US" sz="2000" dirty="0" err="1"/>
              <a:t>hvilke</a:t>
            </a:r>
            <a:r>
              <a:rPr lang="en-US" sz="2000" dirty="0"/>
              <a:t> </a:t>
            </a:r>
            <a:r>
              <a:rPr lang="en-US" sz="2000" dirty="0" err="1"/>
              <a:t>emner</a:t>
            </a:r>
            <a:r>
              <a:rPr lang="en-US" sz="2000" dirty="0"/>
              <a:t>? Kan vi </a:t>
            </a:r>
            <a:r>
              <a:rPr lang="en-US" sz="2000" dirty="0" err="1"/>
              <a:t>få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</a:t>
            </a:r>
            <a:r>
              <a:rPr lang="en-US" sz="2000" dirty="0" err="1"/>
              <a:t>kort</a:t>
            </a:r>
            <a:r>
              <a:rPr lang="en-US" sz="2000" dirty="0"/>
              <a:t> </a:t>
            </a:r>
            <a:r>
              <a:rPr lang="en-US" sz="2000" dirty="0" err="1"/>
              <a:t>beskrivelse</a:t>
            </a:r>
            <a:r>
              <a:rPr lang="en-US" sz="2000" dirty="0"/>
              <a:t> av </a:t>
            </a:r>
            <a:r>
              <a:rPr lang="en-US" sz="2000" dirty="0" err="1"/>
              <a:t>hvordan</a:t>
            </a:r>
            <a:r>
              <a:rPr lang="en-US" sz="2000" dirty="0"/>
              <a:t> </a:t>
            </a:r>
            <a:r>
              <a:rPr lang="en-US" sz="2000" dirty="0" err="1"/>
              <a:t>dette</a:t>
            </a:r>
            <a:r>
              <a:rPr lang="en-US" sz="2000" dirty="0"/>
              <a:t> er </a:t>
            </a:r>
            <a:r>
              <a:rPr lang="en-US" sz="2000" dirty="0" err="1"/>
              <a:t>organisert</a:t>
            </a:r>
            <a:r>
              <a:rPr lang="en-US" sz="2000" dirty="0"/>
              <a:t> </a:t>
            </a:r>
            <a:r>
              <a:rPr lang="en-US" sz="2000" dirty="0" err="1"/>
              <a:t>ved</a:t>
            </a:r>
            <a:r>
              <a:rPr lang="en-US" sz="2000" dirty="0"/>
              <a:t> </a:t>
            </a:r>
            <a:r>
              <a:rPr lang="en-US" sz="2000" dirty="0" err="1"/>
              <a:t>hvert</a:t>
            </a:r>
            <a:r>
              <a:rPr lang="en-US" sz="2000" dirty="0"/>
              <a:t> </a:t>
            </a:r>
            <a:r>
              <a:rPr lang="en-US" sz="2000" dirty="0" err="1"/>
              <a:t>institutt</a:t>
            </a:r>
            <a:r>
              <a:rPr lang="en-US" sz="2000" dirty="0"/>
              <a:t>? 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822423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22D16DA-877C-B6DE-9962-92C5BA13573A}"/>
              </a:ext>
            </a:extLst>
          </p:cNvPr>
          <p:cNvSpPr txBox="1">
            <a:spLocks/>
          </p:cNvSpPr>
          <p:nvPr/>
        </p:nvSpPr>
        <p:spPr>
          <a:xfrm>
            <a:off x="1115568" y="548640"/>
            <a:ext cx="10168128" cy="117957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6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B123D35-1AF6-42C9-9FE3-A26DAF40563C}"/>
              </a:ext>
            </a:extLst>
          </p:cNvPr>
          <p:cNvSpPr txBox="1">
            <a:spLocks/>
          </p:cNvSpPr>
          <p:nvPr/>
        </p:nvSpPr>
        <p:spPr>
          <a:xfrm>
            <a:off x="1267968" y="701040"/>
            <a:ext cx="10168128" cy="117957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err="1"/>
              <a:t>Spørsmål</a:t>
            </a:r>
            <a:r>
              <a:rPr lang="en-US" sz="3600" dirty="0"/>
              <a:t> </a:t>
            </a:r>
            <a:r>
              <a:rPr lang="en-US" sz="3600" dirty="0" err="1"/>
              <a:t>til</a:t>
            </a:r>
            <a:r>
              <a:rPr lang="en-US" sz="3600" dirty="0"/>
              <a:t> </a:t>
            </a:r>
            <a:r>
              <a:rPr lang="en-US" sz="3600" dirty="0" err="1"/>
              <a:t>styringsgruppe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64513951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22D16DA-877C-B6DE-9962-92C5BA13573A}"/>
              </a:ext>
            </a:extLst>
          </p:cNvPr>
          <p:cNvSpPr txBox="1">
            <a:spLocks/>
          </p:cNvSpPr>
          <p:nvPr/>
        </p:nvSpPr>
        <p:spPr>
          <a:xfrm>
            <a:off x="1115568" y="548640"/>
            <a:ext cx="10168128" cy="117957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6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43CE541-BE18-DBA3-526F-67B6E5108962}"/>
              </a:ext>
            </a:extLst>
          </p:cNvPr>
          <p:cNvSpPr txBox="1">
            <a:spLocks/>
          </p:cNvSpPr>
          <p:nvPr/>
        </p:nvSpPr>
        <p:spPr>
          <a:xfrm>
            <a:off x="1115568" y="2478024"/>
            <a:ext cx="10168128" cy="369417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Vi ser det er </a:t>
            </a:r>
            <a:r>
              <a:rPr lang="en-US" dirty="0" err="1"/>
              <a:t>behov</a:t>
            </a:r>
            <a:r>
              <a:rPr lang="en-US" dirty="0"/>
              <a:t> for </a:t>
            </a:r>
            <a:r>
              <a:rPr lang="en-US" dirty="0" err="1"/>
              <a:t>noen</a:t>
            </a:r>
            <a:r>
              <a:rPr lang="en-US" dirty="0"/>
              <a:t> </a:t>
            </a:r>
            <a:r>
              <a:rPr lang="en-US" dirty="0" err="1"/>
              <a:t>anbefalinger</a:t>
            </a:r>
            <a:r>
              <a:rPr lang="en-US" dirty="0"/>
              <a:t> her </a:t>
            </a:r>
            <a:r>
              <a:rPr lang="en-US" dirty="0" err="1"/>
              <a:t>og</a:t>
            </a:r>
            <a:r>
              <a:rPr lang="en-US" dirty="0"/>
              <a:t> </a:t>
            </a:r>
            <a:r>
              <a:rPr lang="en-US" dirty="0" err="1"/>
              <a:t>ønsker</a:t>
            </a:r>
            <a:r>
              <a:rPr lang="en-US" dirty="0"/>
              <a:t> </a:t>
            </a:r>
            <a:r>
              <a:rPr lang="en-US" dirty="0" err="1"/>
              <a:t>innspill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</a:t>
            </a:r>
            <a:r>
              <a:rPr lang="en-US" dirty="0" err="1"/>
              <a:t>styringsgruppa</a:t>
            </a:r>
            <a:r>
              <a:rPr lang="en-US" dirty="0"/>
              <a:t>: </a:t>
            </a:r>
          </a:p>
          <a:p>
            <a:pPr marL="0" indent="0">
              <a:buNone/>
            </a:pPr>
            <a:endParaRPr lang="en-US"/>
          </a:p>
          <a:p>
            <a:pPr lvl="1"/>
            <a:r>
              <a:rPr lang="en-US" dirty="0"/>
              <a:t>Skal vi </a:t>
            </a:r>
            <a:r>
              <a:rPr lang="en-US" dirty="0" err="1"/>
              <a:t>overføre</a:t>
            </a:r>
            <a:r>
              <a:rPr lang="en-US" dirty="0"/>
              <a:t> </a:t>
            </a:r>
            <a:r>
              <a:rPr lang="en-US" dirty="0" err="1"/>
              <a:t>fakultetenes</a:t>
            </a:r>
            <a:r>
              <a:rPr lang="en-US" dirty="0"/>
              <a:t>/</a:t>
            </a:r>
            <a:r>
              <a:rPr lang="en-US" dirty="0" err="1"/>
              <a:t>instituttenes</a:t>
            </a:r>
            <a:r>
              <a:rPr lang="en-US" dirty="0"/>
              <a:t> </a:t>
            </a:r>
            <a:r>
              <a:rPr lang="en-US" dirty="0" err="1"/>
              <a:t>arbeidsflyt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Vortex inn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EpN</a:t>
            </a:r>
            <a:r>
              <a:rPr lang="en-US" dirty="0"/>
              <a:t>? </a:t>
            </a:r>
            <a:r>
              <a:rPr lang="en-US" dirty="0" err="1"/>
              <a:t>Altså</a:t>
            </a:r>
            <a:r>
              <a:rPr lang="en-US" dirty="0"/>
              <a:t>: De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jobbet</a:t>
            </a:r>
            <a:r>
              <a:rPr lang="en-US" dirty="0"/>
              <a:t> med å </a:t>
            </a:r>
            <a:r>
              <a:rPr lang="en-US" dirty="0" err="1"/>
              <a:t>plotte</a:t>
            </a:r>
            <a:r>
              <a:rPr lang="en-US" dirty="0"/>
              <a:t> </a:t>
            </a:r>
            <a:r>
              <a:rPr lang="en-US" dirty="0" err="1"/>
              <a:t>endringer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Vortex (</a:t>
            </a:r>
            <a:r>
              <a:rPr lang="en-US" dirty="0" err="1"/>
              <a:t>faglærer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studiekonsulent</a:t>
            </a:r>
            <a:r>
              <a:rPr lang="en-US" dirty="0"/>
              <a:t>,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studiekonsulent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oppdrag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</a:t>
            </a:r>
            <a:r>
              <a:rPr lang="en-US" dirty="0" err="1"/>
              <a:t>faglærer</a:t>
            </a:r>
            <a:r>
              <a:rPr lang="en-US" dirty="0"/>
              <a:t>) </a:t>
            </a:r>
            <a:r>
              <a:rPr lang="en-US" dirty="0" err="1"/>
              <a:t>fortsetter</a:t>
            </a:r>
            <a:r>
              <a:rPr lang="en-US" dirty="0"/>
              <a:t> med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samme</a:t>
            </a:r>
            <a:r>
              <a:rPr lang="en-US" dirty="0"/>
              <a:t> </a:t>
            </a:r>
            <a:r>
              <a:rPr lang="en-US" dirty="0" err="1"/>
              <a:t>måte</a:t>
            </a:r>
            <a:r>
              <a:rPr lang="en-US" dirty="0"/>
              <a:t>, bare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EpN</a:t>
            </a:r>
            <a:r>
              <a:rPr lang="en-US" dirty="0"/>
              <a:t>? De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overodnet</a:t>
            </a:r>
            <a:r>
              <a:rPr lang="en-US" dirty="0"/>
              <a:t> </a:t>
            </a:r>
            <a:r>
              <a:rPr lang="en-US" dirty="0" err="1"/>
              <a:t>kontrollansvar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Vortex </a:t>
            </a:r>
            <a:r>
              <a:rPr lang="en-US" dirty="0" err="1"/>
              <a:t>blir</a:t>
            </a:r>
            <a:r>
              <a:rPr lang="en-US" dirty="0"/>
              <a:t> “</a:t>
            </a:r>
            <a:r>
              <a:rPr lang="en-US" dirty="0" err="1"/>
              <a:t>godkjenner</a:t>
            </a:r>
            <a:r>
              <a:rPr lang="en-US" dirty="0"/>
              <a:t>”/”FS-</a:t>
            </a:r>
            <a:r>
              <a:rPr lang="en-US" dirty="0" err="1"/>
              <a:t>klarerer</a:t>
            </a:r>
            <a:r>
              <a:rPr lang="en-US" dirty="0"/>
              <a:t>”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EpN</a:t>
            </a:r>
            <a:r>
              <a:rPr lang="en-US" dirty="0"/>
              <a:t>? </a:t>
            </a:r>
          </a:p>
          <a:p>
            <a:pPr lvl="1"/>
            <a:r>
              <a:rPr lang="en-US" dirty="0"/>
              <a:t>Skal vi </a:t>
            </a:r>
            <a:r>
              <a:rPr lang="en-US" dirty="0" err="1"/>
              <a:t>kjøre</a:t>
            </a:r>
            <a:r>
              <a:rPr lang="en-US" dirty="0"/>
              <a:t> </a:t>
            </a:r>
            <a:r>
              <a:rPr lang="en-US" dirty="0" err="1"/>
              <a:t>fellesfrister</a:t>
            </a:r>
            <a:r>
              <a:rPr lang="en-US" dirty="0"/>
              <a:t> </a:t>
            </a:r>
            <a:r>
              <a:rPr lang="en-US" dirty="0" err="1"/>
              <a:t>etter</a:t>
            </a:r>
            <a:r>
              <a:rPr lang="en-US" dirty="0"/>
              <a:t> MNs mal? </a:t>
            </a:r>
            <a:r>
              <a:rPr lang="en-US" dirty="0" err="1"/>
              <a:t>Altså</a:t>
            </a:r>
            <a:r>
              <a:rPr lang="en-US" dirty="0"/>
              <a:t>: alle </a:t>
            </a:r>
            <a:r>
              <a:rPr lang="en-US" dirty="0" err="1"/>
              <a:t>fakultet</a:t>
            </a:r>
            <a:r>
              <a:rPr lang="en-US" dirty="0"/>
              <a:t> melder inn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UiO</a:t>
            </a:r>
            <a:r>
              <a:rPr lang="en-US" dirty="0"/>
              <a:t> </a:t>
            </a:r>
            <a:r>
              <a:rPr lang="en-US" dirty="0" err="1"/>
              <a:t>hvem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er “</a:t>
            </a:r>
            <a:r>
              <a:rPr lang="en-US" dirty="0" err="1"/>
              <a:t>godkjenner</a:t>
            </a:r>
            <a:r>
              <a:rPr lang="en-US" dirty="0"/>
              <a:t>” </a:t>
            </a:r>
            <a:r>
              <a:rPr lang="en-US" dirty="0" err="1"/>
              <a:t>og</a:t>
            </a:r>
            <a:r>
              <a:rPr lang="en-US" dirty="0"/>
              <a:t> “FS-</a:t>
            </a:r>
            <a:r>
              <a:rPr lang="en-US" dirty="0" err="1"/>
              <a:t>klarerer</a:t>
            </a:r>
            <a:r>
              <a:rPr lang="en-US" dirty="0"/>
              <a:t>”, de </a:t>
            </a:r>
            <a:r>
              <a:rPr lang="en-US" dirty="0" err="1"/>
              <a:t>får</a:t>
            </a:r>
            <a:r>
              <a:rPr lang="en-US" dirty="0"/>
              <a:t> et </a:t>
            </a:r>
            <a:r>
              <a:rPr lang="en-US" dirty="0" err="1"/>
              <a:t>vindu</a:t>
            </a:r>
            <a:r>
              <a:rPr lang="en-US" dirty="0"/>
              <a:t>, 1/12 2022 –3/4 2023 </a:t>
            </a:r>
            <a:r>
              <a:rPr lang="en-US" dirty="0" err="1"/>
              <a:t>til</a:t>
            </a:r>
            <a:r>
              <a:rPr lang="en-US" dirty="0"/>
              <a:t> å </a:t>
            </a:r>
            <a:r>
              <a:rPr lang="en-US" dirty="0" err="1"/>
              <a:t>gjøre</a:t>
            </a:r>
            <a:r>
              <a:rPr lang="en-US" dirty="0"/>
              <a:t> alt av </a:t>
            </a:r>
            <a:r>
              <a:rPr lang="en-US" dirty="0" err="1"/>
              <a:t>endringer</a:t>
            </a:r>
            <a:r>
              <a:rPr lang="en-US" dirty="0"/>
              <a:t>, men </a:t>
            </a:r>
            <a:r>
              <a:rPr lang="en-US" dirty="0" err="1"/>
              <a:t>ellers</a:t>
            </a:r>
            <a:r>
              <a:rPr lang="en-US" dirty="0"/>
              <a:t> </a:t>
            </a:r>
            <a:r>
              <a:rPr lang="en-US" dirty="0" err="1"/>
              <a:t>styrer</a:t>
            </a:r>
            <a:r>
              <a:rPr lang="en-US" dirty="0"/>
              <a:t> de </a:t>
            </a:r>
            <a:r>
              <a:rPr lang="en-US" dirty="0" err="1"/>
              <a:t>dette</a:t>
            </a:r>
            <a:r>
              <a:rPr lang="en-US" dirty="0"/>
              <a:t> </a:t>
            </a:r>
            <a:r>
              <a:rPr lang="en-US" dirty="0" err="1"/>
              <a:t>selv</a:t>
            </a:r>
            <a:r>
              <a:rPr lang="en-US" dirty="0"/>
              <a:t>? </a:t>
            </a:r>
            <a:r>
              <a:rPr lang="en-US" dirty="0" err="1"/>
              <a:t>Prosjektet</a:t>
            </a:r>
            <a:r>
              <a:rPr lang="en-US" dirty="0"/>
              <a:t> </a:t>
            </a:r>
            <a:r>
              <a:rPr lang="en-US" dirty="0" err="1"/>
              <a:t>tilbyr</a:t>
            </a:r>
            <a:r>
              <a:rPr lang="en-US" dirty="0"/>
              <a:t> </a:t>
            </a:r>
            <a:r>
              <a:rPr lang="en-US" dirty="0" err="1"/>
              <a:t>informasjon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opplæring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arbeidsstuer</a:t>
            </a:r>
            <a:r>
              <a:rPr lang="en-US" dirty="0"/>
              <a:t>? Vi er </a:t>
            </a:r>
            <a:r>
              <a:rPr lang="en-US" dirty="0" err="1"/>
              <a:t>usikre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hvor</a:t>
            </a:r>
            <a:r>
              <a:rPr lang="en-US" dirty="0"/>
              <a:t> “</a:t>
            </a:r>
            <a:r>
              <a:rPr lang="en-US" dirty="0" err="1"/>
              <a:t>imperialistiske</a:t>
            </a:r>
            <a:r>
              <a:rPr lang="en-US" dirty="0"/>
              <a:t>” vi </a:t>
            </a:r>
            <a:r>
              <a:rPr lang="en-US" dirty="0" err="1"/>
              <a:t>bør</a:t>
            </a:r>
            <a:r>
              <a:rPr lang="en-US" dirty="0"/>
              <a:t> </a:t>
            </a:r>
            <a:r>
              <a:rPr lang="en-US" dirty="0" err="1"/>
              <a:t>være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prosjektgruppe</a:t>
            </a:r>
            <a:r>
              <a:rPr lang="en-US" dirty="0"/>
              <a:t>.  </a:t>
            </a:r>
          </a:p>
          <a:p>
            <a:pPr>
              <a:buFontTx/>
              <a:buChar char="-"/>
            </a:pPr>
            <a:endParaRPr lang="en-US" dirty="0"/>
          </a:p>
          <a:p>
            <a:pPr>
              <a:buFontTx/>
              <a:buChar char="-"/>
            </a:pPr>
            <a:endParaRPr lang="en-US" dirty="0"/>
          </a:p>
          <a:p>
            <a:pPr>
              <a:buFontTx/>
              <a:buChar char="-"/>
            </a:pP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B123D35-1AF6-42C9-9FE3-A26DAF40563C}"/>
              </a:ext>
            </a:extLst>
          </p:cNvPr>
          <p:cNvSpPr txBox="1">
            <a:spLocks/>
          </p:cNvSpPr>
          <p:nvPr/>
        </p:nvSpPr>
        <p:spPr>
          <a:xfrm>
            <a:off x="1267968" y="701040"/>
            <a:ext cx="10168128" cy="117957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err="1"/>
              <a:t>Arbeidsflyt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70213854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22D16DA-877C-B6DE-9962-92C5BA13573A}"/>
              </a:ext>
            </a:extLst>
          </p:cNvPr>
          <p:cNvSpPr txBox="1">
            <a:spLocks/>
          </p:cNvSpPr>
          <p:nvPr/>
        </p:nvSpPr>
        <p:spPr>
          <a:xfrm>
            <a:off x="1115568" y="548640"/>
            <a:ext cx="10168128" cy="117957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6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B123D35-1AF6-42C9-9FE3-A26DAF40563C}"/>
              </a:ext>
            </a:extLst>
          </p:cNvPr>
          <p:cNvSpPr txBox="1">
            <a:spLocks/>
          </p:cNvSpPr>
          <p:nvPr/>
        </p:nvSpPr>
        <p:spPr>
          <a:xfrm>
            <a:off x="1267968" y="701040"/>
            <a:ext cx="10168128" cy="117957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err="1"/>
              <a:t>Kommunikasjonsplan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98900063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B123D35-1AF6-42C9-9FE3-A26DAF40563C}"/>
              </a:ext>
            </a:extLst>
          </p:cNvPr>
          <p:cNvSpPr txBox="1">
            <a:spLocks/>
          </p:cNvSpPr>
          <p:nvPr/>
        </p:nvSpPr>
        <p:spPr>
          <a:xfrm>
            <a:off x="1267968" y="701040"/>
            <a:ext cx="10168128" cy="117957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dirty="0" err="1"/>
              <a:t>UiO</a:t>
            </a:r>
            <a:r>
              <a:rPr lang="en-US" sz="6000" dirty="0"/>
              <a:t> (</a:t>
            </a:r>
            <a:r>
              <a:rPr lang="en-US" sz="6000" dirty="0" err="1"/>
              <a:t>prosjektet</a:t>
            </a:r>
            <a:r>
              <a:rPr lang="en-US" sz="6000" dirty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163887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7062991"/>
              </p:ext>
            </p:extLst>
          </p:nvPr>
        </p:nvGraphicFramePr>
        <p:xfrm>
          <a:off x="528320" y="264161"/>
          <a:ext cx="10627359" cy="615250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{2D5ABB26-0587-4C30-8999-92F81FD0307C}</a:tableStyleId>
              </a:tblPr>
              <a:tblGrid>
                <a:gridCol w="2723260">
                  <a:extLst>
                    <a:ext uri="{9D8B030D-6E8A-4147-A177-3AD203B41FA5}">
                      <a16:colId xmlns:a16="http://schemas.microsoft.com/office/drawing/2014/main" val="796636215"/>
                    </a:ext>
                  </a:extLst>
                </a:gridCol>
                <a:gridCol w="2889314">
                  <a:extLst>
                    <a:ext uri="{9D8B030D-6E8A-4147-A177-3AD203B41FA5}">
                      <a16:colId xmlns:a16="http://schemas.microsoft.com/office/drawing/2014/main" val="1891398970"/>
                    </a:ext>
                  </a:extLst>
                </a:gridCol>
                <a:gridCol w="2523997">
                  <a:extLst>
                    <a:ext uri="{9D8B030D-6E8A-4147-A177-3AD203B41FA5}">
                      <a16:colId xmlns:a16="http://schemas.microsoft.com/office/drawing/2014/main" val="1291488370"/>
                    </a:ext>
                  </a:extLst>
                </a:gridCol>
                <a:gridCol w="2490788">
                  <a:extLst>
                    <a:ext uri="{9D8B030D-6E8A-4147-A177-3AD203B41FA5}">
                      <a16:colId xmlns:a16="http://schemas.microsoft.com/office/drawing/2014/main" val="3142212436"/>
                    </a:ext>
                  </a:extLst>
                </a:gridCol>
              </a:tblGrid>
              <a:tr h="454352">
                <a:tc>
                  <a:txBody>
                    <a:bodyPr/>
                    <a:lstStyle/>
                    <a:p>
                      <a:pPr fontAlgn="t"/>
                      <a:endParaRPr lang="nb-NO" sz="2800" dirty="0">
                        <a:effectLst/>
                      </a:endParaRPr>
                    </a:p>
                    <a:p>
                      <a:pPr algn="l" rtl="0" fontAlgn="base"/>
                      <a:r>
                        <a:rPr lang="nb-NO" sz="1200" dirty="0">
                          <a:effectLst/>
                        </a:rPr>
                        <a:t>Tiltak/oppgave </a:t>
                      </a:r>
                      <a:endParaRPr lang="nb-NO" sz="1200" b="0" i="0" dirty="0">
                        <a:effectLst/>
                      </a:endParaRPr>
                    </a:p>
                  </a:txBody>
                  <a:tcPr marL="60435" marR="60435" marT="30218" marB="302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b-NO" sz="2800" dirty="0">
                        <a:effectLst/>
                      </a:endParaRPr>
                    </a:p>
                    <a:p>
                      <a:pPr algn="l" rtl="0" fontAlgn="base"/>
                      <a:r>
                        <a:rPr lang="nb-NO" sz="1200" dirty="0">
                          <a:effectLst/>
                        </a:rPr>
                        <a:t>Forum og dato </a:t>
                      </a:r>
                      <a:endParaRPr lang="nb-NO" sz="1200" b="0" i="0" dirty="0">
                        <a:effectLst/>
                      </a:endParaRPr>
                    </a:p>
                  </a:txBody>
                  <a:tcPr marL="60435" marR="60435" marT="30218" marB="302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b-NO" sz="2800" dirty="0">
                        <a:effectLst/>
                      </a:endParaRPr>
                    </a:p>
                    <a:p>
                      <a:pPr algn="l" rtl="0" fontAlgn="base"/>
                      <a:r>
                        <a:rPr lang="nb-NO" sz="1200" dirty="0">
                          <a:effectLst/>
                        </a:rPr>
                        <a:t>Ansvarlig </a:t>
                      </a:r>
                      <a:endParaRPr lang="nb-NO" sz="1200" b="0" i="0" dirty="0">
                        <a:effectLst/>
                      </a:endParaRPr>
                    </a:p>
                  </a:txBody>
                  <a:tcPr marL="60435" marR="60435" marT="30218" marB="302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b-NO" sz="2800" dirty="0">
                        <a:effectLst/>
                      </a:endParaRPr>
                    </a:p>
                    <a:p>
                      <a:pPr algn="l" rtl="0" fontAlgn="base"/>
                      <a:r>
                        <a:rPr lang="nb-NO" sz="1200" dirty="0">
                          <a:effectLst/>
                        </a:rPr>
                        <a:t>Merknad </a:t>
                      </a:r>
                      <a:endParaRPr lang="nb-NO" sz="1200" b="0" i="0" dirty="0">
                        <a:effectLst/>
                      </a:endParaRPr>
                    </a:p>
                  </a:txBody>
                  <a:tcPr marL="60435" marR="60435" marT="30218" marB="302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8778298"/>
                  </a:ext>
                </a:extLst>
              </a:tr>
              <a:tr h="1168334">
                <a:tc>
                  <a:txBody>
                    <a:bodyPr/>
                    <a:lstStyle/>
                    <a:p>
                      <a:pPr algn="l" rtl="0" fontAlgn="base"/>
                      <a:r>
                        <a:rPr lang="nb-NO" sz="1200" dirty="0">
                          <a:solidFill>
                            <a:srgbClr val="FF0000"/>
                          </a:solidFill>
                          <a:effectLst/>
                        </a:rPr>
                        <a:t>Informere ledere </a:t>
                      </a:r>
                      <a:endParaRPr lang="nb-NO" sz="1200" b="0" i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60435" marR="60435" marT="30218" marB="302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 algn="l" rtl="0" fontAlgn="base">
                        <a:buFont typeface="Arial"/>
                        <a:buChar char="•"/>
                      </a:pPr>
                      <a:r>
                        <a:rPr lang="nb-NO" sz="1200" dirty="0">
                          <a:effectLst/>
                        </a:rPr>
                        <a:t>Studieledernettverk UiO (mai 22)</a:t>
                      </a:r>
                    </a:p>
                    <a:p>
                      <a:pPr marL="171450" indent="-171450" algn="l" rtl="0" fontAlgn="base">
                        <a:buFont typeface="Arial" panose="020B0604020202020204" pitchFamily="34" charset="0"/>
                        <a:buChar char="•"/>
                      </a:pPr>
                      <a:endParaRPr lang="nb-NO" sz="1200" dirty="0">
                        <a:effectLst/>
                      </a:endParaRPr>
                    </a:p>
                    <a:p>
                      <a:pPr marL="171450" indent="-171450" algn="l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nb-NO" sz="1200" dirty="0">
                          <a:effectLst/>
                        </a:rPr>
                        <a:t>Utdanningsledere/studieledere deltakerfakultet (mai 22)</a:t>
                      </a:r>
                      <a:endParaRPr lang="nb-NO" sz="1200" b="0" i="0">
                        <a:effectLst/>
                        <a:latin typeface="Calibri"/>
                      </a:endParaRPr>
                    </a:p>
                    <a:p>
                      <a:pPr marL="0" lvl="0" indent="0" algn="l">
                        <a:buNone/>
                      </a:pPr>
                      <a:endParaRPr lang="nb-NO" sz="1200" dirty="0">
                        <a:effectLst/>
                      </a:endParaRPr>
                    </a:p>
                    <a:p>
                      <a:pPr marL="1714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nb-NO" sz="1200" dirty="0">
                          <a:effectLst/>
                        </a:rPr>
                        <a:t>Kontorsjefmøtet SV (juni 22)  </a:t>
                      </a:r>
                    </a:p>
                    <a:p>
                      <a:pPr marL="171450" lvl="0" indent="-171450" algn="l">
                        <a:buFont typeface="Arial" panose="020B0604020202020204" pitchFamily="34" charset="0"/>
                        <a:buChar char="•"/>
                      </a:pPr>
                      <a:endParaRPr lang="nb-NO" sz="1200" dirty="0">
                        <a:effectLst/>
                      </a:endParaRPr>
                    </a:p>
                    <a:p>
                      <a:pPr marL="1714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nb-NO" sz="1200" dirty="0">
                          <a:effectLst/>
                        </a:rPr>
                        <a:t>SKI-ITU (september 22)</a:t>
                      </a:r>
                    </a:p>
                    <a:p>
                      <a:pPr marL="171450" lvl="0" indent="-171450" algn="l">
                        <a:buFont typeface="Arial" panose="020B0604020202020204" pitchFamily="34" charset="0"/>
                        <a:buChar char="•"/>
                      </a:pPr>
                      <a:endParaRPr lang="nb-NO" sz="1200" dirty="0">
                        <a:effectLst/>
                      </a:endParaRPr>
                    </a:p>
                    <a:p>
                      <a:pPr marL="1714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nb-NO" sz="1200" dirty="0">
                          <a:effectLst/>
                        </a:rPr>
                        <a:t>Fagråd for IT i utdanning (oktober 2022)</a:t>
                      </a:r>
                    </a:p>
                  </a:txBody>
                  <a:tcPr marL="60435" marR="60435" marT="30218" marB="302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nb-NO" sz="2800" dirty="0">
                        <a:effectLst/>
                      </a:endParaRPr>
                    </a:p>
                    <a:p>
                      <a:pPr algn="l" rtl="0" fontAlgn="base"/>
                      <a:endParaRPr lang="nb-NO" sz="1200" b="0" i="0" dirty="0">
                        <a:effectLst/>
                      </a:endParaRPr>
                    </a:p>
                  </a:txBody>
                  <a:tcPr marL="60435" marR="60435" marT="30218" marB="302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nb-NO" sz="2800" dirty="0">
                        <a:effectLst/>
                      </a:endParaRPr>
                    </a:p>
                    <a:p>
                      <a:pPr algn="l" rtl="0" fontAlgn="base"/>
                      <a:endParaRPr lang="nb-NO" sz="1200" b="0" i="0" dirty="0">
                        <a:effectLst/>
                      </a:endParaRPr>
                    </a:p>
                  </a:txBody>
                  <a:tcPr marL="60435" marR="60435" marT="30218" marB="302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0718635"/>
                  </a:ext>
                </a:extLst>
              </a:tr>
              <a:tr h="882741">
                <a:tc>
                  <a:txBody>
                    <a:bodyPr/>
                    <a:lstStyle/>
                    <a:p>
                      <a:pPr algn="l" rtl="0" fontAlgn="base"/>
                      <a:r>
                        <a:rPr lang="nb-NO" sz="1200" dirty="0">
                          <a:solidFill>
                            <a:srgbClr val="FF0000"/>
                          </a:solidFill>
                          <a:effectLst/>
                        </a:rPr>
                        <a:t>Informere studiekonsulenter </a:t>
                      </a:r>
                      <a:endParaRPr lang="nb-NO" sz="1200" b="0" i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60435" marR="60435" marT="30218" marB="302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lvl="0" indent="-285750" algn="l">
                        <a:buFont typeface="Arial"/>
                        <a:buChar char="•"/>
                      </a:pPr>
                      <a:r>
                        <a:rPr lang="nb-NO" sz="1200" dirty="0">
                          <a:effectLst/>
                        </a:rPr>
                        <a:t>Tilbyr informasjon og opplæring (november 22)</a:t>
                      </a:r>
                    </a:p>
                    <a:p>
                      <a:pPr marL="285750" lvl="0" indent="-285750" algn="l">
                        <a:buFont typeface="Arial"/>
                        <a:buChar char="•"/>
                      </a:pPr>
                      <a:endParaRPr lang="nb-NO" sz="1200" dirty="0">
                        <a:effectLst/>
                      </a:endParaRPr>
                    </a:p>
                    <a:p>
                      <a:pPr marL="285750" lvl="0" indent="-285750" algn="l">
                        <a:buFont typeface="Arial"/>
                        <a:buChar char="•"/>
                      </a:pPr>
                      <a:r>
                        <a:rPr lang="nb-NO" sz="1200" dirty="0">
                          <a:effectLst/>
                        </a:rPr>
                        <a:t>Tilbyr arbeidsstuer (desember 22–februar 22)</a:t>
                      </a:r>
                    </a:p>
                  </a:txBody>
                  <a:tcPr marL="60435" marR="60435" marT="30218" marB="302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nb-NO" sz="2800" dirty="0">
                        <a:effectLst/>
                      </a:endParaRPr>
                    </a:p>
                    <a:p>
                      <a:pPr algn="l" rtl="0" fontAlgn="base"/>
                      <a:endParaRPr lang="nb-NO" sz="1200" b="0" i="0" dirty="0">
                        <a:effectLst/>
                      </a:endParaRPr>
                    </a:p>
                  </a:txBody>
                  <a:tcPr marL="60435" marR="60435" marT="30218" marB="302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nb-NO" sz="2800" dirty="0">
                        <a:effectLst/>
                      </a:endParaRPr>
                    </a:p>
                    <a:p>
                      <a:pPr algn="l" rtl="0" fontAlgn="base"/>
                      <a:endParaRPr lang="nb-NO" sz="1200" b="0" i="0" dirty="0">
                        <a:effectLst/>
                      </a:endParaRPr>
                    </a:p>
                  </a:txBody>
                  <a:tcPr marL="60435" marR="60435" marT="30218" marB="302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4841331"/>
                  </a:ext>
                </a:extLst>
              </a:tr>
              <a:tr h="1025538">
                <a:tc>
                  <a:txBody>
                    <a:bodyPr/>
                    <a:lstStyle/>
                    <a:p>
                      <a:pPr algn="l" rtl="0" fontAlgn="base"/>
                      <a:r>
                        <a:rPr lang="nb-NO" sz="1200" dirty="0">
                          <a:solidFill>
                            <a:srgbClr val="FF0000"/>
                          </a:solidFill>
                          <a:effectLst/>
                        </a:rPr>
                        <a:t>Informere faglærere </a:t>
                      </a:r>
                      <a:endParaRPr lang="nb-NO" sz="1200" b="0" i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60435" marR="60435" marT="30218" marB="302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lvl="0" indent="-285750" algn="l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nb-NO" sz="1200" b="0" i="0" u="none" strike="noStrike" noProof="0" dirty="0">
                          <a:effectLst/>
                          <a:latin typeface="Neue Haas Grotesk Text Pro"/>
                        </a:rPr>
                        <a:t>Tilbyr informasjon og opplæring (november 22)</a:t>
                      </a:r>
                      <a:endParaRPr lang="en-US" sz="1200" b="0" i="0" u="none" strike="noStrike" noProof="0" dirty="0">
                        <a:effectLst/>
                        <a:latin typeface="Neue Haas Grotesk Text Pro"/>
                      </a:endParaRPr>
                    </a:p>
                    <a:p>
                      <a:pPr marL="285750" lvl="0" indent="-285750" algn="l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endParaRPr lang="nb-NO" sz="1200" b="0" i="0" u="none" strike="noStrike" noProof="0" dirty="0">
                        <a:effectLst/>
                        <a:latin typeface="Neue Haas Grotesk Text Pro"/>
                      </a:endParaRPr>
                    </a:p>
                    <a:p>
                      <a:pPr marL="285750" lvl="0" indent="-285750" algn="l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nb-NO" sz="1200" b="0" i="0" u="none" strike="noStrike" noProof="0" dirty="0">
                          <a:effectLst/>
                          <a:latin typeface="Neue Haas Grotesk Text Pro"/>
                        </a:rPr>
                        <a:t>Tilbyr arbeidsstuer (desember 22–februar 22)</a:t>
                      </a:r>
                      <a:endParaRPr lang="en-US" sz="1200" b="0" i="0" u="none" strike="noStrike" noProof="0" dirty="0">
                        <a:effectLst/>
                        <a:latin typeface="Neue Haas Grotesk Text Pro"/>
                      </a:endParaRPr>
                    </a:p>
                  </a:txBody>
                  <a:tcPr marL="60435" marR="60435" marT="30218" marB="302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nb-NO" sz="2800" dirty="0">
                        <a:effectLst/>
                      </a:endParaRPr>
                    </a:p>
                    <a:p>
                      <a:pPr algn="l" rtl="0" fontAlgn="base"/>
                      <a:endParaRPr lang="nb-NO" sz="1200" b="0" i="0">
                        <a:effectLst/>
                      </a:endParaRPr>
                    </a:p>
                  </a:txBody>
                  <a:tcPr marL="60435" marR="60435" marT="30218" marB="302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nb-NO" sz="2800" dirty="0">
                        <a:effectLst/>
                      </a:endParaRPr>
                    </a:p>
                    <a:p>
                      <a:pPr algn="l" rtl="0" fontAlgn="base"/>
                      <a:endParaRPr lang="nb-NO" sz="1200" b="0" i="0" dirty="0">
                        <a:effectLst/>
                      </a:endParaRPr>
                    </a:p>
                  </a:txBody>
                  <a:tcPr marL="60435" marR="60435" marT="30218" marB="302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0320439"/>
                  </a:ext>
                </a:extLst>
              </a:tr>
              <a:tr h="739945">
                <a:tc>
                  <a:txBody>
                    <a:bodyPr/>
                    <a:lstStyle/>
                    <a:p>
                      <a:pPr algn="l" rtl="0" fontAlgn="base"/>
                      <a:r>
                        <a:rPr lang="nn-NO" sz="1200" dirty="0">
                          <a:solidFill>
                            <a:srgbClr val="FF0000"/>
                          </a:solidFill>
                          <a:effectLst/>
                        </a:rPr>
                        <a:t>Informere i Studieweb-nettverk ved </a:t>
                      </a:r>
                      <a:r>
                        <a:rPr lang="nn-NO" sz="1200" dirty="0" err="1">
                          <a:solidFill>
                            <a:srgbClr val="FF0000"/>
                          </a:solidFill>
                          <a:effectLst/>
                        </a:rPr>
                        <a:t>deltakerfakultet</a:t>
                      </a:r>
                      <a:r>
                        <a:rPr lang="nn-NO" sz="120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nn-NO" sz="1200" b="0" i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60435" marR="60435" marT="30218" marB="302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nb-NO" sz="2800" dirty="0">
                        <a:effectLst/>
                      </a:endParaRPr>
                    </a:p>
                    <a:p>
                      <a:pPr algn="l" rtl="0" fontAlgn="base"/>
                      <a:endParaRPr lang="nb-NO" sz="1200" b="0" i="0" dirty="0">
                        <a:effectLst/>
                      </a:endParaRPr>
                    </a:p>
                  </a:txBody>
                  <a:tcPr marL="60435" marR="60435" marT="30218" marB="302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nb-NO" sz="2800" dirty="0">
                        <a:effectLst/>
                      </a:endParaRPr>
                    </a:p>
                    <a:p>
                      <a:pPr algn="l" rtl="0" fontAlgn="base"/>
                      <a:endParaRPr lang="nb-NO" sz="1200" b="0" i="0" dirty="0">
                        <a:effectLst/>
                      </a:endParaRPr>
                    </a:p>
                  </a:txBody>
                  <a:tcPr marL="60435" marR="60435" marT="30218" marB="302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nb-NO" sz="2800" dirty="0">
                        <a:effectLst/>
                      </a:endParaRPr>
                    </a:p>
                    <a:p>
                      <a:pPr algn="l" rtl="0" fontAlgn="base"/>
                      <a:endParaRPr lang="nb-NO" sz="1200" b="0" i="0" dirty="0">
                        <a:effectLst/>
                      </a:endParaRPr>
                    </a:p>
                  </a:txBody>
                  <a:tcPr marL="60435" marR="60435" marT="30218" marB="302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0817942"/>
                  </a:ext>
                </a:extLst>
              </a:tr>
              <a:tr h="597149">
                <a:tc>
                  <a:txBody>
                    <a:bodyPr/>
                    <a:lstStyle/>
                    <a:p>
                      <a:pPr algn="l" rtl="0" fontAlgn="base"/>
                      <a:r>
                        <a:rPr lang="nb-NO" sz="1200" dirty="0">
                          <a:solidFill>
                            <a:srgbClr val="FF0000"/>
                          </a:solidFill>
                          <a:effectLst/>
                        </a:rPr>
                        <a:t>Informere andre fakultet </a:t>
                      </a:r>
                      <a:endParaRPr lang="nb-NO" sz="1200" b="0" i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60435" marR="60435" marT="30218" marB="302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nb-NO" sz="2800" dirty="0">
                        <a:effectLst/>
                      </a:endParaRPr>
                    </a:p>
                    <a:p>
                      <a:pPr algn="l" rtl="0" fontAlgn="base"/>
                      <a:endParaRPr lang="nb-NO" sz="1200" b="0" i="0" dirty="0">
                        <a:effectLst/>
                      </a:endParaRPr>
                    </a:p>
                  </a:txBody>
                  <a:tcPr marL="60435" marR="60435" marT="30218" marB="302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nb-NO" sz="2800" dirty="0">
                        <a:effectLst/>
                      </a:endParaRPr>
                    </a:p>
                    <a:p>
                      <a:pPr algn="l" rtl="0" fontAlgn="base"/>
                      <a:endParaRPr lang="nb-NO" sz="1200" b="0" i="0" dirty="0">
                        <a:effectLst/>
                      </a:endParaRPr>
                    </a:p>
                  </a:txBody>
                  <a:tcPr marL="60435" marR="60435" marT="30218" marB="302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nb-NO" sz="2800" dirty="0">
                        <a:effectLst/>
                      </a:endParaRPr>
                    </a:p>
                    <a:p>
                      <a:pPr algn="l" rtl="0" fontAlgn="base"/>
                      <a:endParaRPr lang="nb-NO" sz="1200" b="0" i="0" dirty="0">
                        <a:effectLst/>
                      </a:endParaRPr>
                    </a:p>
                  </a:txBody>
                  <a:tcPr marL="60435" marR="60435" marT="30218" marB="302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47328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227618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B123D35-1AF6-42C9-9FE3-A26DAF40563C}"/>
              </a:ext>
            </a:extLst>
          </p:cNvPr>
          <p:cNvSpPr txBox="1">
            <a:spLocks/>
          </p:cNvSpPr>
          <p:nvPr/>
        </p:nvSpPr>
        <p:spPr>
          <a:xfrm>
            <a:off x="1267968" y="701040"/>
            <a:ext cx="10168128" cy="117957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err="1"/>
              <a:t>Deltakerfakultetene</a:t>
            </a:r>
            <a:r>
              <a:rPr lang="en-US" sz="3200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6BAAA1-2FED-C984-5B0C-803B679F76F9}"/>
              </a:ext>
            </a:extLst>
          </p:cNvPr>
          <p:cNvSpPr txBox="1">
            <a:spLocks/>
          </p:cNvSpPr>
          <p:nvPr/>
        </p:nvSpPr>
        <p:spPr>
          <a:xfrm>
            <a:off x="1115568" y="1603456"/>
            <a:ext cx="10168128" cy="369417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ea typeface="+mn-lt"/>
                <a:cs typeface="+mn-lt"/>
              </a:rPr>
              <a:t>Lager </a:t>
            </a:r>
            <a:r>
              <a:rPr lang="en-US" b="1" dirty="0" err="1">
                <a:ea typeface="+mn-lt"/>
                <a:cs typeface="+mn-lt"/>
              </a:rPr>
              <a:t>egen</a:t>
            </a:r>
            <a:r>
              <a:rPr lang="en-US" b="1" dirty="0">
                <a:ea typeface="+mn-lt"/>
                <a:cs typeface="+mn-lt"/>
              </a:rPr>
              <a:t> </a:t>
            </a:r>
            <a:r>
              <a:rPr lang="en-US" b="1" dirty="0" err="1">
                <a:ea typeface="+mn-lt"/>
                <a:cs typeface="+mn-lt"/>
              </a:rPr>
              <a:t>kommunikasjonsplan</a:t>
            </a:r>
            <a:r>
              <a:rPr lang="en-US" b="1" dirty="0">
                <a:ea typeface="+mn-lt"/>
                <a:cs typeface="+mn-lt"/>
              </a:rPr>
              <a:t>?</a:t>
            </a:r>
            <a:endParaRPr lang="en-US" dirty="0" err="1">
              <a:ea typeface="+mn-lt"/>
              <a:cs typeface="+mn-lt"/>
            </a:endParaRPr>
          </a:p>
          <a:p>
            <a:r>
              <a:rPr lang="en-US" b="1" dirty="0" err="1"/>
              <a:t>Prosjektet</a:t>
            </a:r>
            <a:r>
              <a:rPr lang="en-US" b="1" dirty="0"/>
              <a:t> </a:t>
            </a:r>
            <a:r>
              <a:rPr lang="en-US" b="1" dirty="0" err="1"/>
              <a:t>kan</a:t>
            </a:r>
            <a:r>
              <a:rPr lang="en-US" b="1" dirty="0"/>
              <a:t> </a:t>
            </a:r>
            <a:r>
              <a:rPr lang="en-US" b="1" dirty="0" err="1"/>
              <a:t>bestilles</a:t>
            </a:r>
            <a:r>
              <a:rPr lang="en-US" b="1" dirty="0"/>
              <a:t> for </a:t>
            </a:r>
            <a:r>
              <a:rPr lang="en-US" b="1" dirty="0" err="1"/>
              <a:t>informasjon</a:t>
            </a:r>
            <a:r>
              <a:rPr lang="en-US" b="1" dirty="0"/>
              <a:t> om </a:t>
            </a:r>
            <a:r>
              <a:rPr lang="en-US" b="1" dirty="0" err="1"/>
              <a:t>ønskelig</a:t>
            </a:r>
            <a:r>
              <a:rPr lang="en-US" b="1" dirty="0"/>
              <a:t>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322054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Table&#10;&#10;Description automatically generated">
            <a:extLst>
              <a:ext uri="{FF2B5EF4-FFF2-40B4-BE49-F238E27FC236}">
                <a16:creationId xmlns:a16="http://schemas.microsoft.com/office/drawing/2014/main" id="{A9FD8BD4-BD19-E784-DF3A-73F3D88806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4449" y="926548"/>
            <a:ext cx="6934199" cy="5404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92331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B123D35-1AF6-42C9-9FE3-A26DAF40563C}"/>
              </a:ext>
            </a:extLst>
          </p:cNvPr>
          <p:cNvSpPr txBox="1">
            <a:spLocks/>
          </p:cNvSpPr>
          <p:nvPr/>
        </p:nvSpPr>
        <p:spPr>
          <a:xfrm>
            <a:off x="1267968" y="701040"/>
            <a:ext cx="10168128" cy="117957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dirty="0" err="1"/>
              <a:t>Avgrensninger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167394402"/>
      </p:ext>
    </p:extLst>
  </p:cSld>
  <p:clrMapOvr>
    <a:masterClrMapping/>
  </p:clrMapOvr>
</p:sld>
</file>

<file path=ppt/theme/theme1.xml><?xml version="1.0" encoding="utf-8"?>
<a:theme xmlns:a="http://schemas.openxmlformats.org/drawingml/2006/main" name="AccentBoxVTI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Avenir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A68679D878A9C409BC0AF77E7F88BCE" ma:contentTypeVersion="10" ma:contentTypeDescription="Opprett et nytt dokument." ma:contentTypeScope="" ma:versionID="95fc413f87c8c5fad8c483a49404a171">
  <xsd:schema xmlns:xsd="http://www.w3.org/2001/XMLSchema" xmlns:xs="http://www.w3.org/2001/XMLSchema" xmlns:p="http://schemas.microsoft.com/office/2006/metadata/properties" xmlns:ns2="f7f2a440-019a-4837-82ab-0b15319e077f" xmlns:ns3="a69c35fb-6d9a-4d7c-98bd-d665f442f86f" targetNamespace="http://schemas.microsoft.com/office/2006/metadata/properties" ma:root="true" ma:fieldsID="e88840f716fa007a1e1e0e3314416db6" ns2:_="" ns3:_="">
    <xsd:import namespace="f7f2a440-019a-4837-82ab-0b15319e077f"/>
    <xsd:import namespace="a69c35fb-6d9a-4d7c-98bd-d665f442f86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f2a440-019a-4837-82ab-0b15319e077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3" nillable="true" ma:taxonomy="true" ma:internalName="lcf76f155ced4ddcb4097134ff3c332f" ma:taxonomyFieldName="MediaServiceImageTags" ma:displayName="Bildemerkelapper" ma:readOnly="false" ma:fieldId="{5cf76f15-5ced-4ddc-b409-7134ff3c332f}" ma:taxonomyMulti="true" ma:sspId="c22fd018-c39b-462c-89de-126a365ef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9c35fb-6d9a-4d7c-98bd-d665f442f86f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d908a7c-d073-4d1c-a1ae-d048098f3ded}" ma:internalName="TaxCatchAll" ma:showField="CatchAllData" ma:web="a69c35fb-6d9a-4d7c-98bd-d665f442f86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69c35fb-6d9a-4d7c-98bd-d665f442f86f" xsi:nil="true"/>
    <lcf76f155ced4ddcb4097134ff3c332f xmlns="f7f2a440-019a-4837-82ab-0b15319e077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8E1BDF8-B794-41D3-A6A8-F42E6843544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A43F629-9507-4A3A-B4B0-29E2822B8F7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7f2a440-019a-4837-82ab-0b15319e077f"/>
    <ds:schemaRef ds:uri="a69c35fb-6d9a-4d7c-98bd-d665f442f86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11FBDEF-1D00-4EA6-8A28-E5D95A0724D4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e14871fe-04f7-48b0-9022-8853e77ea065"/>
    <ds:schemaRef ds:uri="http://purl.org/dc/elements/1.1/"/>
    <ds:schemaRef ds:uri="http://schemas.microsoft.com/office/2006/metadata/properties"/>
    <ds:schemaRef ds:uri="f724f988-c3b9-4e43-9d36-0771edea1fc1"/>
    <ds:schemaRef ds:uri="http://purl.org/dc/terms/"/>
    <ds:schemaRef ds:uri="http://www.w3.org/XML/1998/namespace"/>
    <ds:schemaRef ds:uri="http://purl.org/dc/dcmitype/"/>
    <ds:schemaRef ds:uri="a69c35fb-6d9a-4d7c-98bd-d665f442f86f"/>
    <ds:schemaRef ds:uri="f7f2a440-019a-4837-82ab-0b15319e077f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4785</TotalTime>
  <Words>1501</Words>
  <Application>Microsoft Office PowerPoint</Application>
  <PresentationFormat>Widescreen</PresentationFormat>
  <Paragraphs>357</Paragraphs>
  <Slides>49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0" baseType="lpstr">
      <vt:lpstr>AccentBoxVTI</vt:lpstr>
      <vt:lpstr>PowerPoint Presentation</vt:lpstr>
      <vt:lpstr>PowerPoint Presentation</vt:lpstr>
      <vt:lpstr>PowerPoint Presentation</vt:lpstr>
      <vt:lpstr>Forvaltningsstruktur EpN UiO (i prosjekt)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Andreas Tandberg</dc:creator>
  <cp:lastModifiedBy>Andreas Tandberg</cp:lastModifiedBy>
  <cp:revision>898</cp:revision>
  <dcterms:created xsi:type="dcterms:W3CDTF">2022-03-29T08:48:29Z</dcterms:created>
  <dcterms:modified xsi:type="dcterms:W3CDTF">2022-09-30T10:48:52Z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0x0101007A68679D878A9C409BC0AF77E7F88BCE</vt:lpwstr>
  </property>
  <property fmtid="{D5CDD505-2E9C-101B-9397-08002B2CF9AE}" pid="3" name="MediaServiceImageTags">
    <vt:lpwstr/>
  </property>
</Properties>
</file>