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89" r:id="rId5"/>
    <p:sldId id="317" r:id="rId6"/>
    <p:sldId id="312" r:id="rId7"/>
    <p:sldId id="313" r:id="rId8"/>
    <p:sldId id="314" r:id="rId9"/>
    <p:sldId id="297" r:id="rId10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60000"/>
    <a:srgbClr val="D0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790" autoAdjust="0"/>
  </p:normalViewPr>
  <p:slideViewPr>
    <p:cSldViewPr snapToGrid="0">
      <p:cViewPr varScale="1">
        <p:scale>
          <a:sx n="120" d="100"/>
          <a:sy n="120" d="100"/>
        </p:scale>
        <p:origin x="1344" y="12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23.10.2020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23.10.2020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7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8311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 smtClean="0"/>
              <a:t>Hentes fra mandatet (evt. prosjektbeskrivelsen)</a:t>
            </a:r>
            <a:r>
              <a:rPr lang="nb-NO" i="1" baseline="0" dirty="0" smtClean="0"/>
              <a:t>. H</a:t>
            </a:r>
            <a:r>
              <a:rPr lang="nb-NO" sz="1200" b="0" i="1" dirty="0" smtClean="0"/>
              <a:t>vis det er mye tekst</a:t>
            </a:r>
            <a:r>
              <a:rPr lang="nb-NO" sz="1200" b="0" i="1" baseline="0" dirty="0" smtClean="0"/>
              <a:t> her så er det bedre å splitte tabellen  og fordele de ulike målnivåene på flere foiler enn å ha bitteliten uleselig skrift.</a:t>
            </a:r>
            <a:endParaRPr lang="nb-NO" sz="1200" b="0" i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1" i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dirty="0" smtClean="0"/>
              <a:t>Formål:</a:t>
            </a:r>
            <a:r>
              <a:rPr lang="nb-NO" sz="1200" b="1" i="1" dirty="0" smtClean="0"/>
              <a:t> </a:t>
            </a:r>
            <a:r>
              <a:rPr lang="nb-NO" sz="1200" i="1" dirty="0" smtClean="0">
                <a:effectLst/>
              </a:rPr>
              <a:t>Strategisk mål eller aktuelt</a:t>
            </a:r>
            <a:r>
              <a:rPr lang="nb-NO" sz="1200" i="1" baseline="0" dirty="0" smtClean="0">
                <a:effectLst/>
              </a:rPr>
              <a:t> problem som denne ekspertgruppen </a:t>
            </a:r>
            <a:r>
              <a:rPr lang="nb-NO" sz="1200" i="1" dirty="0" smtClean="0">
                <a:effectLst/>
              </a:rPr>
              <a:t>bidrar til å oppnå/løse. Hvorfor</a:t>
            </a:r>
            <a:r>
              <a:rPr lang="nb-NO" sz="1200" i="1" baseline="0" dirty="0" smtClean="0">
                <a:effectLst/>
              </a:rPr>
              <a:t> gjør vi dette? </a:t>
            </a:r>
            <a:endParaRPr lang="nb-NO" sz="1200" i="1" dirty="0" smtClean="0">
              <a:effectLst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dirty="0" smtClean="0">
                <a:effectLst/>
              </a:rPr>
              <a:t>Effektmål:</a:t>
            </a:r>
            <a:r>
              <a:rPr lang="nb-NO" sz="1200" i="1" baseline="0" dirty="0" smtClean="0">
                <a:effectLst/>
              </a:rPr>
              <a:t> L</a:t>
            </a:r>
            <a:r>
              <a:rPr lang="nb-NO" sz="1200" i="1" dirty="0" smtClean="0">
                <a:effectLst/>
              </a:rPr>
              <a:t>angsiktige positive gevinster. Merk at disse kan være både «harde»/kvantitative og «myke»/kvalitative. Hvordan vil vi merke at vi har lykkes med prosjektet?</a:t>
            </a: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dirty="0" smtClean="0">
                <a:effectLst/>
              </a:rPr>
              <a:t>Resultatmål:</a:t>
            </a:r>
            <a:r>
              <a:rPr lang="nb-NO" sz="1200" i="1" baseline="0" dirty="0" smtClean="0">
                <a:effectLst/>
              </a:rPr>
              <a:t> </a:t>
            </a:r>
            <a:r>
              <a:rPr lang="nb-NO" sz="1200" i="1" dirty="0" smtClean="0">
                <a:effectLst/>
              </a:rPr>
              <a:t>De målene som prosjektet skal oppnå i prosjektets levetid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dirty="0" smtClean="0">
                <a:solidFill>
                  <a:srgbClr val="C00000"/>
                </a:solidFill>
              </a:rPr>
              <a:t>Suksesskriterier:</a:t>
            </a:r>
            <a:r>
              <a:rPr lang="nb-NO" sz="1200" b="0" i="1" baseline="0" dirty="0" smtClean="0">
                <a:solidFill>
                  <a:srgbClr val="C00000"/>
                </a:solidFill>
              </a:rPr>
              <a:t> </a:t>
            </a: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 suksesskriterium er et parameter, en indikator eller en verdi som de ulike interessentene i et prosjekt bruker for å vurdere om prosjektets er vellykket eller ikke.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Suksesskriterier er nært knyttet til prosjektets mål og defineres samtidig med at målene utarbeides. Hvordan skal organisasjonen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(ledere og andre interessenter) måle om prosjektet har levert riktige resultater til riktig tid/kostnad, og om organisasjonen har tatt i mot og anvendt resultatene etter intensjonen?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0" i="1" u="none" strike="noStrike" kern="1200" baseline="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Suksesskriterier skiller seg fra suksessfaktorer (forutsetninger,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premisser)</a:t>
            </a: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 Suksessfaktorer er forhold som må ligge til rette for at prosjektet skal bli vellykket. Mens suksesskriterier benyttes etter at prosjektet er avsluttet, gjelder suksessfaktorene under selve prosjektgjennomføringen. Å definere 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suksessfaktorer er en viktig del av risikostyring i prosjektet, og planlegging og realisering av gevinster.</a:t>
            </a:r>
            <a:endParaRPr lang="nb-NO" sz="1200" b="0" i="1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76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Hentes fra mandatet og aktivitetsplan. Ta med</a:t>
            </a:r>
            <a:r>
              <a:rPr lang="nb-NO" i="1" baseline="0" dirty="0" smtClean="0"/>
              <a:t> tidsramme for de enkelte leveransene</a:t>
            </a:r>
            <a:endParaRPr lang="nb-NO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41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Ekspertgruppen har en nettside der vi legger ut fortløpende informasjon, framdrift, dokumenter, møter og</a:t>
            </a:r>
            <a:r>
              <a:rPr lang="nb-NO" baseline="0" dirty="0" smtClean="0"/>
              <a:t> annen relevant informasjon.</a:t>
            </a:r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14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B2AE-218E-4DC4-BE0C-BB117307B3F0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54D4-1F08-4CE1-A87B-635FB8E05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05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felleslosninger/ekspertgrupper/forskningsrade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>
          <a:xfrm>
            <a:off x="1187623" y="3164540"/>
            <a:ext cx="7246915" cy="1963271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	</a:t>
            </a:r>
            <a:r>
              <a:rPr lang="nb-NO" sz="1400" dirty="0"/>
              <a:t> </a:t>
            </a:r>
            <a:endParaRPr lang="nb-NO" sz="1400" dirty="0" smtClean="0"/>
          </a:p>
          <a:p>
            <a:endParaRPr lang="nb-NO" sz="1400" dirty="0"/>
          </a:p>
          <a:p>
            <a:endParaRPr lang="nb-NO" sz="1400" dirty="0" smtClean="0"/>
          </a:p>
          <a:p>
            <a:pPr algn="r"/>
            <a:endParaRPr lang="nb-NO" sz="1400" dirty="0" smtClean="0"/>
          </a:p>
          <a:p>
            <a:pPr algn="r"/>
            <a:r>
              <a:rPr lang="nb-NO" sz="1800" b="1" dirty="0"/>
              <a:t>Delprosjektlederrapport for ekspertgruppen</a:t>
            </a:r>
          </a:p>
          <a:p>
            <a:pPr algn="r"/>
            <a:r>
              <a:rPr lang="nb-NO" sz="1800" b="1" dirty="0" smtClean="0"/>
              <a:t>MSCA</a:t>
            </a:r>
            <a:endParaRPr lang="nb-NO" sz="1800" b="1" dirty="0"/>
          </a:p>
          <a:p>
            <a:pPr algn="r"/>
            <a:r>
              <a:rPr lang="nb-NO" sz="1800" i="1" dirty="0"/>
              <a:t>(Hjelpetekst i kursiv på foiler og i notatfeltet.)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3" y="514808"/>
            <a:ext cx="63959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Fellesløsninger innen forskerstøtte</a:t>
            </a:r>
          </a:p>
          <a:p>
            <a:pPr algn="ctr"/>
            <a:endParaRPr lang="nb-NO" sz="2400" dirty="0"/>
          </a:p>
          <a:p>
            <a:pPr algn="r"/>
            <a:r>
              <a:rPr lang="nb-NO" dirty="0" smtClean="0"/>
              <a:t>                          </a:t>
            </a:r>
          </a:p>
          <a:p>
            <a:pPr algn="r"/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98567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4727"/>
            <a:ext cx="7782639" cy="570298"/>
          </a:xfrm>
        </p:spPr>
        <p:txBody>
          <a:bodyPr>
            <a:normAutofit/>
          </a:bodyPr>
          <a:lstStyle/>
          <a:p>
            <a:r>
              <a:rPr lang="nb-NO" b="1" dirty="0"/>
              <a:t>Ekspertgruppe for Marie Curie-prosjekter (MSCA)</a:t>
            </a:r>
            <a:endParaRPr lang="en-GB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828799"/>
            <a:ext cx="2735528" cy="2964531"/>
          </a:xfrm>
        </p:spPr>
        <p:txBody>
          <a:bodyPr/>
          <a:lstStyle/>
          <a:p>
            <a:r>
              <a:rPr lang="nb-NO" b="1" dirty="0"/>
              <a:t>Gruppeleder og delprosjektleder 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Magnus Garder Evensen (HF)</a:t>
            </a:r>
          </a:p>
          <a:p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Gruppedeltakere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Marta Lorens-Thommesen (MED)</a:t>
            </a:r>
            <a:br>
              <a:rPr lang="nb-NO" dirty="0"/>
            </a:br>
            <a:r>
              <a:rPr lang="nb-NO" dirty="0"/>
              <a:t>Hilde Hvistendahl (MN)</a:t>
            </a:r>
            <a:br>
              <a:rPr lang="nb-NO" dirty="0"/>
            </a:br>
            <a:r>
              <a:rPr lang="nb-NO" dirty="0"/>
              <a:t>Hanna Karv (UV)</a:t>
            </a:r>
            <a:br>
              <a:rPr lang="nb-NO" dirty="0"/>
            </a:br>
            <a:r>
              <a:rPr lang="nb-NO" dirty="0"/>
              <a:t>Tone Wang (KHM)</a:t>
            </a:r>
            <a:br>
              <a:rPr lang="nb-NO" dirty="0"/>
            </a:br>
            <a:r>
              <a:rPr lang="nb-NO" dirty="0"/>
              <a:t>Malin Solli Wandem (SV)</a:t>
            </a:r>
            <a:br>
              <a:rPr lang="nb-NO" dirty="0"/>
            </a:br>
            <a:r>
              <a:rPr lang="nb-NO" dirty="0"/>
              <a:t>Ann Kristin Sørli Halvorsen (</a:t>
            </a:r>
            <a:r>
              <a:rPr lang="nb-NO" dirty="0" smtClean="0"/>
              <a:t>FIADM</a:t>
            </a:r>
            <a:r>
              <a:rPr lang="nb-NO" dirty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457" y="3483864"/>
            <a:ext cx="4814023" cy="154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4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397227"/>
            <a:ext cx="6413500" cy="952500"/>
          </a:xfrm>
        </p:spPr>
        <p:txBody>
          <a:bodyPr/>
          <a:lstStyle/>
          <a:p>
            <a:r>
              <a:rPr lang="nb-NO" dirty="0" smtClean="0"/>
              <a:t>Mål og ønskede gevinster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116835"/>
              </p:ext>
            </p:extLst>
          </p:nvPr>
        </p:nvGraphicFramePr>
        <p:xfrm>
          <a:off x="554905" y="1121134"/>
          <a:ext cx="8064310" cy="44686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98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1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4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99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Beskrivelse</a:t>
                      </a:r>
                      <a:endParaRPr lang="nb-NO" sz="12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Suksesskriterier</a:t>
                      </a:r>
                      <a:endParaRPr lang="nb-NO" sz="12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6992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Formål</a:t>
                      </a:r>
                    </a:p>
                    <a:p>
                      <a:r>
                        <a:rPr lang="nb-NO" sz="1200" dirty="0" smtClean="0"/>
                        <a:t>(for enhetene/</a:t>
                      </a:r>
                    </a:p>
                    <a:p>
                      <a:r>
                        <a:rPr lang="nb-NO" sz="1200" dirty="0" smtClean="0"/>
                        <a:t>UiO)</a:t>
                      </a:r>
                      <a:endParaRPr lang="nb-NO" sz="12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i="1" dirty="0" smtClean="0"/>
                        <a:t>Målet </a:t>
                      </a:r>
                      <a:r>
                        <a:rPr lang="nb-NO" sz="1100" i="1" baseline="0" dirty="0" smtClean="0"/>
                        <a:t>er å øke kompetansen på MSCA ved hele UiO, samt at UiO sender flere og bedre søknader. </a:t>
                      </a:r>
                      <a:br>
                        <a:rPr lang="nb-NO" sz="1100" i="1" baseline="0" dirty="0" smtClean="0"/>
                      </a:br>
                      <a:r>
                        <a:rPr lang="nb-NO" sz="1100" i="1" baseline="0" dirty="0" smtClean="0"/>
                        <a:t>Vi vil øke kompetansen i gruppen med å dele erfaringer, som deltakerne igjen tar med til sine enheter. Vi vil også samle og videreutvikle ressurser for alle </a:t>
                      </a:r>
                      <a:r>
                        <a:rPr lang="nb-NO" sz="1100" i="1" baseline="0" dirty="0" err="1" smtClean="0"/>
                        <a:t>forskningsrådgviere</a:t>
                      </a:r>
                      <a:r>
                        <a:rPr lang="nb-NO" sz="1100" i="1" baseline="0" dirty="0" smtClean="0"/>
                        <a:t> ved UiO, når det gjelder pre- og postgrant fasen. Det samme gjelder for (ny)ansatte </a:t>
                      </a:r>
                      <a:r>
                        <a:rPr lang="nb-NO" sz="1100" i="1" baseline="0" dirty="0" err="1" smtClean="0"/>
                        <a:t>MSCAere</a:t>
                      </a:r>
                      <a:r>
                        <a:rPr lang="nb-NO" sz="1100" i="1" baseline="0" dirty="0" smtClean="0"/>
                        <a:t> og veiledere. </a:t>
                      </a:r>
                      <a:endParaRPr lang="nb-NO" sz="1100" i="1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1" dirty="0" smtClean="0"/>
                        <a:t>Tilgjengeliggjøring og deling av ressurser</a:t>
                      </a:r>
                      <a:r>
                        <a:rPr lang="nb-NO" sz="1100" i="1" baseline="0" dirty="0" smtClean="0"/>
                        <a:t> for forskningsrådgivere, </a:t>
                      </a:r>
                      <a:r>
                        <a:rPr lang="nb-NO" sz="1100" i="1" baseline="0" dirty="0" err="1" smtClean="0"/>
                        <a:t>MSCAere</a:t>
                      </a:r>
                      <a:r>
                        <a:rPr lang="nb-NO" sz="1100" i="1" baseline="0" dirty="0" smtClean="0"/>
                        <a:t> og veiledere. Vi har alt oppnådd kunnskapsdeling og økt kompetanse ved å møtes på tvers av enheter. </a:t>
                      </a:r>
                      <a:endParaRPr lang="nb-NO" sz="11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  <a:p>
                      <a:endParaRPr lang="nb-NO" sz="1100" dirty="0"/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5798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Effektmål</a:t>
                      </a:r>
                      <a:r>
                        <a:rPr lang="nb-NO" sz="1200" baseline="0" dirty="0" smtClean="0"/>
                        <a:t> (gevinster for interessenter)</a:t>
                      </a:r>
                      <a:endParaRPr lang="nb-NO" sz="12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1" baseline="0" dirty="0" smtClean="0"/>
                        <a:t>Ressurser som gjør oss i stand til å gi bedre råd til søkere, løse problemer i prosjekter og være enhetlige vår kommunikasjon til søkere og veiledere. </a:t>
                      </a:r>
                      <a:endParaRPr lang="nb-NO" sz="1100" i="1" dirty="0" smtClean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1" dirty="0" smtClean="0"/>
                        <a:t>Måle antall nedlastninger av ressurser, se på antall søknader og resultater av søknader</a:t>
                      </a:r>
                      <a:r>
                        <a:rPr lang="nb-NO" sz="1100" i="1" baseline="0" dirty="0" smtClean="0"/>
                        <a:t>.  </a:t>
                      </a:r>
                      <a:endParaRPr lang="nb-NO" sz="11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1845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Resultatmål</a:t>
                      </a:r>
                    </a:p>
                    <a:p>
                      <a:r>
                        <a:rPr lang="nb-NO" sz="1200" baseline="0" dirty="0" smtClean="0"/>
                        <a:t>(i prosjektet)</a:t>
                      </a:r>
                      <a:endParaRPr lang="nb-NO" sz="12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i="1" dirty="0" smtClean="0"/>
                        <a:t>Leveranser er hovedsakelig ressurser til de nevnte tre gruppene.</a:t>
                      </a:r>
                      <a:endParaRPr lang="nb-NO" sz="1100" i="1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Kvaliteten på resultatene er noe vanskelig å måle:</a:t>
                      </a:r>
                      <a:r>
                        <a:rPr lang="nb-NO" sz="1100" b="0" i="1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ting er antall søknader og resultater, noe annet er om vi gjør jobben til rådgivere lettere ved å tilby ressurser. Dette krever da spørreundersøkelser e.l.</a:t>
                      </a:r>
                      <a:endParaRPr lang="nb-NO" sz="11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68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457233"/>
            <a:ext cx="6909387" cy="9525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Ekspertgruppens leveranser og avgrensning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3" y="1657367"/>
            <a:ext cx="6909387" cy="34226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u="sng" dirty="0" smtClean="0"/>
              <a:t>Viktigste leveranser:</a:t>
            </a:r>
          </a:p>
          <a:p>
            <a:pPr marL="0" indent="0">
              <a:buNone/>
            </a:pPr>
            <a:r>
              <a:rPr lang="nb-NO" dirty="0" smtClean="0"/>
              <a:t>Ressurser for rådgivere, nyansatte </a:t>
            </a:r>
            <a:r>
              <a:rPr lang="nb-NO" dirty="0" err="1" smtClean="0"/>
              <a:t>MSCAere</a:t>
            </a:r>
            <a:r>
              <a:rPr lang="nb-NO" dirty="0" smtClean="0"/>
              <a:t> og veiledere. </a:t>
            </a:r>
          </a:p>
          <a:p>
            <a:pPr marL="0" indent="0">
              <a:buNone/>
            </a:pPr>
            <a:r>
              <a:rPr lang="nb-NO" dirty="0" smtClean="0"/>
              <a:t>Oversikter (</a:t>
            </a:r>
            <a:r>
              <a:rPr lang="nb-NO" dirty="0" err="1" smtClean="0"/>
              <a:t>e-postlister</a:t>
            </a:r>
            <a:r>
              <a:rPr lang="nb-NO" dirty="0" smtClean="0"/>
              <a:t>) over MSCA ansatte, ev. over UiO forskere som er </a:t>
            </a:r>
            <a:r>
              <a:rPr lang="nb-NO" dirty="0" err="1" smtClean="0"/>
              <a:t>evaluatorer</a:t>
            </a:r>
            <a:r>
              <a:rPr lang="nb-NO" dirty="0" smtClean="0"/>
              <a:t> for MSCA. 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Ideer for nettverk og løsninger for (digitale) Master Class</a:t>
            </a:r>
          </a:p>
          <a:p>
            <a:pPr marL="0" indent="0">
              <a:buNone/>
            </a:pPr>
            <a:r>
              <a:rPr lang="nb-NO" u="sng" dirty="0" smtClean="0"/>
              <a:t>Avgrensning: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Beholde seminarer som UiO gjør med YR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1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577247"/>
            <a:ext cx="6413500" cy="952500"/>
          </a:xfrm>
        </p:spPr>
        <p:txBody>
          <a:bodyPr>
            <a:normAutofit fontScale="90000"/>
          </a:bodyPr>
          <a:lstStyle/>
          <a:p>
            <a:r>
              <a:rPr lang="nb-NO" kern="1200" dirty="0" smtClean="0">
                <a:solidFill>
                  <a:schemeClr val="dk1"/>
                </a:solidFill>
                <a:cs typeface="Arial"/>
              </a:rPr>
              <a:t>Status </a:t>
            </a:r>
            <a:r>
              <a:rPr lang="nb-NO" kern="1200" dirty="0">
                <a:solidFill>
                  <a:schemeClr val="dk1"/>
                </a:solidFill>
                <a:cs typeface="Arial"/>
              </a:rPr>
              <a:t>og utfordringer</a:t>
            </a:r>
            <a:r>
              <a:rPr lang="nb-NO" dirty="0">
                <a:cs typeface="Arial"/>
              </a:rPr>
              <a:t/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7690" y="1223317"/>
            <a:ext cx="6413500" cy="3429000"/>
          </a:xfrm>
        </p:spPr>
        <p:txBody>
          <a:bodyPr/>
          <a:lstStyle/>
          <a:p>
            <a:pPr marL="0" indent="0">
              <a:buNone/>
            </a:pPr>
            <a:r>
              <a:rPr lang="nb-NO" sz="1333" i="1" dirty="0" smtClean="0"/>
              <a:t>Vi har jobbet med å samle inn dokumenter, da i mapper på Teams. </a:t>
            </a:r>
            <a:br>
              <a:rPr lang="nb-NO" sz="1333" i="1" dirty="0" smtClean="0"/>
            </a:br>
            <a:r>
              <a:rPr lang="nb-NO" sz="1333" i="1" dirty="0" smtClean="0"/>
              <a:t>Vi har gjort en prioriterin</a:t>
            </a:r>
            <a:r>
              <a:rPr lang="nb-NO" sz="1333" i="1" dirty="0" smtClean="0"/>
              <a:t>g av tiltakene, satt opp frister og ansvarlige. </a:t>
            </a:r>
            <a:br>
              <a:rPr lang="nb-NO" sz="1333" i="1" dirty="0" smtClean="0"/>
            </a:br>
            <a:r>
              <a:rPr lang="nb-NO" sz="1333" i="1" dirty="0" smtClean="0"/>
              <a:t>Vi har enda ikke løst hvordan vi skal </a:t>
            </a:r>
            <a:r>
              <a:rPr lang="nb-NO" sz="1333" i="1" dirty="0" err="1" smtClean="0"/>
              <a:t>tilgjengeliggjøre</a:t>
            </a:r>
            <a:r>
              <a:rPr lang="nb-NO" sz="1333" i="1" dirty="0" smtClean="0"/>
              <a:t> leveransene: skal det være på nettsidene på UiO, under en veldig stor teams-gruppe, eller på et filområde?</a:t>
            </a:r>
            <a:br>
              <a:rPr lang="nb-NO" sz="1333" i="1" dirty="0" smtClean="0"/>
            </a:br>
            <a:r>
              <a:rPr lang="nb-NO" sz="1333" i="1" dirty="0" smtClean="0"/>
              <a:t>Vi gjør opp status på neste gruppemøte, 12. november. </a:t>
            </a:r>
            <a:endParaRPr lang="nb-NO" sz="1333" i="1" dirty="0" smtClean="0"/>
          </a:p>
          <a:p>
            <a:pPr marL="0" indent="0">
              <a:buNone/>
            </a:pPr>
            <a:r>
              <a:rPr lang="nb-NO" sz="1333" i="1" dirty="0" smtClean="0"/>
              <a:t>Så langt har alle bidratt og er aktive. </a:t>
            </a:r>
            <a:endParaRPr lang="nb-NO" sz="1333" i="1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8" y="2625566"/>
            <a:ext cx="8865484" cy="267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5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Nettside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>
                <a:hlinkClick r:id="rId3"/>
              </a:rPr>
              <a:t>https://www.uio.no/for-ansatte/arbeidsstotte/prosjekter/felleslosninger/ekspertgrupper/forskningsradet/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720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8" ma:contentTypeDescription="Opprett et nytt dokument." ma:contentTypeScope="" ma:versionID="a91ed004b11cef0ce7ab8256ef30ae29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cc70f24665dbd458cb20f0727880ca50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B867F7-0025-4D01-B085-AC7B6283D133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9e53b3df-7f6b-4bd7-ac4c-bde73eb5098f"/>
    <ds:schemaRef ds:uri="http://purl.org/dc/dcmitype/"/>
    <ds:schemaRef ds:uri="http://purl.org/dc/elements/1.1/"/>
    <ds:schemaRef ds:uri="ba7dc617-a4f4-4409-9cad-af25c0d7619f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C9738DB-14B6-4EBE-99BF-37C2CD9EC7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724</Words>
  <Application>Microsoft Office PowerPoint</Application>
  <PresentationFormat>On-screen Show (16:10)</PresentationFormat>
  <Paragraphs>63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Cambria</vt:lpstr>
      <vt:lpstr>MS Mincho</vt:lpstr>
      <vt:lpstr>Times New Roman</vt:lpstr>
      <vt:lpstr>ヒラギノ角ゴ Pro W3</vt:lpstr>
      <vt:lpstr>Office-tema</vt:lpstr>
      <vt:lpstr>PowerPoint Presentation</vt:lpstr>
      <vt:lpstr>Ekspertgruppe for Marie Curie-prosjekter (MSCA)</vt:lpstr>
      <vt:lpstr>Mål og ønskede gevinster</vt:lpstr>
      <vt:lpstr>Ekspertgruppens leveranser og avgrensning</vt:lpstr>
      <vt:lpstr>Status og utfordringer </vt:lpstr>
      <vt:lpstr>Nettside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Magnus Garder Evensen</cp:lastModifiedBy>
  <cp:revision>57</cp:revision>
  <cp:lastPrinted>2019-11-14T08:24:17Z</cp:lastPrinted>
  <dcterms:created xsi:type="dcterms:W3CDTF">2018-11-26T13:02:02Z</dcterms:created>
  <dcterms:modified xsi:type="dcterms:W3CDTF">2020-10-23T11:43:04Z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  <property fmtid="{D5CDD505-2E9C-101B-9397-08002B2CF9AE}" pid="5" name="AuthorIds_UIVersion_2048">
    <vt:lpwstr>21</vt:lpwstr>
  </property>
</Properties>
</file>