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9"/>
  </p:notesMasterIdLst>
  <p:handoutMasterIdLst>
    <p:handoutMasterId r:id="rId10"/>
  </p:handoutMasterIdLst>
  <p:sldIdLst>
    <p:sldId id="256" r:id="rId2"/>
    <p:sldId id="306" r:id="rId3"/>
    <p:sldId id="321" r:id="rId4"/>
    <p:sldId id="318" r:id="rId5"/>
    <p:sldId id="322" r:id="rId6"/>
    <p:sldId id="323" r:id="rId7"/>
    <p:sldId id="320" r:id="rId8"/>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373" autoAdjust="0"/>
    <p:restoredTop sz="93062" autoAdjust="0"/>
  </p:normalViewPr>
  <p:slideViewPr>
    <p:cSldViewPr>
      <p:cViewPr>
        <p:scale>
          <a:sx n="125" d="100"/>
          <a:sy n="125" d="100"/>
        </p:scale>
        <p:origin x="-592" y="-120"/>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20630B-9959-404D-A083-BAF8D570FC1D}" type="datetime1">
              <a:rPr lang="nb-NO"/>
              <a:pPr>
                <a:defRPr/>
              </a:pPr>
              <a:t>13.02.15</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9F71E6FB-3667-9440-82D0-BDFF339BC339}" type="slidenum">
              <a:rPr lang="nb-NO"/>
              <a:pPr>
                <a:defRPr/>
              </a:pPr>
              <a:t>‹#›</a:t>
            </a:fld>
            <a:endParaRPr lang="nb-NO"/>
          </a:p>
        </p:txBody>
      </p:sp>
    </p:spTree>
    <p:extLst>
      <p:ext uri="{BB962C8B-B14F-4D97-AF65-F5344CB8AC3E}">
        <p14:creationId xmlns:p14="http://schemas.microsoft.com/office/powerpoint/2010/main" val="4546488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A512A685-CA26-8041-93A8-CA7068BB5809}" type="slidenum">
              <a:rPr lang="en-US"/>
              <a:pPr>
                <a:defRPr/>
              </a:pPr>
              <a:t>‹#›</a:t>
            </a:fld>
            <a:endParaRPr lang="en-US"/>
          </a:p>
        </p:txBody>
      </p:sp>
    </p:spTree>
    <p:extLst>
      <p:ext uri="{BB962C8B-B14F-4D97-AF65-F5344CB8AC3E}">
        <p14:creationId xmlns:p14="http://schemas.microsoft.com/office/powerpoint/2010/main" val="186488156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a:p>
        </p:txBody>
      </p:sp>
      <p:sp>
        <p:nvSpPr>
          <p:cNvPr id="4" name="Slide Number Placeholder 3"/>
          <p:cNvSpPr>
            <a:spLocks noGrp="1"/>
          </p:cNvSpPr>
          <p:nvPr>
            <p:ph type="sldNum" sz="quarter" idx="10"/>
          </p:nvPr>
        </p:nvSpPr>
        <p:spPr/>
        <p:txBody>
          <a:bodyPr/>
          <a:lstStyle/>
          <a:p>
            <a:pPr>
              <a:defRPr/>
            </a:pPr>
            <a:fld id="{A512A685-CA26-8041-93A8-CA7068BB5809}" type="slidenum">
              <a:rPr lang="en-US"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Sentre vs institutter?</a:t>
            </a:r>
          </a:p>
          <a:p>
            <a:r>
              <a:rPr lang="en-US"/>
              <a:t>Insitamenter ERC vs Tematiske</a:t>
            </a:r>
            <a:r>
              <a:rPr lang="en-US" baseline="0"/>
              <a:t> satsinger</a:t>
            </a:r>
            <a:endParaRPr lang="en-US"/>
          </a:p>
        </p:txBody>
      </p:sp>
      <p:sp>
        <p:nvSpPr>
          <p:cNvPr id="4" name="Slide Number Placeholder 3"/>
          <p:cNvSpPr>
            <a:spLocks noGrp="1"/>
          </p:cNvSpPr>
          <p:nvPr>
            <p:ph type="sldNum" sz="quarter" idx="10"/>
          </p:nvPr>
        </p:nvSpPr>
        <p:spPr/>
        <p:txBody>
          <a:bodyPr/>
          <a:lstStyle/>
          <a:p>
            <a:pPr>
              <a:defRPr/>
            </a:pPr>
            <a:fld id="{A512A685-CA26-8041-93A8-CA7068BB5809}" type="slidenum">
              <a:rPr lang="en-US"/>
              <a:pPr>
                <a:defRPr/>
              </a:pPr>
              <a:t>3</a:t>
            </a:fld>
            <a:endParaRPr lang="en-US"/>
          </a:p>
        </p:txBody>
      </p:sp>
    </p:spTree>
    <p:extLst>
      <p:ext uri="{BB962C8B-B14F-4D97-AF65-F5344CB8AC3E}">
        <p14:creationId xmlns:p14="http://schemas.microsoft.com/office/powerpoint/2010/main" val="1778088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Sentre vs institutter?</a:t>
            </a:r>
          </a:p>
          <a:p>
            <a:r>
              <a:rPr lang="en-US"/>
              <a:t>Insitamenter ERC vs Tematiske</a:t>
            </a:r>
            <a:r>
              <a:rPr lang="en-US" baseline="0"/>
              <a:t> satsinger</a:t>
            </a:r>
            <a:endParaRPr lang="en-US"/>
          </a:p>
        </p:txBody>
      </p:sp>
      <p:sp>
        <p:nvSpPr>
          <p:cNvPr id="4" name="Slide Number Placeholder 3"/>
          <p:cNvSpPr>
            <a:spLocks noGrp="1"/>
          </p:cNvSpPr>
          <p:nvPr>
            <p:ph type="sldNum" sz="quarter" idx="10"/>
          </p:nvPr>
        </p:nvSpPr>
        <p:spPr/>
        <p:txBody>
          <a:bodyPr/>
          <a:lstStyle/>
          <a:p>
            <a:pPr>
              <a:defRPr/>
            </a:pPr>
            <a:fld id="{A512A685-CA26-8041-93A8-CA7068BB5809}" type="slidenum">
              <a:rPr lang="en-US"/>
              <a:pPr>
                <a:defRPr/>
              </a:pPr>
              <a:t>5</a:t>
            </a:fld>
            <a:endParaRPr lang="en-US"/>
          </a:p>
        </p:txBody>
      </p:sp>
    </p:spTree>
    <p:extLst>
      <p:ext uri="{BB962C8B-B14F-4D97-AF65-F5344CB8AC3E}">
        <p14:creationId xmlns:p14="http://schemas.microsoft.com/office/powerpoint/2010/main" val="1778088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nb-NO"/>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nb-NO"/>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August 2014</a:t>
            </a:r>
          </a:p>
        </p:txBody>
      </p:sp>
      <p:sp>
        <p:nvSpPr>
          <p:cNvPr id="5" name="Rectangle 11"/>
          <p:cNvSpPr>
            <a:spLocks noGrp="1" noChangeArrowheads="1"/>
          </p:cNvSpPr>
          <p:nvPr>
            <p:ph type="ftr" sz="quarter" idx="11"/>
          </p:nvPr>
        </p:nvSpPr>
        <p:spPr/>
        <p:txBody>
          <a:bodyPr/>
          <a:lstStyle>
            <a:lvl1pPr>
              <a:defRPr/>
            </a:lvl1pPr>
          </a:lstStyle>
          <a:p>
            <a:pPr>
              <a:defRPr/>
            </a:pPr>
            <a:r>
              <a:rPr lang="en-US"/>
              <a:t>Prosjekt: Bedre forskerstøtte</a:t>
            </a:r>
          </a:p>
        </p:txBody>
      </p:sp>
      <p:sp>
        <p:nvSpPr>
          <p:cNvPr id="6" name="Rectangle 12"/>
          <p:cNvSpPr>
            <a:spLocks noGrp="1" noChangeArrowheads="1"/>
          </p:cNvSpPr>
          <p:nvPr>
            <p:ph type="sldNum" sz="quarter" idx="12"/>
          </p:nvPr>
        </p:nvSpPr>
        <p:spPr/>
        <p:txBody>
          <a:bodyPr/>
          <a:lstStyle>
            <a:lvl1pPr>
              <a:defRPr/>
            </a:lvl1pPr>
          </a:lstStyle>
          <a:p>
            <a:pPr>
              <a:defRPr/>
            </a:pPr>
            <a:fld id="{015D9349-2A75-B746-AC4C-3BC37A800A0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r>
              <a:rPr lang="nb-NO"/>
              <a:t>August 2014</a:t>
            </a:r>
          </a:p>
        </p:txBody>
      </p:sp>
      <p:sp>
        <p:nvSpPr>
          <p:cNvPr id="5" name="Rectangle 11"/>
          <p:cNvSpPr>
            <a:spLocks noGrp="1" noChangeArrowheads="1"/>
          </p:cNvSpPr>
          <p:nvPr>
            <p:ph type="ftr" sz="quarter" idx="11"/>
          </p:nvPr>
        </p:nvSpPr>
        <p:spPr/>
        <p:txBody>
          <a:bodyPr/>
          <a:lstStyle>
            <a:lvl1pPr>
              <a:defRPr/>
            </a:lvl1pPr>
          </a:lstStyle>
          <a:p>
            <a:pPr>
              <a:defRPr/>
            </a:pPr>
            <a:r>
              <a:rPr lang="nb-NO"/>
              <a:t>Prosjekt: Bedre forskerstøtte</a:t>
            </a:r>
          </a:p>
        </p:txBody>
      </p:sp>
      <p:sp>
        <p:nvSpPr>
          <p:cNvPr id="6" name="Rectangle 12"/>
          <p:cNvSpPr>
            <a:spLocks noGrp="1" noChangeArrowheads="1"/>
          </p:cNvSpPr>
          <p:nvPr>
            <p:ph type="sldNum" sz="quarter" idx="12"/>
          </p:nvPr>
        </p:nvSpPr>
        <p:spPr/>
        <p:txBody>
          <a:bodyPr/>
          <a:lstStyle>
            <a:lvl1pPr>
              <a:defRPr/>
            </a:lvl1pPr>
          </a:lstStyle>
          <a:p>
            <a:pPr>
              <a:defRPr/>
            </a:pPr>
            <a:fld id="{B294D7E6-BDF2-6B4B-BA32-BA5B547E15F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t>August 2014</a:t>
            </a:r>
          </a:p>
        </p:txBody>
      </p:sp>
      <p:sp>
        <p:nvSpPr>
          <p:cNvPr id="6" name="Rectangle 11"/>
          <p:cNvSpPr>
            <a:spLocks noGrp="1" noChangeArrowheads="1"/>
          </p:cNvSpPr>
          <p:nvPr>
            <p:ph type="ftr" sz="quarter" idx="11"/>
          </p:nvPr>
        </p:nvSpPr>
        <p:spPr/>
        <p:txBody>
          <a:bodyPr/>
          <a:lstStyle>
            <a:lvl1pPr>
              <a:defRPr/>
            </a:lvl1pPr>
          </a:lstStyle>
          <a:p>
            <a:pPr>
              <a:defRPr/>
            </a:pPr>
            <a:r>
              <a:rPr lang="nb-NO"/>
              <a:t>Prosjekt: Bedre forskerstøtte</a:t>
            </a:r>
          </a:p>
        </p:txBody>
      </p:sp>
      <p:sp>
        <p:nvSpPr>
          <p:cNvPr id="7" name="Rectangle 12"/>
          <p:cNvSpPr>
            <a:spLocks noGrp="1" noChangeArrowheads="1"/>
          </p:cNvSpPr>
          <p:nvPr>
            <p:ph type="sldNum" sz="quarter" idx="12"/>
          </p:nvPr>
        </p:nvSpPr>
        <p:spPr/>
        <p:txBody>
          <a:bodyPr/>
          <a:lstStyle>
            <a:lvl1pPr>
              <a:defRPr/>
            </a:lvl1pPr>
          </a:lstStyle>
          <a:p>
            <a:pPr>
              <a:defRPr/>
            </a:pPr>
            <a:fld id="{8CFB0BC5-3A78-C847-8152-C7FCFEB32A0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t>August 2014</a:t>
            </a:r>
          </a:p>
        </p:txBody>
      </p:sp>
      <p:sp>
        <p:nvSpPr>
          <p:cNvPr id="8" name="Rectangle 11"/>
          <p:cNvSpPr>
            <a:spLocks noGrp="1" noChangeArrowheads="1"/>
          </p:cNvSpPr>
          <p:nvPr>
            <p:ph type="ftr" sz="quarter" idx="11"/>
          </p:nvPr>
        </p:nvSpPr>
        <p:spPr/>
        <p:txBody>
          <a:bodyPr/>
          <a:lstStyle>
            <a:lvl1pPr>
              <a:defRPr/>
            </a:lvl1pPr>
          </a:lstStyle>
          <a:p>
            <a:pPr>
              <a:defRPr/>
            </a:pPr>
            <a:r>
              <a:rPr lang="nb-NO"/>
              <a:t>Prosjekt: Bedre forskerstøtte</a:t>
            </a:r>
          </a:p>
        </p:txBody>
      </p:sp>
      <p:sp>
        <p:nvSpPr>
          <p:cNvPr id="9" name="Rectangle 12"/>
          <p:cNvSpPr>
            <a:spLocks noGrp="1" noChangeArrowheads="1"/>
          </p:cNvSpPr>
          <p:nvPr>
            <p:ph type="sldNum" sz="quarter" idx="12"/>
          </p:nvPr>
        </p:nvSpPr>
        <p:spPr/>
        <p:txBody>
          <a:bodyPr/>
          <a:lstStyle>
            <a:lvl1pPr>
              <a:defRPr/>
            </a:lvl1pPr>
          </a:lstStyle>
          <a:p>
            <a:pPr>
              <a:defRPr/>
            </a:pPr>
            <a:fld id="{7318F05C-6C69-BA40-9F56-1432B55854C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t>August 2014</a:t>
            </a:r>
          </a:p>
        </p:txBody>
      </p:sp>
      <p:sp>
        <p:nvSpPr>
          <p:cNvPr id="4" name="Rectangle 11"/>
          <p:cNvSpPr>
            <a:spLocks noGrp="1" noChangeArrowheads="1"/>
          </p:cNvSpPr>
          <p:nvPr>
            <p:ph type="ftr" sz="quarter" idx="11"/>
          </p:nvPr>
        </p:nvSpPr>
        <p:spPr/>
        <p:txBody>
          <a:bodyPr/>
          <a:lstStyle>
            <a:lvl1pPr>
              <a:defRPr/>
            </a:lvl1pPr>
          </a:lstStyle>
          <a:p>
            <a:pPr>
              <a:defRPr/>
            </a:pPr>
            <a:r>
              <a:rPr lang="nb-NO"/>
              <a:t>Prosjekt: Bedre forskerstøtte</a:t>
            </a:r>
          </a:p>
        </p:txBody>
      </p:sp>
      <p:sp>
        <p:nvSpPr>
          <p:cNvPr id="5" name="Rectangle 12"/>
          <p:cNvSpPr>
            <a:spLocks noGrp="1" noChangeArrowheads="1"/>
          </p:cNvSpPr>
          <p:nvPr>
            <p:ph type="sldNum" sz="quarter" idx="12"/>
          </p:nvPr>
        </p:nvSpPr>
        <p:spPr/>
        <p:txBody>
          <a:bodyPr/>
          <a:lstStyle>
            <a:lvl1pPr>
              <a:defRPr/>
            </a:lvl1pPr>
          </a:lstStyle>
          <a:p>
            <a:pPr>
              <a:defRPr/>
            </a:pPr>
            <a:fld id="{688CCD13-A222-BE43-B5F8-872D724C2CC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4" name="Rectangle 12"/>
          <p:cNvSpPr>
            <a:spLocks noGrp="1" noChangeArrowheads="1"/>
          </p:cNvSpPr>
          <p:nvPr>
            <p:ph type="sldNum" sz="quarter" idx="12"/>
          </p:nvPr>
        </p:nvSpPr>
        <p:spPr/>
        <p:txBody>
          <a:bodyPr/>
          <a:lstStyle>
            <a:lvl1pPr>
              <a:defRPr/>
            </a:lvl1pPr>
          </a:lstStyle>
          <a:p>
            <a:pPr>
              <a:defRPr/>
            </a:pPr>
            <a:fld id="{873EFBEB-A06E-AE4C-8F42-C0F23E85B6C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354531F1-36E4-DB40-9A28-EA56702ADA9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1C446BA3-DF4E-4C49-8E41-961A3BB48F9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DF11503C-97AC-9145-BC99-105A5AF66D5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2B07CD12-4A94-A242-B5A5-01C479C28FA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a:t>August 2014</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a:t>Prosjekt: Bedre forskerstøtte</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CD73169B-4DB8-F842-9431-44BD2BE06E70}" type="slidenum">
              <a:rPr lang="en-US"/>
              <a:pPr>
                <a:defRPr/>
              </a:pPr>
              <a:t>‹#›</a:t>
            </a:fld>
            <a:endParaRPr lang="en-US"/>
          </a:p>
        </p:txBody>
      </p:sp>
      <p:pic>
        <p:nvPicPr>
          <p:cNvPr id="1031" name="Picture 6" descr="UiO_A.png"/>
          <p:cNvPicPr>
            <a:picLocks noChangeAspect="1"/>
          </p:cNvPicPr>
          <p:nvPr/>
        </p:nvPicPr>
        <p:blipFill>
          <a:blip r:embed="rId13"/>
          <a:srcRect/>
          <a:stretch>
            <a:fillRect/>
          </a:stretch>
        </p:blipFill>
        <p:spPr bwMode="auto">
          <a:xfrm>
            <a:off x="304800" y="228600"/>
            <a:ext cx="2300288" cy="149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iOKolo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836712"/>
            <a:ext cx="3389911" cy="4797152"/>
          </a:xfrm>
          <a:prstGeom prst="rect">
            <a:avLst/>
          </a:prstGeom>
        </p:spPr>
      </p:pic>
      <p:sp>
        <p:nvSpPr>
          <p:cNvPr id="15362" name="Rectangle 2"/>
          <p:cNvSpPr>
            <a:spLocks noGrp="1" noChangeArrowheads="1"/>
          </p:cNvSpPr>
          <p:nvPr>
            <p:ph type="ctrTitle"/>
          </p:nvPr>
        </p:nvSpPr>
        <p:spPr/>
        <p:txBody>
          <a:bodyPr/>
          <a:lstStyle/>
          <a:p>
            <a:pPr eaLnBrk="1" hangingPunct="1"/>
            <a:r>
              <a:rPr lang="nb-NO" dirty="0"/>
              <a:t>Prosjekt  Bedre forskerstøtte</a:t>
            </a:r>
          </a:p>
        </p:txBody>
      </p:sp>
      <p:sp>
        <p:nvSpPr>
          <p:cNvPr id="15363" name="Rectangle 3"/>
          <p:cNvSpPr>
            <a:spLocks noGrp="1" noChangeArrowheads="1"/>
          </p:cNvSpPr>
          <p:nvPr>
            <p:ph type="subTitle" idx="1"/>
          </p:nvPr>
        </p:nvSpPr>
        <p:spPr>
          <a:xfrm>
            <a:off x="1143000" y="3429000"/>
            <a:ext cx="7543800" cy="648072"/>
          </a:xfrm>
        </p:spPr>
        <p:txBody>
          <a:bodyPr/>
          <a:lstStyle/>
          <a:p>
            <a:pPr eaLnBrk="1" hangingPunct="1"/>
            <a:r>
              <a:rPr lang="nb-NO" dirty="0"/>
              <a:t>Forslag til hovedmodell</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1143000"/>
          </a:xfrm>
        </p:spPr>
        <p:txBody>
          <a:bodyPr/>
          <a:lstStyle/>
          <a:p>
            <a:r>
              <a:rPr lang="en-US" sz="2400"/>
              <a:t>7 p</a:t>
            </a:r>
            <a:r>
              <a:rPr lang="en-US" sz="2400"/>
              <a:t>rinsipper for organisering av forskerstøtten:</a:t>
            </a:r>
            <a:endParaRPr lang="en-US"/>
          </a:p>
        </p:txBody>
      </p:sp>
      <p:sp>
        <p:nvSpPr>
          <p:cNvPr id="3" name="Content Placeholder 2"/>
          <p:cNvSpPr>
            <a:spLocks noGrp="1"/>
          </p:cNvSpPr>
          <p:nvPr>
            <p:ph idx="1"/>
          </p:nvPr>
        </p:nvSpPr>
        <p:spPr>
          <a:xfrm>
            <a:off x="990600" y="1628800"/>
            <a:ext cx="7696200" cy="4114800"/>
          </a:xfrm>
        </p:spPr>
        <p:txBody>
          <a:bodyPr/>
          <a:lstStyle/>
          <a:p>
            <a:pPr marL="457200" indent="-457200">
              <a:buFont typeface="+mj-lt"/>
              <a:buAutoNum type="arabicPeriod"/>
            </a:pPr>
            <a:r>
              <a:rPr lang="en-US" sz="1600"/>
              <a:t>Nærhetsprinsippet</a:t>
            </a:r>
          </a:p>
          <a:p>
            <a:pPr marL="857250" lvl="1" indent="-457200"/>
            <a:r>
              <a:rPr lang="en-US" sz="1200"/>
              <a:t>Nærhetsprinsippet, fastlagt i IHR, om at beslutninger og tjenester skal utføres på lavest mulige effektive nivå ligger fast. Betyr bl.a. at:</a:t>
            </a:r>
          </a:p>
          <a:p>
            <a:pPr marL="457200" indent="-457200">
              <a:buFont typeface="+mj-lt"/>
              <a:buAutoNum type="arabicPeriod"/>
            </a:pPr>
            <a:r>
              <a:rPr lang="en-US" sz="1600"/>
              <a:t>Forskerperspektivet skal ligge til grunn</a:t>
            </a:r>
          </a:p>
          <a:p>
            <a:pPr marL="857250" lvl="1" indent="-457200"/>
            <a:r>
              <a:rPr lang="en-US" sz="1200"/>
              <a:t>Modellen som velges skal bygges ut fra forskerens og forskningsmiljøenes behov og at tjenestene bør gis mest mulig fagnært</a:t>
            </a:r>
          </a:p>
          <a:p>
            <a:pPr marL="457200" indent="-457200">
              <a:buFont typeface="+mj-lt"/>
              <a:buAutoNum type="arabicPeriod"/>
            </a:pPr>
            <a:r>
              <a:rPr lang="en-US" sz="1600"/>
              <a:t>Samvirke mellom eksterne og interne inntekter</a:t>
            </a:r>
          </a:p>
          <a:p>
            <a:pPr marL="857250" lvl="1" indent="-457200"/>
            <a:r>
              <a:rPr lang="en-US" sz="1200"/>
              <a:t>Alle UiOs midler skal ses i sammenheng og konkurransebaserte midler skal utnyttes som et kvalitetsfremmende virkemiddel  </a:t>
            </a:r>
          </a:p>
          <a:p>
            <a:pPr marL="457200" indent="-457200">
              <a:buFont typeface="+mj-lt"/>
              <a:buAutoNum type="arabicPeriod"/>
            </a:pPr>
            <a:r>
              <a:rPr lang="en-US" sz="1600"/>
              <a:t>Samvirke faglig ledelse og administrativt støtteapparat</a:t>
            </a:r>
          </a:p>
          <a:p>
            <a:pPr marL="857250" lvl="1" indent="-457200"/>
            <a:r>
              <a:rPr lang="nb-NO" sz="1200"/>
              <a:t>Modellen skal bidra til bedre samspill mellom ledelse, vitenskapelige ansatte og forskningsadministrasjon</a:t>
            </a:r>
            <a:endParaRPr lang="en-US" sz="1200"/>
          </a:p>
          <a:p>
            <a:pPr marL="457200" indent="-457200">
              <a:buFont typeface="+mj-lt"/>
              <a:buAutoNum type="arabicPeriod"/>
            </a:pPr>
            <a:r>
              <a:rPr lang="en-US" sz="1600"/>
              <a:t>Legge til rette for tverrfaglighet</a:t>
            </a:r>
          </a:p>
          <a:p>
            <a:pPr marL="857250" lvl="1" indent="-457200"/>
            <a:r>
              <a:rPr lang="en-US" sz="1200"/>
              <a:t>Økende behov for samhandling på tvers av fag og fakulteter for å lykkes hos eksterne finansiører</a:t>
            </a:r>
            <a:endParaRPr lang="en-US" sz="1200"/>
          </a:p>
          <a:p>
            <a:pPr marL="457200" indent="-457200">
              <a:buFont typeface="+mj-lt"/>
              <a:buAutoNum type="arabicPeriod"/>
            </a:pPr>
            <a:r>
              <a:rPr lang="en-US" sz="1600"/>
              <a:t>God støtte både ved store og små miljøer</a:t>
            </a:r>
          </a:p>
          <a:p>
            <a:pPr marL="857250" lvl="1" indent="-457200"/>
            <a:r>
              <a:rPr lang="en-US" sz="1200"/>
              <a:t>Uavhengig av størrelse på enhet; alle f</a:t>
            </a:r>
            <a:r>
              <a:rPr lang="en-US" sz="1200"/>
              <a:t>orskere må sikres god støtte</a:t>
            </a:r>
          </a:p>
          <a:p>
            <a:pPr marL="457200" indent="-457200">
              <a:buFont typeface="+mj-lt"/>
              <a:buAutoNum type="arabicPeriod"/>
            </a:pPr>
            <a:r>
              <a:rPr lang="en-US" sz="1600"/>
              <a:t>Samspill forskerstøtte og andre støtte- og forvaltningsoppgaver</a:t>
            </a:r>
          </a:p>
          <a:p>
            <a:pPr marL="857250" lvl="1" indent="-457200"/>
            <a:r>
              <a:rPr lang="en-US" sz="1200"/>
              <a:t>Sampillet mellom forskningsadministrasjon og andre støttefunksjoner skal fungere mest mulig sømløst og gjensidig forsterkende</a:t>
            </a:r>
          </a:p>
          <a:p>
            <a:pPr marL="857250" lvl="1" indent="-457200"/>
            <a:endParaRPr lang="en-US" sz="1400"/>
          </a:p>
        </p:txBody>
      </p:sp>
      <p:sp>
        <p:nvSpPr>
          <p:cNvPr id="4" name="Date Placeholder 3"/>
          <p:cNvSpPr>
            <a:spLocks noGrp="1"/>
          </p:cNvSpPr>
          <p:nvPr>
            <p:ph type="dt" sz="half" idx="10"/>
          </p:nvPr>
        </p:nvSpPr>
        <p:spPr/>
        <p:txBody>
          <a:bodyPr/>
          <a:lstStyle/>
          <a:p>
            <a:pPr>
              <a:defRPr/>
            </a:pPr>
            <a:r>
              <a:rPr lang="nb-NO"/>
              <a:t>Februar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3</a:t>
            </a:fld>
            <a:endParaRPr lang="en-US"/>
          </a:p>
        </p:txBody>
      </p:sp>
    </p:spTree>
    <p:extLst>
      <p:ext uri="{BB962C8B-B14F-4D97-AF65-F5344CB8AC3E}">
        <p14:creationId xmlns:p14="http://schemas.microsoft.com/office/powerpoint/2010/main" val="3700028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Kjerneelementer i hovedmodell: (i)</a:t>
            </a:r>
          </a:p>
        </p:txBody>
      </p:sp>
      <p:sp>
        <p:nvSpPr>
          <p:cNvPr id="3" name="Content Placeholder 2"/>
          <p:cNvSpPr>
            <a:spLocks noGrp="1"/>
          </p:cNvSpPr>
          <p:nvPr>
            <p:ph idx="1"/>
          </p:nvPr>
        </p:nvSpPr>
        <p:spPr/>
        <p:txBody>
          <a:bodyPr/>
          <a:lstStyle/>
          <a:p>
            <a:pPr marL="457200" indent="-457200">
              <a:buFont typeface="+mj-lt"/>
              <a:buAutoNum type="arabicPeriod"/>
            </a:pPr>
            <a:r>
              <a:rPr lang="en-US" sz="1600"/>
              <a:t>Fleksibilitet i organisering: Fakultetene kan organisere tjenesten ulikt</a:t>
            </a:r>
          </a:p>
          <a:p>
            <a:pPr marL="857250" lvl="1" indent="-457200"/>
            <a:r>
              <a:rPr lang="nb-NO" sz="1200" i="1"/>
              <a:t>Hvordan støtteapparatet er organisert kan variere og kan tilpasses fagområde og omfang av eksternt finansiert virksomhet ved ulike enheter og fakulteter. Ved ett fakultet kan hovedtyngden av støttetjenesten ligge på fakultetsnivå, mens ved et annet kan mer av kapasiteten legges ute på enhetene.</a:t>
            </a:r>
            <a:endParaRPr lang="en-US" sz="1200"/>
          </a:p>
          <a:p>
            <a:pPr marL="457200" indent="-457200">
              <a:buFont typeface="+mj-lt"/>
              <a:buAutoNum type="arabicPeriod"/>
            </a:pPr>
            <a:r>
              <a:rPr lang="en-US" sz="1600"/>
              <a:t>Standardisering av rutiner og kvalitetssikring, kombinert med et definert minstenivå</a:t>
            </a:r>
          </a:p>
          <a:p>
            <a:pPr marL="857250" lvl="1" indent="-457200"/>
            <a:r>
              <a:rPr lang="nb-NO" sz="1200" i="1"/>
              <a:t>Alle enheter skal tilby sine vitenskapelig ansatte et minstenivå av støtte, bl.a. når det gjelder info om søknadsmuligheter på eget fagfelt, hjelp til å utvikle søknader, samt å drifte og rapportere prosjekter</a:t>
            </a:r>
          </a:p>
          <a:p>
            <a:pPr marL="857250" lvl="1" indent="-457200"/>
            <a:r>
              <a:rPr lang="nb-NO" sz="1200" i="1"/>
              <a:t>Alle prosjekter skal kvalitetssikres mht økonomi (budsjettering, regnskap og annen økonomistøtte).</a:t>
            </a:r>
          </a:p>
          <a:p>
            <a:pPr marL="857250" lvl="1" indent="-457200"/>
            <a:r>
              <a:rPr lang="nb-NO" sz="1200" i="1"/>
              <a:t>Sjekklister skal benyttes for gjennomgående rutiner både ved pre-grant og post-grant faser</a:t>
            </a:r>
          </a:p>
          <a:p>
            <a:pPr marL="457200" indent="-457200">
              <a:buFont typeface="+mj-lt"/>
              <a:buAutoNum type="arabicPeriod"/>
            </a:pPr>
            <a:r>
              <a:rPr lang="en-US" sz="1600"/>
              <a:t>Forskeren skal henvende seg ett sted: Forskerkontakt</a:t>
            </a:r>
          </a:p>
          <a:p>
            <a:pPr marL="857250" lvl="1" indent="-457200"/>
            <a:r>
              <a:rPr lang="nb-NO" sz="1200" i="1"/>
              <a:t>Alle forskere skal henvende seg </a:t>
            </a:r>
            <a:r>
              <a:rPr lang="nb-NO" sz="1200" i="1" u="sng"/>
              <a:t>ett sted</a:t>
            </a:r>
            <a:r>
              <a:rPr lang="nb-NO" sz="1200" i="1"/>
              <a:t> som koordinerer alle deler av støtteapparatet for prosjektet overfor forskeren, både horisontalt og vertikalt. Alle prosjekter vil dermed ha en prosjekteier en prosjektleder (begge faglige) </a:t>
            </a:r>
            <a:r>
              <a:rPr lang="nb-NO" sz="1200" i="1" u="sng"/>
              <a:t>og en forskerkontakt</a:t>
            </a:r>
            <a:r>
              <a:rPr lang="nb-NO" sz="1200" i="1"/>
              <a:t> (administrativt). Denne ordningen knyttes til definisjonen av minstenivå, samt til den kommende forskerportalen, hvor prosjekter og roller kan kobles sammen.</a:t>
            </a:r>
            <a:endParaRPr lang="en-US" sz="1200"/>
          </a:p>
        </p:txBody>
      </p:sp>
      <p:sp>
        <p:nvSpPr>
          <p:cNvPr id="4" name="Date Placeholder 3"/>
          <p:cNvSpPr>
            <a:spLocks noGrp="1"/>
          </p:cNvSpPr>
          <p:nvPr>
            <p:ph type="dt" sz="half" idx="10"/>
          </p:nvPr>
        </p:nvSpPr>
        <p:spPr/>
        <p:txBody>
          <a:bodyPr/>
          <a:lstStyle/>
          <a:p>
            <a:pPr>
              <a:defRPr/>
            </a:pPr>
            <a:r>
              <a:rPr lang="nb-NO"/>
              <a:t>Februar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4</a:t>
            </a:fld>
            <a:endParaRPr lang="en-US"/>
          </a:p>
        </p:txBody>
      </p:sp>
    </p:spTree>
    <p:extLst>
      <p:ext uri="{BB962C8B-B14F-4D97-AF65-F5344CB8AC3E}">
        <p14:creationId xmlns:p14="http://schemas.microsoft.com/office/powerpoint/2010/main" val="7386182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Kjerneelementer i hovedmodell (ii)</a:t>
            </a:r>
          </a:p>
        </p:txBody>
      </p:sp>
      <p:sp>
        <p:nvSpPr>
          <p:cNvPr id="3" name="Content Placeholder 2"/>
          <p:cNvSpPr>
            <a:spLocks noGrp="1"/>
          </p:cNvSpPr>
          <p:nvPr>
            <p:ph idx="1"/>
          </p:nvPr>
        </p:nvSpPr>
        <p:spPr>
          <a:xfrm>
            <a:off x="990600" y="2050504"/>
            <a:ext cx="7696200" cy="4114800"/>
          </a:xfrm>
        </p:spPr>
        <p:txBody>
          <a:bodyPr/>
          <a:lstStyle/>
          <a:p>
            <a:pPr marL="457200" indent="-457200">
              <a:buFont typeface="+mj-lt"/>
              <a:buAutoNum type="arabicPeriod" startAt="4"/>
            </a:pPr>
            <a:r>
              <a:rPr lang="en-US" sz="1800"/>
              <a:t>Små enheter skal få hjelp av store</a:t>
            </a:r>
          </a:p>
          <a:p>
            <a:pPr marL="857250" lvl="1" indent="-457200"/>
            <a:r>
              <a:rPr lang="nb-NO" sz="1400" i="1"/>
              <a:t>Minstenivået må sikres ved en viss støtte i kombinasjon mellom enhet og fakultet, mens tjenester ut over dette i hovedsak vil bli gitt fra ”næreliggende” fakulteter. Det må defineres hvilke enheter som er i denne kategorien og hvordan støtten til ulike tjenester skal gis til disse enhetene.</a:t>
            </a:r>
          </a:p>
          <a:p>
            <a:pPr marL="457200" indent="-457200">
              <a:buFont typeface="+mj-lt"/>
              <a:buAutoNum type="arabicPeriod" startAt="4"/>
            </a:pPr>
            <a:r>
              <a:rPr lang="nb-NO" sz="1800"/>
              <a:t>Fire forskerstøttekontorer på fakultetsnivå:</a:t>
            </a:r>
          </a:p>
          <a:p>
            <a:pPr marL="857250" lvl="1" indent="-457200">
              <a:buFont typeface="+mj-ea"/>
              <a:buAutoNum type="circleNumDbPlain"/>
            </a:pPr>
            <a:r>
              <a:rPr lang="nb-NO" sz="1400"/>
              <a:t>Forsterstøtte MatNat+ (MatNat og NHM)</a:t>
            </a:r>
          </a:p>
          <a:p>
            <a:pPr marL="857250" lvl="1" indent="-457200">
              <a:buFont typeface="+mj-ea"/>
              <a:buAutoNum type="circleNumDbPlain"/>
            </a:pPr>
            <a:r>
              <a:rPr lang="nb-NO" sz="1400"/>
              <a:t>Forskerstøtte SV+ (SV, UV, JUS, SUM og STK)</a:t>
            </a:r>
          </a:p>
          <a:p>
            <a:pPr marL="857250" lvl="1" indent="-457200">
              <a:buFont typeface="+mj-ea"/>
              <a:buAutoNum type="circleNumDbPlain"/>
            </a:pPr>
            <a:r>
              <a:rPr lang="nb-NO" sz="1400"/>
              <a:t>Forskerstøtte HUM+ (HUM, TF og KHM)</a:t>
            </a:r>
          </a:p>
          <a:p>
            <a:pPr marL="857250" lvl="1" indent="-457200">
              <a:buFont typeface="+mj-ea"/>
              <a:buAutoNum type="circleNumDbPlain"/>
            </a:pPr>
            <a:r>
              <a:rPr lang="nb-NO" sz="1400"/>
              <a:t>Forskerstøtte MED+ (MED og OD)</a:t>
            </a:r>
          </a:p>
          <a:p>
            <a:pPr marL="857250" lvl="1" indent="-457200">
              <a:buFont typeface="+mj-ea"/>
              <a:buAutoNum type="circleNumDbPlain"/>
            </a:pPr>
            <a:endParaRPr lang="nb-NO" sz="1400"/>
          </a:p>
          <a:p>
            <a:pPr marL="457200" indent="-457200">
              <a:buFont typeface="+mj-ea"/>
              <a:buAutoNum type="arabicPeriod" startAt="4"/>
            </a:pPr>
            <a:r>
              <a:rPr lang="nb-NO" sz="1800"/>
              <a:t>Fakultetsvis avklaring av forvaltningsnivå for pre-grant og post-grant</a:t>
            </a:r>
          </a:p>
        </p:txBody>
      </p:sp>
      <p:sp>
        <p:nvSpPr>
          <p:cNvPr id="4" name="Date Placeholder 3"/>
          <p:cNvSpPr>
            <a:spLocks noGrp="1"/>
          </p:cNvSpPr>
          <p:nvPr>
            <p:ph type="dt" sz="half" idx="10"/>
          </p:nvPr>
        </p:nvSpPr>
        <p:spPr/>
        <p:txBody>
          <a:bodyPr/>
          <a:lstStyle/>
          <a:p>
            <a:pPr>
              <a:defRPr/>
            </a:pPr>
            <a:r>
              <a:rPr lang="nb-NO"/>
              <a:t>Januar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5</a:t>
            </a:fld>
            <a:endParaRPr lang="en-US"/>
          </a:p>
        </p:txBody>
      </p:sp>
    </p:spTree>
    <p:extLst>
      <p:ext uri="{BB962C8B-B14F-4D97-AF65-F5344CB8AC3E}">
        <p14:creationId xmlns:p14="http://schemas.microsoft.com/office/powerpoint/2010/main" val="18706640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0" indent="-457200">
              <a:buFont typeface="+mj-lt"/>
              <a:buAutoNum type="arabicPeriod" startAt="4"/>
            </a:pPr>
            <a:r>
              <a:rPr lang="en-US" sz="1800"/>
              <a:t>Overordnet ansvar for forskningsadministrasjon UiO = Avd. for fagstøtte</a:t>
            </a:r>
          </a:p>
          <a:p>
            <a:pPr marL="857250" lvl="1" indent="-457200"/>
            <a:r>
              <a:rPr lang="nb-NO" sz="1600" i="1"/>
              <a:t>Policyoppgaver UiO-nivå: </a:t>
            </a:r>
          </a:p>
          <a:p>
            <a:pPr marL="1257300" lvl="2" indent="-457200"/>
            <a:r>
              <a:rPr lang="nb-NO" sz="1200" i="1"/>
              <a:t>Strategi og utvikling</a:t>
            </a:r>
          </a:p>
          <a:p>
            <a:pPr marL="1257300" lvl="2" indent="-457200"/>
            <a:r>
              <a:rPr lang="nb-NO" sz="1200" i="1"/>
              <a:t>Statistikk og analyse (i samarb med VØS)</a:t>
            </a:r>
          </a:p>
          <a:p>
            <a:pPr marL="1257300" lvl="2" indent="-457200"/>
            <a:r>
              <a:rPr lang="nb-NO" sz="1200" i="1"/>
              <a:t>Bidrag og påvirkning overfor EU</a:t>
            </a:r>
          </a:p>
          <a:p>
            <a:pPr marL="1257300" lvl="2" indent="-457200"/>
            <a:r>
              <a:rPr lang="nb-NO" sz="1200" i="1"/>
              <a:t>Bidrag og påvirkning overfor Forskningsrådet</a:t>
            </a:r>
          </a:p>
          <a:p>
            <a:pPr marL="1257300" lvl="2" indent="-457200"/>
            <a:r>
              <a:rPr lang="nb-NO" sz="1200" i="1"/>
              <a:t>Strategi og videreutvikling av forskerstøtten</a:t>
            </a:r>
          </a:p>
          <a:p>
            <a:pPr marL="857250" lvl="1" indent="-457200"/>
            <a:r>
              <a:rPr lang="nb-NO" sz="1600" i="1"/>
              <a:t>Forvaltningsoppgaver UiO-nivå</a:t>
            </a:r>
          </a:p>
          <a:p>
            <a:pPr marL="1257300" lvl="2" indent="-457200"/>
            <a:r>
              <a:rPr lang="nb-NO" sz="1200" i="1"/>
              <a:t>Overordnet støtte H2020</a:t>
            </a:r>
          </a:p>
          <a:p>
            <a:pPr marL="1257300" lvl="2" indent="-457200"/>
            <a:r>
              <a:rPr lang="nb-NO" sz="1200" i="1"/>
              <a:t>Store prosjekter Forskningsrådet</a:t>
            </a:r>
          </a:p>
          <a:p>
            <a:pPr marL="1257300" lvl="2" indent="-457200"/>
            <a:r>
              <a:rPr lang="nb-NO" sz="1200" i="1"/>
              <a:t>Juridisk støtte (kontrakter, IPR, maler, etc)</a:t>
            </a:r>
          </a:p>
          <a:p>
            <a:pPr marL="1257300" lvl="2" indent="-457200"/>
            <a:r>
              <a:rPr lang="nb-NO" sz="1200" i="1"/>
              <a:t>Kommunikasjon og informasjon</a:t>
            </a:r>
          </a:p>
          <a:p>
            <a:pPr marL="1257300" lvl="2" indent="-457200"/>
            <a:r>
              <a:rPr lang="nb-NO" sz="1200" i="1"/>
              <a:t>Kompetanseutvikling (i samarbeid med Personalstøtte)</a:t>
            </a:r>
          </a:p>
          <a:p>
            <a:pPr marL="1257300" lvl="2" indent="-457200"/>
            <a:r>
              <a:rPr lang="nb-NO" sz="1200" i="1"/>
              <a:t>Innhold og systemeierskap forskerportal</a:t>
            </a:r>
          </a:p>
          <a:p>
            <a:pPr marL="857250" lvl="1" indent="-457200"/>
            <a:endParaRPr lang="nb-NO" sz="1400" i="1"/>
          </a:p>
          <a:p>
            <a:pPr marL="857250" lvl="1" indent="-457200"/>
            <a:endParaRPr lang="en-US" sz="1400" i="1"/>
          </a:p>
          <a:p>
            <a:endParaRPr lang="en-US"/>
          </a:p>
        </p:txBody>
      </p:sp>
      <p:sp>
        <p:nvSpPr>
          <p:cNvPr id="4" name="Date Placeholder 3"/>
          <p:cNvSpPr>
            <a:spLocks noGrp="1"/>
          </p:cNvSpPr>
          <p:nvPr>
            <p:ph type="dt" sz="half" idx="10"/>
          </p:nvPr>
        </p:nvSpPr>
        <p:spPr/>
        <p:txBody>
          <a:bodyPr/>
          <a:lstStyle/>
          <a:p>
            <a:pPr>
              <a:defRPr/>
            </a:pPr>
            <a:r>
              <a:rPr lang="nb-NO"/>
              <a:t>Februar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6</a:t>
            </a:fld>
            <a:endParaRPr lang="en-US"/>
          </a:p>
        </p:txBody>
      </p:sp>
      <p:sp>
        <p:nvSpPr>
          <p:cNvPr id="7" name="Title 1"/>
          <p:cNvSpPr>
            <a:spLocks noGrp="1"/>
          </p:cNvSpPr>
          <p:nvPr>
            <p:ph type="title"/>
          </p:nvPr>
        </p:nvSpPr>
        <p:spPr>
          <a:xfrm>
            <a:off x="990600" y="838200"/>
            <a:ext cx="7696200" cy="1143000"/>
          </a:xfrm>
        </p:spPr>
        <p:txBody>
          <a:bodyPr/>
          <a:lstStyle/>
          <a:p>
            <a:r>
              <a:rPr lang="en-US"/>
              <a:t>Kjerneelementer i hovedmodell (iii)</a:t>
            </a:r>
          </a:p>
        </p:txBody>
      </p:sp>
    </p:spTree>
    <p:extLst>
      <p:ext uri="{BB962C8B-B14F-4D97-AF65-F5344CB8AC3E}">
        <p14:creationId xmlns:p14="http://schemas.microsoft.com/office/powerpoint/2010/main" val="6330089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412776"/>
            <a:ext cx="7696200" cy="4114800"/>
          </a:xfrm>
        </p:spPr>
        <p:txBody>
          <a:bodyPr/>
          <a:lstStyle/>
          <a:p>
            <a:r>
              <a:rPr lang="en-US" sz="1800"/>
              <a:t>Strukturert ansvarskart</a:t>
            </a:r>
          </a:p>
          <a:p>
            <a:pPr lvl="1"/>
            <a:r>
              <a:rPr lang="en-US" sz="1400"/>
              <a:t>Gjennomgående definisjoner av roller og ansvar med avklarte kompetansekrav og oppgavebeskrivelser</a:t>
            </a:r>
          </a:p>
          <a:p>
            <a:pPr lvl="1"/>
            <a:r>
              <a:rPr lang="en-US" sz="1400"/>
              <a:t>F</a:t>
            </a:r>
            <a:r>
              <a:rPr lang="en-US" sz="1400"/>
              <a:t>ire gjennomgående roller i forskerstøtten:</a:t>
            </a:r>
          </a:p>
          <a:p>
            <a:pPr lvl="2">
              <a:buFont typeface="+mj-ea"/>
              <a:buAutoNum type="circleNumDbPlain"/>
            </a:pPr>
            <a:r>
              <a:rPr lang="en-US" sz="1200" b="1"/>
              <a:t>Prosjektcontroller</a:t>
            </a:r>
          </a:p>
          <a:p>
            <a:pPr lvl="2">
              <a:buFont typeface="+mj-ea"/>
              <a:buAutoNum type="circleNumDbPlain"/>
            </a:pPr>
            <a:r>
              <a:rPr lang="en-US" sz="1200" b="1"/>
              <a:t>Forskningskonsulent</a:t>
            </a:r>
          </a:p>
          <a:p>
            <a:pPr lvl="2">
              <a:buFont typeface="+mj-ea"/>
              <a:buAutoNum type="circleNumDbPlain"/>
            </a:pPr>
            <a:r>
              <a:rPr lang="en-US" sz="1200" b="1"/>
              <a:t>Forskningsrådgiver</a:t>
            </a:r>
          </a:p>
          <a:p>
            <a:pPr lvl="2">
              <a:buFont typeface="+mj-ea"/>
              <a:buAutoNum type="circleNumDbPlain"/>
            </a:pPr>
            <a:r>
              <a:rPr lang="en-US" sz="1200" b="1"/>
              <a:t>Forskningsadministrativ leder</a:t>
            </a:r>
          </a:p>
          <a:p>
            <a:pPr lvl="1"/>
            <a:r>
              <a:rPr lang="en-US" sz="1400"/>
              <a:t>som ses i sammenheng med følgende roller i faglig ledelse:</a:t>
            </a:r>
          </a:p>
          <a:p>
            <a:pPr lvl="2">
              <a:buFont typeface="+mj-ea"/>
              <a:buAutoNum type="circleNumDbPlain"/>
            </a:pPr>
            <a:r>
              <a:rPr lang="en-US" sz="1200"/>
              <a:t>Prosjektleder</a:t>
            </a:r>
          </a:p>
          <a:p>
            <a:pPr lvl="2">
              <a:buFont typeface="+mj-ea"/>
              <a:buAutoNum type="circleNumDbPlain"/>
            </a:pPr>
            <a:r>
              <a:rPr lang="en-US" sz="1200"/>
              <a:t>Prosjekteier</a:t>
            </a:r>
          </a:p>
          <a:p>
            <a:pPr lvl="2">
              <a:buFont typeface="+mj-ea"/>
              <a:buAutoNum type="circleNumDbPlain"/>
            </a:pPr>
            <a:r>
              <a:rPr lang="en-US" sz="1200"/>
              <a:t>Enhetsleder</a:t>
            </a:r>
          </a:p>
          <a:p>
            <a:pPr lvl="2">
              <a:buFont typeface="+mj-ea"/>
              <a:buAutoNum type="circleNumDbPlain"/>
            </a:pPr>
            <a:r>
              <a:rPr lang="en-US" sz="1200"/>
              <a:t>Dekan</a:t>
            </a:r>
          </a:p>
          <a:p>
            <a:pPr lvl="2">
              <a:buFont typeface="+mj-ea"/>
              <a:buAutoNum type="circleNumDbPlain"/>
            </a:pPr>
            <a:r>
              <a:rPr lang="en-US" sz="1200"/>
              <a:t>Rektor</a:t>
            </a:r>
          </a:p>
          <a:p>
            <a:r>
              <a:rPr lang="en-US" sz="1800"/>
              <a:t>Samsvar mellom stillinger, roller og oppgaver</a:t>
            </a:r>
          </a:p>
          <a:p>
            <a:pPr lvl="1"/>
            <a:r>
              <a:rPr lang="en-US" sz="1400"/>
              <a:t>Små stillingsbrøker (mindre enn 50%) skal unngås</a:t>
            </a:r>
          </a:p>
          <a:p>
            <a:pPr lvl="1"/>
            <a:r>
              <a:rPr lang="en-US" sz="1400"/>
              <a:t>Bygge færre, men mer robuste enheter med kritisk masse og komplementær kompetanse</a:t>
            </a:r>
          </a:p>
        </p:txBody>
      </p:sp>
      <p:sp>
        <p:nvSpPr>
          <p:cNvPr id="4" name="Date Placeholder 3"/>
          <p:cNvSpPr>
            <a:spLocks noGrp="1"/>
          </p:cNvSpPr>
          <p:nvPr>
            <p:ph type="dt" sz="half" idx="10"/>
          </p:nvPr>
        </p:nvSpPr>
        <p:spPr/>
        <p:txBody>
          <a:bodyPr/>
          <a:lstStyle/>
          <a:p>
            <a:pPr>
              <a:defRPr/>
            </a:pPr>
            <a:r>
              <a:rPr lang="nb-NO"/>
              <a:t>Februar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7</a:t>
            </a:fld>
            <a:endParaRPr lang="en-US"/>
          </a:p>
        </p:txBody>
      </p:sp>
      <p:sp>
        <p:nvSpPr>
          <p:cNvPr id="7" name="Title 1"/>
          <p:cNvSpPr>
            <a:spLocks noGrp="1"/>
          </p:cNvSpPr>
          <p:nvPr>
            <p:ph type="title"/>
          </p:nvPr>
        </p:nvSpPr>
        <p:spPr>
          <a:xfrm>
            <a:off x="990600" y="476672"/>
            <a:ext cx="7696200" cy="1143000"/>
          </a:xfrm>
        </p:spPr>
        <p:txBody>
          <a:bodyPr/>
          <a:lstStyle/>
          <a:p>
            <a:r>
              <a:rPr lang="en-US"/>
              <a:t>Kjerneelementer i hovedmodell (iv)</a:t>
            </a:r>
          </a:p>
        </p:txBody>
      </p:sp>
      <p:sp>
        <p:nvSpPr>
          <p:cNvPr id="2" name="Right Brace 1"/>
          <p:cNvSpPr/>
          <p:nvPr/>
        </p:nvSpPr>
        <p:spPr bwMode="auto">
          <a:xfrm>
            <a:off x="4499992" y="2492896"/>
            <a:ext cx="360040" cy="864096"/>
          </a:xfrm>
          <a:prstGeom prst="rightBrac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8" name="Rectangle 7"/>
          <p:cNvSpPr/>
          <p:nvPr/>
        </p:nvSpPr>
        <p:spPr>
          <a:xfrm>
            <a:off x="5076056" y="2636912"/>
            <a:ext cx="2376264" cy="584776"/>
          </a:xfrm>
          <a:prstGeom prst="rect">
            <a:avLst/>
          </a:prstGeom>
        </p:spPr>
        <p:txBody>
          <a:bodyPr wrap="square">
            <a:spAutoFit/>
          </a:bodyPr>
          <a:lstStyle/>
          <a:p>
            <a:r>
              <a:rPr lang="en-US" sz="1600">
                <a:solidFill>
                  <a:srgbClr val="000000"/>
                </a:solidFill>
              </a:rPr>
              <a:t>Strukturert kompetanse- og opplæringsprogram</a:t>
            </a:r>
            <a:endParaRPr lang="en-US" sz="1400"/>
          </a:p>
        </p:txBody>
      </p:sp>
    </p:spTree>
    <p:extLst>
      <p:ext uri="{BB962C8B-B14F-4D97-AF65-F5344CB8AC3E}">
        <p14:creationId xmlns:p14="http://schemas.microsoft.com/office/powerpoint/2010/main" val="215770236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nb-NO"/>
              <a:t>Februar 2015</a:t>
            </a:r>
          </a:p>
        </p:txBody>
      </p:sp>
      <p:sp>
        <p:nvSpPr>
          <p:cNvPr id="5" name="Footer Placeholder 4"/>
          <p:cNvSpPr>
            <a:spLocks noGrp="1"/>
          </p:cNvSpPr>
          <p:nvPr>
            <p:ph type="ftr" sz="quarter" idx="11"/>
          </p:nvPr>
        </p:nvSpPr>
        <p:spPr/>
        <p:txBody>
          <a:bodyPr/>
          <a:lstStyle/>
          <a:p>
            <a:pPr>
              <a:defRPr/>
            </a:pPr>
            <a:r>
              <a:rPr lang="en-US"/>
              <a:t>Prosjekt: Bedre forskerstøtte</a:t>
            </a:r>
          </a:p>
        </p:txBody>
      </p:sp>
      <p:sp>
        <p:nvSpPr>
          <p:cNvPr id="6" name="Slide Number Placeholder 5"/>
          <p:cNvSpPr>
            <a:spLocks noGrp="1"/>
          </p:cNvSpPr>
          <p:nvPr>
            <p:ph type="sldNum" sz="quarter" idx="12"/>
          </p:nvPr>
        </p:nvSpPr>
        <p:spPr/>
        <p:txBody>
          <a:bodyPr/>
          <a:lstStyle/>
          <a:p>
            <a:pPr>
              <a:defRPr/>
            </a:pPr>
            <a:fld id="{015D9349-2A75-B746-AC4C-3BC37A800A0C}" type="slidenum">
              <a:rPr lang="en-US"/>
              <a:pPr>
                <a:defRPr/>
              </a:pPr>
              <a:t>8</a:t>
            </a:fld>
            <a:endParaRPr lang="en-US"/>
          </a:p>
        </p:txBody>
      </p:sp>
      <p:cxnSp>
        <p:nvCxnSpPr>
          <p:cNvPr id="7" name="Rett pil 41"/>
          <p:cNvCxnSpPr/>
          <p:nvPr/>
        </p:nvCxnSpPr>
        <p:spPr>
          <a:xfrm flipV="1">
            <a:off x="6084168" y="3717033"/>
            <a:ext cx="2242646" cy="180019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 name="Title 1"/>
          <p:cNvSpPr txBox="1">
            <a:spLocks/>
          </p:cNvSpPr>
          <p:nvPr/>
        </p:nvSpPr>
        <p:spPr bwMode="auto">
          <a:xfrm>
            <a:off x="523282" y="332656"/>
            <a:ext cx="8229600" cy="56207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sz="1400" dirty="0" smtClean="0">
                <a:solidFill>
                  <a:schemeClr val="bg1"/>
                </a:solidFill>
              </a:rPr>
              <a:t>Modell roller og ansvar – versjon III</a:t>
            </a:r>
            <a:endParaRPr lang="nb-NO" sz="1400" dirty="0">
              <a:solidFill>
                <a:schemeClr val="bg1"/>
              </a:solidFill>
            </a:endParaRPr>
          </a:p>
        </p:txBody>
      </p:sp>
      <p:sp>
        <p:nvSpPr>
          <p:cNvPr id="10" name="Oval 9"/>
          <p:cNvSpPr/>
          <p:nvPr/>
        </p:nvSpPr>
        <p:spPr>
          <a:xfrm>
            <a:off x="251520" y="3789040"/>
            <a:ext cx="1656184" cy="108012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smtClean="0"/>
              <a:t>Inst</a:t>
            </a:r>
            <a:r>
              <a:rPr lang="nb-NO" dirty="0" smtClean="0"/>
              <a:t>-/</a:t>
            </a:r>
          </a:p>
          <a:p>
            <a:pPr algn="ctr"/>
            <a:r>
              <a:rPr lang="nb-NO" dirty="0" smtClean="0"/>
              <a:t>senter</a:t>
            </a:r>
          </a:p>
          <a:p>
            <a:pPr algn="ctr"/>
            <a:r>
              <a:rPr lang="nb-NO" dirty="0" smtClean="0"/>
              <a:t>leder</a:t>
            </a:r>
            <a:endParaRPr lang="nb-NO" dirty="0"/>
          </a:p>
        </p:txBody>
      </p:sp>
      <p:sp>
        <p:nvSpPr>
          <p:cNvPr id="12" name="Oval 24"/>
          <p:cNvSpPr/>
          <p:nvPr/>
        </p:nvSpPr>
        <p:spPr>
          <a:xfrm>
            <a:off x="323528" y="2564904"/>
            <a:ext cx="1368152" cy="72008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smtClean="0"/>
              <a:t>Dekanat</a:t>
            </a:r>
            <a:endParaRPr lang="nb-NO" sz="1600" dirty="0"/>
          </a:p>
        </p:txBody>
      </p:sp>
      <p:sp>
        <p:nvSpPr>
          <p:cNvPr id="13" name="Oval 25"/>
          <p:cNvSpPr/>
          <p:nvPr/>
        </p:nvSpPr>
        <p:spPr>
          <a:xfrm>
            <a:off x="323528" y="1556792"/>
            <a:ext cx="1512168" cy="72008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00" dirty="0" smtClean="0"/>
              <a:t>Rektorat</a:t>
            </a:r>
            <a:endParaRPr lang="nb-NO" sz="1800" dirty="0"/>
          </a:p>
        </p:txBody>
      </p:sp>
      <p:sp>
        <p:nvSpPr>
          <p:cNvPr id="14" name="Rounded Rectangle 26"/>
          <p:cNvSpPr/>
          <p:nvPr/>
        </p:nvSpPr>
        <p:spPr>
          <a:xfrm>
            <a:off x="1947325" y="2720537"/>
            <a:ext cx="655841" cy="666073"/>
          </a:xfrm>
          <a:prstGeom prst="roundRect">
            <a:avLst/>
          </a:prstGeom>
          <a:solidFill>
            <a:srgbClr val="0070C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b="1" dirty="0" smtClean="0">
                <a:solidFill>
                  <a:srgbClr val="00B050"/>
                </a:solidFill>
              </a:rPr>
              <a:t>Re-</a:t>
            </a:r>
            <a:r>
              <a:rPr lang="nb-NO" sz="1000" b="1" dirty="0" err="1" smtClean="0">
                <a:solidFill>
                  <a:srgbClr val="00B050"/>
                </a:solidFill>
              </a:rPr>
              <a:t>search</a:t>
            </a:r>
            <a:endParaRPr lang="nb-NO" sz="1000" b="1" dirty="0" smtClean="0">
              <a:solidFill>
                <a:srgbClr val="00B050"/>
              </a:solidFill>
            </a:endParaRPr>
          </a:p>
          <a:p>
            <a:pPr algn="ctr"/>
            <a:r>
              <a:rPr lang="nb-NO" sz="1000" b="1" dirty="0" err="1" smtClean="0">
                <a:solidFill>
                  <a:srgbClr val="00B050"/>
                </a:solidFill>
              </a:rPr>
              <a:t>Shep</a:t>
            </a:r>
            <a:r>
              <a:rPr lang="nb-NO" sz="1000" b="1" dirty="0" smtClean="0">
                <a:solidFill>
                  <a:srgbClr val="00B050"/>
                </a:solidFill>
              </a:rPr>
              <a:t>-herd</a:t>
            </a:r>
            <a:endParaRPr lang="nb-NO" sz="1000" b="1" dirty="0">
              <a:solidFill>
                <a:srgbClr val="00B050"/>
              </a:solidFill>
            </a:endParaRPr>
          </a:p>
        </p:txBody>
      </p:sp>
      <p:cxnSp>
        <p:nvCxnSpPr>
          <p:cNvPr id="17" name="Straight Arrow Connector 40"/>
          <p:cNvCxnSpPr/>
          <p:nvPr/>
        </p:nvCxnSpPr>
        <p:spPr>
          <a:xfrm flipH="1">
            <a:off x="1914041" y="4185954"/>
            <a:ext cx="1361815" cy="143146"/>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43"/>
          <p:cNvCxnSpPr>
            <a:endCxn id="9" idx="5"/>
          </p:cNvCxnSpPr>
          <p:nvPr/>
        </p:nvCxnSpPr>
        <p:spPr>
          <a:xfrm>
            <a:off x="1116632" y="4792114"/>
            <a:ext cx="34988" cy="581102"/>
          </a:xfrm>
          <a:prstGeom prst="straightConnector1">
            <a:avLst/>
          </a:prstGeom>
          <a:ln w="5715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61"/>
          <p:cNvCxnSpPr/>
          <p:nvPr/>
        </p:nvCxnSpPr>
        <p:spPr>
          <a:xfrm>
            <a:off x="1204015" y="2258870"/>
            <a:ext cx="0" cy="336696"/>
          </a:xfrm>
          <a:prstGeom prst="straightConnector1">
            <a:avLst/>
          </a:prstGeom>
          <a:ln w="28575">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62"/>
          <p:cNvCxnSpPr/>
          <p:nvPr/>
        </p:nvCxnSpPr>
        <p:spPr>
          <a:xfrm>
            <a:off x="1204015" y="3284984"/>
            <a:ext cx="8867" cy="591395"/>
          </a:xfrm>
          <a:prstGeom prst="straightConnector1">
            <a:avLst/>
          </a:prstGeom>
          <a:ln w="28575">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Oval 67"/>
          <p:cNvSpPr/>
          <p:nvPr/>
        </p:nvSpPr>
        <p:spPr>
          <a:xfrm>
            <a:off x="5436096" y="1700808"/>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smtClean="0"/>
              <a:t>ADS</a:t>
            </a:r>
            <a:endParaRPr lang="nb-NO" sz="1600" b="1" dirty="0"/>
          </a:p>
        </p:txBody>
      </p:sp>
      <p:sp>
        <p:nvSpPr>
          <p:cNvPr id="22" name="Oval 68"/>
          <p:cNvSpPr/>
          <p:nvPr/>
        </p:nvSpPr>
        <p:spPr>
          <a:xfrm>
            <a:off x="6505989" y="1688434"/>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t>PS</a:t>
            </a:r>
          </a:p>
        </p:txBody>
      </p:sp>
      <p:sp>
        <p:nvSpPr>
          <p:cNvPr id="23" name="Oval 69"/>
          <p:cNvSpPr/>
          <p:nvPr/>
        </p:nvSpPr>
        <p:spPr>
          <a:xfrm>
            <a:off x="7380312" y="1700808"/>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t>ADS</a:t>
            </a:r>
          </a:p>
        </p:txBody>
      </p:sp>
      <p:sp>
        <p:nvSpPr>
          <p:cNvPr id="24" name="Oval 70"/>
          <p:cNvSpPr/>
          <p:nvPr/>
        </p:nvSpPr>
        <p:spPr>
          <a:xfrm>
            <a:off x="8244408" y="1700808"/>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b="1" dirty="0"/>
              <a:t>USIT/EA</a:t>
            </a:r>
          </a:p>
        </p:txBody>
      </p:sp>
      <p:cxnSp>
        <p:nvCxnSpPr>
          <p:cNvPr id="25" name="Straight Arrow Connector 74"/>
          <p:cNvCxnSpPr>
            <a:stCxn id="10" idx="7"/>
            <a:endCxn id="14" idx="2"/>
          </p:cNvCxnSpPr>
          <p:nvPr/>
        </p:nvCxnSpPr>
        <p:spPr>
          <a:xfrm flipV="1">
            <a:off x="1665161" y="3386610"/>
            <a:ext cx="610085" cy="560610"/>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76"/>
          <p:cNvCxnSpPr>
            <a:stCxn id="12" idx="6"/>
          </p:cNvCxnSpPr>
          <p:nvPr/>
        </p:nvCxnSpPr>
        <p:spPr>
          <a:xfrm>
            <a:off x="1691680" y="2924944"/>
            <a:ext cx="288032" cy="144016"/>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85"/>
          <p:cNvCxnSpPr>
            <a:stCxn id="21" idx="4"/>
          </p:cNvCxnSpPr>
          <p:nvPr/>
        </p:nvCxnSpPr>
        <p:spPr>
          <a:xfrm>
            <a:off x="5832140" y="2204864"/>
            <a:ext cx="0" cy="21602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87"/>
          <p:cNvCxnSpPr/>
          <p:nvPr/>
        </p:nvCxnSpPr>
        <p:spPr>
          <a:xfrm>
            <a:off x="6912260" y="2204864"/>
            <a:ext cx="0" cy="21602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88"/>
          <p:cNvCxnSpPr>
            <a:stCxn id="23" idx="4"/>
            <a:endCxn id="16" idx="0"/>
          </p:cNvCxnSpPr>
          <p:nvPr/>
        </p:nvCxnSpPr>
        <p:spPr>
          <a:xfrm>
            <a:off x="7776356" y="2204864"/>
            <a:ext cx="0" cy="23402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89"/>
          <p:cNvCxnSpPr/>
          <p:nvPr/>
        </p:nvCxnSpPr>
        <p:spPr>
          <a:xfrm>
            <a:off x="8651540" y="2204864"/>
            <a:ext cx="0" cy="21602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32" name="Rett pil 28"/>
          <p:cNvCxnSpPr/>
          <p:nvPr/>
        </p:nvCxnSpPr>
        <p:spPr>
          <a:xfrm flipV="1">
            <a:off x="6084168" y="3466801"/>
            <a:ext cx="1677941" cy="205043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3" name="Rett pil 29"/>
          <p:cNvCxnSpPr/>
          <p:nvPr/>
        </p:nvCxnSpPr>
        <p:spPr>
          <a:xfrm flipV="1">
            <a:off x="1815003" y="5877272"/>
            <a:ext cx="524749" cy="111816"/>
          </a:xfrm>
          <a:prstGeom prst="straightConnector1">
            <a:avLst/>
          </a:prstGeom>
          <a:ln w="57150">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Straight Connector 14"/>
          <p:cNvCxnSpPr/>
          <p:nvPr/>
        </p:nvCxnSpPr>
        <p:spPr>
          <a:xfrm flipV="1">
            <a:off x="467544" y="2348880"/>
            <a:ext cx="8657728" cy="72008"/>
          </a:xfrm>
          <a:prstGeom prst="line">
            <a:avLst/>
          </a:prstGeom>
          <a:ln w="508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13"/>
          <p:cNvCxnSpPr/>
          <p:nvPr/>
        </p:nvCxnSpPr>
        <p:spPr>
          <a:xfrm flipV="1">
            <a:off x="467544" y="3356992"/>
            <a:ext cx="8676456" cy="54006"/>
          </a:xfrm>
          <a:prstGeom prst="line">
            <a:avLst/>
          </a:prstGeom>
          <a:ln w="508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12"/>
          <p:cNvCxnSpPr/>
          <p:nvPr/>
        </p:nvCxnSpPr>
        <p:spPr>
          <a:xfrm>
            <a:off x="467544" y="5229200"/>
            <a:ext cx="8676456" cy="0"/>
          </a:xfrm>
          <a:prstGeom prst="line">
            <a:avLst/>
          </a:prstGeom>
          <a:ln w="508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Rett pil 39"/>
          <p:cNvCxnSpPr>
            <a:endCxn id="11" idx="2"/>
          </p:cNvCxnSpPr>
          <p:nvPr/>
        </p:nvCxnSpPr>
        <p:spPr>
          <a:xfrm flipV="1">
            <a:off x="6084168" y="3789040"/>
            <a:ext cx="864096" cy="172819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3" name="Rett pil 40"/>
          <p:cNvCxnSpPr/>
          <p:nvPr/>
        </p:nvCxnSpPr>
        <p:spPr>
          <a:xfrm flipV="1">
            <a:off x="6084168" y="3645024"/>
            <a:ext cx="0" cy="191123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74"/>
          <p:cNvCxnSpPr>
            <a:endCxn id="14" idx="2"/>
          </p:cNvCxnSpPr>
          <p:nvPr/>
        </p:nvCxnSpPr>
        <p:spPr>
          <a:xfrm flipV="1">
            <a:off x="1835696" y="3386610"/>
            <a:ext cx="439550" cy="2288707"/>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0" name="Rounded Rectangle 31"/>
          <p:cNvSpPr/>
          <p:nvPr/>
        </p:nvSpPr>
        <p:spPr>
          <a:xfrm>
            <a:off x="5283052" y="2420888"/>
            <a:ext cx="1089148" cy="122413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nb-NO" sz="1600" dirty="0" smtClean="0"/>
              <a:t>Økonomi</a:t>
            </a:r>
            <a:endParaRPr lang="nb-NO" dirty="0"/>
          </a:p>
        </p:txBody>
      </p:sp>
      <p:cxnSp>
        <p:nvCxnSpPr>
          <p:cNvPr id="52" name="Rett pil 63"/>
          <p:cNvCxnSpPr/>
          <p:nvPr/>
        </p:nvCxnSpPr>
        <p:spPr>
          <a:xfrm flipV="1">
            <a:off x="2987824" y="5157192"/>
            <a:ext cx="138021" cy="576064"/>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sp>
        <p:nvSpPr>
          <p:cNvPr id="53" name="Rounded Rectangle 26"/>
          <p:cNvSpPr/>
          <p:nvPr/>
        </p:nvSpPr>
        <p:spPr>
          <a:xfrm>
            <a:off x="1960579" y="1968488"/>
            <a:ext cx="655841" cy="666073"/>
          </a:xfrm>
          <a:prstGeom prst="roundRect">
            <a:avLst/>
          </a:prstGeom>
          <a:solidFill>
            <a:srgbClr val="0070C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b="1" dirty="0" smtClean="0">
                <a:solidFill>
                  <a:srgbClr val="00B050"/>
                </a:solidFill>
              </a:rPr>
              <a:t>Speider</a:t>
            </a:r>
            <a:endParaRPr lang="nb-NO" sz="1000" b="1" dirty="0">
              <a:solidFill>
                <a:srgbClr val="00B050"/>
              </a:solidFill>
            </a:endParaRPr>
          </a:p>
        </p:txBody>
      </p:sp>
      <p:sp>
        <p:nvSpPr>
          <p:cNvPr id="54" name="Title 1"/>
          <p:cNvSpPr txBox="1">
            <a:spLocks/>
          </p:cNvSpPr>
          <p:nvPr/>
        </p:nvSpPr>
        <p:spPr bwMode="auto">
          <a:xfrm>
            <a:off x="2555776" y="404664"/>
            <a:ext cx="3898776" cy="56207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sz="2400" dirty="0" smtClean="0"/>
              <a:t>Modell roller og ansvar</a:t>
            </a:r>
            <a:endParaRPr lang="nb-NO" sz="2400" dirty="0"/>
          </a:p>
        </p:txBody>
      </p:sp>
      <p:sp>
        <p:nvSpPr>
          <p:cNvPr id="34" name="Likebent trekant 30"/>
          <p:cNvSpPr/>
          <p:nvPr/>
        </p:nvSpPr>
        <p:spPr>
          <a:xfrm>
            <a:off x="2195736" y="1700808"/>
            <a:ext cx="3816424" cy="3816424"/>
          </a:xfrm>
          <a:prstGeom prst="triangle">
            <a:avLst>
              <a:gd name="adj" fmla="val 50272"/>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a:p>
            <a:pPr algn="ctr"/>
            <a:endParaRPr lang="nb-NO" dirty="0" smtClean="0"/>
          </a:p>
          <a:p>
            <a:pPr algn="ctr"/>
            <a:endParaRPr lang="nb-NO" dirty="0"/>
          </a:p>
          <a:p>
            <a:pPr algn="ctr"/>
            <a:endParaRPr lang="nb-NO" dirty="0" smtClean="0"/>
          </a:p>
        </p:txBody>
      </p:sp>
      <p:sp>
        <p:nvSpPr>
          <p:cNvPr id="40" name="TekstSylinder 37"/>
          <p:cNvSpPr txBox="1"/>
          <p:nvPr/>
        </p:nvSpPr>
        <p:spPr>
          <a:xfrm rot="16200000">
            <a:off x="3099031" y="3101769"/>
            <a:ext cx="2232248" cy="1446550"/>
          </a:xfrm>
          <a:prstGeom prst="rect">
            <a:avLst/>
          </a:prstGeom>
          <a:noFill/>
        </p:spPr>
        <p:txBody>
          <a:bodyPr wrap="square" rtlCol="0">
            <a:spAutoFit/>
          </a:bodyPr>
          <a:lstStyle/>
          <a:p>
            <a:r>
              <a:rPr lang="nb-NO" b="1" dirty="0" smtClean="0"/>
              <a:t>Forskerstøtte</a:t>
            </a:r>
          </a:p>
          <a:p>
            <a:pPr marL="228600" lvl="2" indent="-228600">
              <a:buFont typeface="+mj-ea"/>
              <a:buAutoNum type="circleNumDbPlain"/>
              <a:tabLst>
                <a:tab pos="182563" algn="l"/>
              </a:tabLst>
            </a:pPr>
            <a:r>
              <a:rPr lang="en-US" sz="1200" b="1"/>
              <a:t>Prosjektcontroller</a:t>
            </a:r>
          </a:p>
          <a:p>
            <a:pPr marL="228600" lvl="2" indent="-228600">
              <a:buFont typeface="+mj-ea"/>
              <a:buAutoNum type="circleNumDbPlain"/>
              <a:tabLst>
                <a:tab pos="182563" algn="l"/>
              </a:tabLst>
            </a:pPr>
            <a:r>
              <a:rPr lang="en-US" sz="1200" b="1"/>
              <a:t>Forskningskonsulent</a:t>
            </a:r>
          </a:p>
          <a:p>
            <a:pPr marL="228600" lvl="2" indent="-228600">
              <a:buFont typeface="+mj-ea"/>
              <a:buAutoNum type="circleNumDbPlain"/>
              <a:tabLst>
                <a:tab pos="182563" algn="l"/>
              </a:tabLst>
            </a:pPr>
            <a:r>
              <a:rPr lang="en-US" sz="1200" b="1"/>
              <a:t>Forskningsrådgiver</a:t>
            </a:r>
          </a:p>
          <a:p>
            <a:pPr marL="228600" lvl="2" indent="-228600">
              <a:buFont typeface="+mj-ea"/>
              <a:buAutoNum type="circleNumDbPlain"/>
              <a:tabLst>
                <a:tab pos="182563" algn="l"/>
              </a:tabLst>
            </a:pPr>
            <a:r>
              <a:rPr lang="en-US" sz="1200" b="1"/>
              <a:t>Forskningsadm. leder</a:t>
            </a:r>
          </a:p>
          <a:p>
            <a:pPr>
              <a:tabLst>
                <a:tab pos="182563" algn="l"/>
              </a:tabLst>
            </a:pPr>
            <a:endParaRPr lang="nb-NO" b="1" dirty="0"/>
          </a:p>
        </p:txBody>
      </p:sp>
      <p:sp>
        <p:nvSpPr>
          <p:cNvPr id="56" name="Oval 67"/>
          <p:cNvSpPr/>
          <p:nvPr/>
        </p:nvSpPr>
        <p:spPr>
          <a:xfrm>
            <a:off x="3707904" y="1700808"/>
            <a:ext cx="7920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smtClean="0"/>
              <a:t>AF</a:t>
            </a:r>
            <a:endParaRPr lang="nb-NO" sz="1600" b="1" dirty="0"/>
          </a:p>
        </p:txBody>
      </p:sp>
      <p:sp>
        <p:nvSpPr>
          <p:cNvPr id="48" name="Ellipse 54"/>
          <p:cNvSpPr/>
          <p:nvPr/>
        </p:nvSpPr>
        <p:spPr>
          <a:xfrm>
            <a:off x="1763688" y="5301208"/>
            <a:ext cx="4680519" cy="916247"/>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a:t>Forskerkontakt</a:t>
            </a:r>
          </a:p>
        </p:txBody>
      </p:sp>
      <p:sp>
        <p:nvSpPr>
          <p:cNvPr id="9" name="6-Point Star 8"/>
          <p:cNvSpPr/>
          <p:nvPr/>
        </p:nvSpPr>
        <p:spPr>
          <a:xfrm>
            <a:off x="179512" y="5373216"/>
            <a:ext cx="1944216" cy="1196752"/>
          </a:xfrm>
          <a:prstGeom prst="star6">
            <a:avLst/>
          </a:prstGeom>
          <a:solidFill>
            <a:srgbClr val="00B05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Forsker</a:t>
            </a:r>
            <a:endParaRPr lang="nb-NO" dirty="0"/>
          </a:p>
        </p:txBody>
      </p:sp>
      <p:sp>
        <p:nvSpPr>
          <p:cNvPr id="31" name="Oval 69"/>
          <p:cNvSpPr/>
          <p:nvPr/>
        </p:nvSpPr>
        <p:spPr>
          <a:xfrm>
            <a:off x="5580112" y="3933056"/>
            <a:ext cx="2592288" cy="50405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smtClean="0"/>
              <a:t>Kontor-sjef</a:t>
            </a:r>
            <a:endParaRPr lang="nb-NO" sz="1400" b="1" dirty="0"/>
          </a:p>
        </p:txBody>
      </p:sp>
      <p:sp>
        <p:nvSpPr>
          <p:cNvPr id="11" name="Rounded Rectangle 10"/>
          <p:cNvSpPr/>
          <p:nvPr/>
        </p:nvSpPr>
        <p:spPr>
          <a:xfrm>
            <a:off x="6588224" y="2420888"/>
            <a:ext cx="720080" cy="136815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nb-NO" sz="1600" dirty="0" smtClean="0"/>
              <a:t>Personal</a:t>
            </a:r>
            <a:endParaRPr lang="nb-NO" dirty="0"/>
          </a:p>
        </p:txBody>
      </p:sp>
      <p:sp>
        <p:nvSpPr>
          <p:cNvPr id="16" name="Rounded Rectangle 32"/>
          <p:cNvSpPr/>
          <p:nvPr/>
        </p:nvSpPr>
        <p:spPr>
          <a:xfrm>
            <a:off x="7524328" y="2438890"/>
            <a:ext cx="504056" cy="113412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nb-NO" sz="1600" dirty="0" smtClean="0"/>
              <a:t>Innkjøp</a:t>
            </a:r>
            <a:endParaRPr lang="nb-NO" dirty="0"/>
          </a:p>
        </p:txBody>
      </p:sp>
      <p:sp>
        <p:nvSpPr>
          <p:cNvPr id="15" name="Rounded Rectangle 30"/>
          <p:cNvSpPr/>
          <p:nvPr/>
        </p:nvSpPr>
        <p:spPr>
          <a:xfrm>
            <a:off x="8316416" y="2420888"/>
            <a:ext cx="504056" cy="2016224"/>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nb-NO" sz="1600" dirty="0" smtClean="0"/>
              <a:t>IT, Infrastruktur, lokaler</a:t>
            </a:r>
            <a:endParaRPr lang="nb-NO" sz="1600" dirty="0"/>
          </a:p>
        </p:txBody>
      </p:sp>
    </p:spTree>
    <p:extLst>
      <p:ext uri="{BB962C8B-B14F-4D97-AF65-F5344CB8AC3E}">
        <p14:creationId xmlns:p14="http://schemas.microsoft.com/office/powerpoint/2010/main" val="354909633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resentasjonBedreForskerstøt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PresentasjonBedreForskerstøtte.potx</Template>
  <TotalTime>138571</TotalTime>
  <Words>782</Words>
  <Application>Microsoft Macintosh PowerPoint</Application>
  <PresentationFormat>On-screen Show (4:3)</PresentationFormat>
  <Paragraphs>124</Paragraphs>
  <Slides>7</Slides>
  <Notes>3</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PresentasjonBedreForskerstøtte</vt:lpstr>
      <vt:lpstr>Prosjekt  Bedre forskerstøtte</vt:lpstr>
      <vt:lpstr>7 prinsipper for organisering av forskerstøtten:</vt:lpstr>
      <vt:lpstr>Kjerneelementer i hovedmodell: (i)</vt:lpstr>
      <vt:lpstr>Kjerneelementer i hovedmodell (ii)</vt:lpstr>
      <vt:lpstr>Kjerneelementer i hovedmodell (iii)</vt:lpstr>
      <vt:lpstr>Kjerneelementer i hovedmodell (iv)</vt:lpstr>
      <vt:lpstr>PowerPoint Presentation</vt:lpstr>
    </vt:vector>
  </TitlesOfParts>
  <Manager/>
  <Company>Rayon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Henrik Haugan</dc:creator>
  <cp:keywords/>
  <dc:description/>
  <cp:lastModifiedBy>Ragnar Lie</cp:lastModifiedBy>
  <cp:revision>323</cp:revision>
  <cp:lastPrinted>2014-12-05T08:48:11Z</cp:lastPrinted>
  <dcterms:created xsi:type="dcterms:W3CDTF">2011-04-26T13:13:17Z</dcterms:created>
  <dcterms:modified xsi:type="dcterms:W3CDTF">2015-02-19T13:20:21Z</dcterms:modified>
  <cp:category/>
</cp:coreProperties>
</file>