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12"/>
  </p:notesMasterIdLst>
  <p:handoutMasterIdLst>
    <p:handoutMasterId r:id="rId13"/>
  </p:handoutMasterIdLst>
  <p:sldIdLst>
    <p:sldId id="256" r:id="rId2"/>
    <p:sldId id="306" r:id="rId3"/>
    <p:sldId id="321" r:id="rId4"/>
    <p:sldId id="318" r:id="rId5"/>
    <p:sldId id="322" r:id="rId6"/>
    <p:sldId id="323" r:id="rId7"/>
    <p:sldId id="324" r:id="rId8"/>
    <p:sldId id="325" r:id="rId9"/>
    <p:sldId id="326" r:id="rId10"/>
    <p:sldId id="320" r:id="rId1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73" autoAdjust="0"/>
    <p:restoredTop sz="92683" autoAdjust="0"/>
  </p:normalViewPr>
  <p:slideViewPr>
    <p:cSldViewPr>
      <p:cViewPr>
        <p:scale>
          <a:sx n="125" d="100"/>
          <a:sy n="125" d="100"/>
        </p:scale>
        <p:origin x="-432" y="-104"/>
      </p:cViewPr>
      <p:guideLst>
        <p:guide orient="horz" pos="2160"/>
        <p:guide pos="672"/>
        <p:guide pos="5472"/>
        <p:guide pos="1008"/>
        <p:guide pos="1152"/>
      </p:guideLst>
    </p:cSldViewPr>
  </p:slideViewPr>
  <p:outlineViewPr>
    <p:cViewPr>
      <p:scale>
        <a:sx n="33" d="100"/>
        <a:sy n="33" d="100"/>
      </p:scale>
      <p:origin x="0" y="739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20630B-9959-404D-A083-BAF8D570FC1D}" type="datetime1">
              <a:rPr lang="nb-NO"/>
              <a:pPr>
                <a:defRPr/>
              </a:pPr>
              <a:t>20.03.15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9F71E6FB-3667-9440-82D0-BDFF339BC339}" type="slidenum">
              <a:rPr lang="nb-NO"/>
              <a:pPr>
                <a:defRPr/>
              </a:pPr>
              <a:t>‹#›</a:t>
            </a:fld>
            <a:endParaRPr lang="nb-NO"/>
          </a:p>
        </p:txBody>
      </p:sp>
    </p:spTree>
    <p:extLst>
      <p:ext uri="{BB962C8B-B14F-4D97-AF65-F5344CB8AC3E}">
        <p14:creationId xmlns:p14="http://schemas.microsoft.com/office/powerpoint/2010/main" val="4546488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A512A685-CA26-8041-93A8-CA7068BB5809}" type="slidenum">
              <a:rPr lang="en-US"/>
              <a:pPr>
                <a:defRPr/>
              </a:pPr>
              <a:t>‹#›</a:t>
            </a:fld>
            <a:endParaRPr lang="en-US"/>
          </a:p>
        </p:txBody>
      </p:sp>
    </p:spTree>
    <p:extLst>
      <p:ext uri="{BB962C8B-B14F-4D97-AF65-F5344CB8AC3E}">
        <p14:creationId xmlns:p14="http://schemas.microsoft.com/office/powerpoint/2010/main" val="186488156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pPr>
              <a:defRPr/>
            </a:pPr>
            <a:fld id="{A512A685-CA26-8041-93A8-CA7068BB5809}"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Sentre vs institutter?</a:t>
            </a:r>
          </a:p>
          <a:p>
            <a:r>
              <a:rPr lang="en-US"/>
              <a:t>Insitamenter ERC vs Tematiske</a:t>
            </a:r>
            <a:r>
              <a:rPr lang="en-US" baseline="0"/>
              <a:t> satsinger</a:t>
            </a:r>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3</a:t>
            </a:fld>
            <a:endParaRPr lang="en-US"/>
          </a:p>
        </p:txBody>
      </p:sp>
    </p:spTree>
    <p:extLst>
      <p:ext uri="{BB962C8B-B14F-4D97-AF65-F5344CB8AC3E}">
        <p14:creationId xmlns:p14="http://schemas.microsoft.com/office/powerpoint/2010/main" val="1778088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MERVERDI:</a:t>
            </a:r>
          </a:p>
          <a:p>
            <a:r>
              <a:rPr lang="en-US"/>
              <a:t>Kompetansesenter</a:t>
            </a:r>
          </a:p>
          <a:p>
            <a:r>
              <a:rPr lang="en-US"/>
              <a:t>Ressurspool</a:t>
            </a:r>
          </a:p>
          <a:p>
            <a:r>
              <a:rPr lang="en-US"/>
              <a:t>Sikkerhet mot sykdom</a:t>
            </a:r>
          </a:p>
          <a:p>
            <a:r>
              <a:rPr lang="en-US"/>
              <a:t>Planlegge  årshjul og fordele ressurser</a:t>
            </a:r>
          </a:p>
          <a:p>
            <a:r>
              <a:rPr lang="en-US"/>
              <a:t>Forskningsdekane sammen kan være tyngre inn i poloitikk og overfor NFR</a:t>
            </a:r>
          </a:p>
          <a:p>
            <a:r>
              <a:rPr lang="en-US"/>
              <a:t>Felles seminarer mellom dekaner og </a:t>
            </a:r>
          </a:p>
          <a:p>
            <a:r>
              <a:rPr lang="en-US"/>
              <a:t>Finansiering</a:t>
            </a:r>
          </a:p>
          <a:p>
            <a:endParaRPr lang="en-US"/>
          </a:p>
          <a:p>
            <a:r>
              <a:rPr lang="en-US"/>
              <a:t>Beskrive mulige gevinster, og bør fortelle</a:t>
            </a:r>
          </a:p>
          <a:p>
            <a:r>
              <a:rPr lang="en-US"/>
              <a:t>Forhold</a:t>
            </a:r>
            <a:r>
              <a:rPr lang="en-US" baseline="0"/>
              <a:t> mellom økonomi og administrasjon</a:t>
            </a:r>
          </a:p>
          <a:p>
            <a:endParaRPr lang="en-US" baseline="0"/>
          </a:p>
          <a:p>
            <a:r>
              <a:rPr lang="en-US" baseline="0"/>
              <a:t>Jenny og Randi</a:t>
            </a:r>
          </a:p>
          <a:p>
            <a:endParaRPr lang="en-US" baseline="0"/>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5</a:t>
            </a:fld>
            <a:endParaRPr lang="en-US"/>
          </a:p>
        </p:txBody>
      </p:sp>
    </p:spTree>
    <p:extLst>
      <p:ext uri="{BB962C8B-B14F-4D97-AF65-F5344CB8AC3E}">
        <p14:creationId xmlns:p14="http://schemas.microsoft.com/office/powerpoint/2010/main" val="1778088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11</a:t>
            </a:fld>
            <a:endParaRPr lang="en-US"/>
          </a:p>
        </p:txBody>
      </p:sp>
    </p:spTree>
    <p:extLst>
      <p:ext uri="{BB962C8B-B14F-4D97-AF65-F5344CB8AC3E}">
        <p14:creationId xmlns:p14="http://schemas.microsoft.com/office/powerpoint/2010/main" val="1496929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nb-NO"/>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nb-NO"/>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August 2014</a:t>
            </a:r>
          </a:p>
        </p:txBody>
      </p:sp>
      <p:sp>
        <p:nvSpPr>
          <p:cNvPr id="5" name="Rectangle 11"/>
          <p:cNvSpPr>
            <a:spLocks noGrp="1" noChangeArrowheads="1"/>
          </p:cNvSpPr>
          <p:nvPr>
            <p:ph type="ftr" sz="quarter" idx="11"/>
          </p:nvPr>
        </p:nvSpPr>
        <p:spPr/>
        <p:txBody>
          <a:bodyPr/>
          <a:lstStyle>
            <a:lvl1pPr>
              <a:defRPr/>
            </a:lvl1pPr>
          </a:lstStyle>
          <a:p>
            <a:pPr>
              <a:defRPr/>
            </a:pPr>
            <a:r>
              <a:rPr lang="en-US"/>
              <a:t>Prosjekt: Bedre forskerstøtte</a:t>
            </a:r>
          </a:p>
        </p:txBody>
      </p:sp>
      <p:sp>
        <p:nvSpPr>
          <p:cNvPr id="6" name="Rectangle 12"/>
          <p:cNvSpPr>
            <a:spLocks noGrp="1" noChangeArrowheads="1"/>
          </p:cNvSpPr>
          <p:nvPr>
            <p:ph type="sldNum" sz="quarter" idx="12"/>
          </p:nvPr>
        </p:nvSpPr>
        <p:spPr/>
        <p:txBody>
          <a:bodyPr/>
          <a:lstStyle>
            <a:lvl1pPr>
              <a:defRPr/>
            </a:lvl1pPr>
          </a:lstStyle>
          <a:p>
            <a:pPr>
              <a:defRPr/>
            </a:pPr>
            <a:fld id="{015D9349-2A75-B746-AC4C-3BC37A800A0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August 2014</a:t>
            </a:r>
          </a:p>
        </p:txBody>
      </p:sp>
      <p:sp>
        <p:nvSpPr>
          <p:cNvPr id="5"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6" name="Rectangle 12"/>
          <p:cNvSpPr>
            <a:spLocks noGrp="1" noChangeArrowheads="1"/>
          </p:cNvSpPr>
          <p:nvPr>
            <p:ph type="sldNum" sz="quarter" idx="12"/>
          </p:nvPr>
        </p:nvSpPr>
        <p:spPr/>
        <p:txBody>
          <a:bodyPr/>
          <a:lstStyle>
            <a:lvl1pPr>
              <a:defRPr/>
            </a:lvl1pPr>
          </a:lstStyle>
          <a:p>
            <a:pPr>
              <a:defRPr/>
            </a:pPr>
            <a:fld id="{B294D7E6-BDF2-6B4B-BA32-BA5B547E15F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August 2014</a:t>
            </a:r>
          </a:p>
        </p:txBody>
      </p:sp>
      <p:sp>
        <p:nvSpPr>
          <p:cNvPr id="6"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7" name="Rectangle 12"/>
          <p:cNvSpPr>
            <a:spLocks noGrp="1" noChangeArrowheads="1"/>
          </p:cNvSpPr>
          <p:nvPr>
            <p:ph type="sldNum" sz="quarter" idx="12"/>
          </p:nvPr>
        </p:nvSpPr>
        <p:spPr/>
        <p:txBody>
          <a:bodyPr/>
          <a:lstStyle>
            <a:lvl1pPr>
              <a:defRPr/>
            </a:lvl1pPr>
          </a:lstStyle>
          <a:p>
            <a:pPr>
              <a:defRPr/>
            </a:pPr>
            <a:fld id="{8CFB0BC5-3A78-C847-8152-C7FCFEB32A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August 2014</a:t>
            </a:r>
          </a:p>
        </p:txBody>
      </p:sp>
      <p:sp>
        <p:nvSpPr>
          <p:cNvPr id="8"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9" name="Rectangle 12"/>
          <p:cNvSpPr>
            <a:spLocks noGrp="1" noChangeArrowheads="1"/>
          </p:cNvSpPr>
          <p:nvPr>
            <p:ph type="sldNum" sz="quarter" idx="12"/>
          </p:nvPr>
        </p:nvSpPr>
        <p:spPr/>
        <p:txBody>
          <a:bodyPr/>
          <a:lstStyle>
            <a:lvl1pPr>
              <a:defRPr/>
            </a:lvl1pPr>
          </a:lstStyle>
          <a:p>
            <a:pPr>
              <a:defRPr/>
            </a:pPr>
            <a:fld id="{7318F05C-6C69-BA40-9F56-1432B55854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August 2014</a:t>
            </a:r>
          </a:p>
        </p:txBody>
      </p:sp>
      <p:sp>
        <p:nvSpPr>
          <p:cNvPr id="4"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5" name="Rectangle 12"/>
          <p:cNvSpPr>
            <a:spLocks noGrp="1" noChangeArrowheads="1"/>
          </p:cNvSpPr>
          <p:nvPr>
            <p:ph type="sldNum" sz="quarter" idx="12"/>
          </p:nvPr>
        </p:nvSpPr>
        <p:spPr/>
        <p:txBody>
          <a:bodyPr/>
          <a:lstStyle>
            <a:lvl1pPr>
              <a:defRPr/>
            </a:lvl1pPr>
          </a:lstStyle>
          <a:p>
            <a:pPr>
              <a:defRPr/>
            </a:pPr>
            <a:fld id="{688CCD13-A222-BE43-B5F8-872D724C2CC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873EFBEB-A06E-AE4C-8F42-C0F23E85B6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354531F1-36E4-DB40-9A28-EA56702ADA9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1C446BA3-DF4E-4C49-8E41-961A3BB48F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DF11503C-97AC-9145-BC99-105A5AF66D5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B07CD12-4A94-A242-B5A5-01C479C28FA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August 2014</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Prosjekt: Bedre forskerstøtte</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CD73169B-4DB8-F842-9431-44BD2BE06E70}"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iOKol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836712"/>
            <a:ext cx="3389911" cy="4797152"/>
          </a:xfrm>
          <a:prstGeom prst="rect">
            <a:avLst/>
          </a:prstGeom>
        </p:spPr>
      </p:pic>
      <p:sp>
        <p:nvSpPr>
          <p:cNvPr id="15362" name="Rectangle 2"/>
          <p:cNvSpPr>
            <a:spLocks noGrp="1" noChangeArrowheads="1"/>
          </p:cNvSpPr>
          <p:nvPr>
            <p:ph type="ctrTitle"/>
          </p:nvPr>
        </p:nvSpPr>
        <p:spPr/>
        <p:txBody>
          <a:bodyPr/>
          <a:lstStyle/>
          <a:p>
            <a:pPr eaLnBrk="1" hangingPunct="1"/>
            <a:r>
              <a:rPr lang="nb-NO" dirty="0"/>
              <a:t>Prosjekt  Bedre forskerstøtte</a:t>
            </a:r>
          </a:p>
        </p:txBody>
      </p:sp>
      <p:sp>
        <p:nvSpPr>
          <p:cNvPr id="15363" name="Rectangle 3"/>
          <p:cNvSpPr>
            <a:spLocks noGrp="1" noChangeArrowheads="1"/>
          </p:cNvSpPr>
          <p:nvPr>
            <p:ph type="subTitle" idx="1"/>
          </p:nvPr>
        </p:nvSpPr>
        <p:spPr>
          <a:xfrm>
            <a:off x="1143000" y="3429000"/>
            <a:ext cx="7543800" cy="648072"/>
          </a:xfrm>
        </p:spPr>
        <p:txBody>
          <a:bodyPr/>
          <a:lstStyle/>
          <a:p>
            <a:pPr eaLnBrk="1" hangingPunct="1"/>
            <a:r>
              <a:rPr lang="nb-NO" dirty="0"/>
              <a:t>Forslag til hovedmodell</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143000"/>
          </a:xfrm>
        </p:spPr>
        <p:txBody>
          <a:bodyPr/>
          <a:lstStyle/>
          <a:p>
            <a:r>
              <a:rPr lang="en-US" sz="2400"/>
              <a:t>7 prinsipper for organisering av forskerstøtten:</a:t>
            </a:r>
            <a:endParaRPr lang="en-US"/>
          </a:p>
        </p:txBody>
      </p:sp>
      <p:sp>
        <p:nvSpPr>
          <p:cNvPr id="3" name="Content Placeholder 2"/>
          <p:cNvSpPr>
            <a:spLocks noGrp="1"/>
          </p:cNvSpPr>
          <p:nvPr>
            <p:ph idx="1"/>
          </p:nvPr>
        </p:nvSpPr>
        <p:spPr>
          <a:xfrm>
            <a:off x="990600" y="1628800"/>
            <a:ext cx="7696200" cy="4114800"/>
          </a:xfrm>
        </p:spPr>
        <p:txBody>
          <a:bodyPr/>
          <a:lstStyle/>
          <a:p>
            <a:pPr marL="457200" indent="-457200">
              <a:buFont typeface="+mj-lt"/>
              <a:buAutoNum type="arabicPeriod"/>
            </a:pPr>
            <a:r>
              <a:rPr lang="en-US" sz="1600" dirty="0" err="1"/>
              <a:t>Nærhetsprinsippet</a:t>
            </a:r>
            <a:endParaRPr lang="en-US" sz="1600" dirty="0"/>
          </a:p>
          <a:p>
            <a:pPr marL="857250" lvl="1" indent="-457200"/>
            <a:r>
              <a:rPr lang="en-US" sz="1200" dirty="0" err="1"/>
              <a:t>Nærhetsprinsippet</a:t>
            </a:r>
            <a:r>
              <a:rPr lang="en-US" sz="1200" dirty="0"/>
              <a:t>, </a:t>
            </a:r>
            <a:r>
              <a:rPr lang="en-US" sz="1200" dirty="0" err="1"/>
              <a:t>fastlagt</a:t>
            </a:r>
            <a:r>
              <a:rPr lang="en-US" sz="1200" dirty="0"/>
              <a:t> </a:t>
            </a:r>
            <a:r>
              <a:rPr lang="en-US" sz="1200" dirty="0" err="1"/>
              <a:t>i</a:t>
            </a:r>
            <a:r>
              <a:rPr lang="en-US" sz="1200" dirty="0"/>
              <a:t> IHR, om at </a:t>
            </a:r>
            <a:r>
              <a:rPr lang="en-US" sz="1200" dirty="0" err="1"/>
              <a:t>beslutninger</a:t>
            </a:r>
            <a:r>
              <a:rPr lang="en-US" sz="1200" dirty="0"/>
              <a:t> </a:t>
            </a:r>
            <a:r>
              <a:rPr lang="en-US" sz="1200" dirty="0" err="1"/>
              <a:t>og</a:t>
            </a:r>
            <a:r>
              <a:rPr lang="en-US" sz="1200" dirty="0"/>
              <a:t> </a:t>
            </a:r>
            <a:r>
              <a:rPr lang="en-US" sz="1200" dirty="0" err="1"/>
              <a:t>tjenester</a:t>
            </a:r>
            <a:r>
              <a:rPr lang="en-US" sz="1200" dirty="0"/>
              <a:t> </a:t>
            </a:r>
            <a:r>
              <a:rPr lang="en-US" sz="1200" dirty="0" err="1"/>
              <a:t>skal</a:t>
            </a:r>
            <a:r>
              <a:rPr lang="en-US" sz="1200" dirty="0"/>
              <a:t> </a:t>
            </a:r>
            <a:r>
              <a:rPr lang="en-US" sz="1200" dirty="0" err="1"/>
              <a:t>utføres</a:t>
            </a:r>
            <a:r>
              <a:rPr lang="en-US" sz="1200" dirty="0"/>
              <a:t> </a:t>
            </a:r>
            <a:r>
              <a:rPr lang="en-US" sz="1200" dirty="0" err="1"/>
              <a:t>på</a:t>
            </a:r>
            <a:r>
              <a:rPr lang="en-US" sz="1200" dirty="0"/>
              <a:t> </a:t>
            </a:r>
            <a:r>
              <a:rPr lang="en-US" sz="1200" dirty="0" err="1"/>
              <a:t>lavest</a:t>
            </a:r>
            <a:r>
              <a:rPr lang="en-US" sz="1200" dirty="0"/>
              <a:t> </a:t>
            </a:r>
            <a:r>
              <a:rPr lang="en-US" sz="1200" dirty="0" err="1"/>
              <a:t>mulige</a:t>
            </a:r>
            <a:r>
              <a:rPr lang="en-US" sz="1200" dirty="0"/>
              <a:t> </a:t>
            </a:r>
            <a:r>
              <a:rPr lang="en-US" sz="1200" dirty="0" err="1"/>
              <a:t>effektive</a:t>
            </a:r>
            <a:r>
              <a:rPr lang="en-US" sz="1200" dirty="0"/>
              <a:t> </a:t>
            </a:r>
            <a:r>
              <a:rPr lang="en-US" sz="1200" dirty="0" err="1"/>
              <a:t>nivå</a:t>
            </a:r>
            <a:r>
              <a:rPr lang="en-US" sz="1200" dirty="0"/>
              <a:t> ligger fast. </a:t>
            </a:r>
            <a:r>
              <a:rPr lang="en-US" sz="1200" dirty="0" err="1"/>
              <a:t>Betyr</a:t>
            </a:r>
            <a:r>
              <a:rPr lang="en-US" sz="1200" dirty="0"/>
              <a:t> </a:t>
            </a:r>
            <a:r>
              <a:rPr lang="en-US" sz="1200" dirty="0" err="1"/>
              <a:t>bl.a</a:t>
            </a:r>
            <a:r>
              <a:rPr lang="en-US" sz="1200" dirty="0"/>
              <a:t>. at:</a:t>
            </a:r>
          </a:p>
          <a:p>
            <a:pPr marL="457200" indent="-457200">
              <a:buFont typeface="+mj-lt"/>
              <a:buAutoNum type="arabicPeriod"/>
            </a:pPr>
            <a:r>
              <a:rPr lang="en-US" sz="1600" dirty="0" err="1"/>
              <a:t>Forskerperspektivet</a:t>
            </a:r>
            <a:r>
              <a:rPr lang="en-US" sz="1600" dirty="0"/>
              <a:t> </a:t>
            </a:r>
            <a:r>
              <a:rPr lang="en-US" sz="1600" dirty="0" err="1"/>
              <a:t>skal</a:t>
            </a:r>
            <a:r>
              <a:rPr lang="en-US" sz="1600" dirty="0"/>
              <a:t> </a:t>
            </a:r>
            <a:r>
              <a:rPr lang="en-US" sz="1600" dirty="0" err="1"/>
              <a:t>ligge</a:t>
            </a:r>
            <a:r>
              <a:rPr lang="en-US" sz="1600" dirty="0"/>
              <a:t> </a:t>
            </a:r>
            <a:r>
              <a:rPr lang="en-US" sz="1600" dirty="0" err="1"/>
              <a:t>til</a:t>
            </a:r>
            <a:r>
              <a:rPr lang="en-US" sz="1600" dirty="0"/>
              <a:t> </a:t>
            </a:r>
            <a:r>
              <a:rPr lang="en-US" sz="1600" dirty="0" err="1"/>
              <a:t>grunn</a:t>
            </a:r>
            <a:endParaRPr lang="en-US" sz="1600" dirty="0"/>
          </a:p>
          <a:p>
            <a:pPr marL="857250" lvl="1" indent="-457200"/>
            <a:r>
              <a:rPr lang="en-US" sz="1200" dirty="0" err="1"/>
              <a:t>Modellen</a:t>
            </a:r>
            <a:r>
              <a:rPr lang="en-US" sz="1200" dirty="0"/>
              <a:t> </a:t>
            </a:r>
            <a:r>
              <a:rPr lang="en-US" sz="1200" dirty="0" err="1"/>
              <a:t>som</a:t>
            </a:r>
            <a:r>
              <a:rPr lang="en-US" sz="1200" dirty="0"/>
              <a:t> </a:t>
            </a:r>
            <a:r>
              <a:rPr lang="en-US" sz="1200" dirty="0" err="1"/>
              <a:t>velges</a:t>
            </a:r>
            <a:r>
              <a:rPr lang="en-US" sz="1200" dirty="0"/>
              <a:t> </a:t>
            </a:r>
            <a:r>
              <a:rPr lang="en-US" sz="1200" dirty="0" err="1"/>
              <a:t>skal</a:t>
            </a:r>
            <a:r>
              <a:rPr lang="en-US" sz="1200" dirty="0"/>
              <a:t> </a:t>
            </a:r>
            <a:r>
              <a:rPr lang="en-US" sz="1200" dirty="0" err="1"/>
              <a:t>bygges</a:t>
            </a:r>
            <a:r>
              <a:rPr lang="en-US" sz="1200" dirty="0"/>
              <a:t> </a:t>
            </a:r>
            <a:r>
              <a:rPr lang="en-US" sz="1200" dirty="0" err="1"/>
              <a:t>ut</a:t>
            </a:r>
            <a:r>
              <a:rPr lang="en-US" sz="1200" dirty="0"/>
              <a:t> </a:t>
            </a:r>
            <a:r>
              <a:rPr lang="en-US" sz="1200" dirty="0" err="1"/>
              <a:t>fra</a:t>
            </a:r>
            <a:r>
              <a:rPr lang="en-US" sz="1200" dirty="0"/>
              <a:t> </a:t>
            </a:r>
            <a:r>
              <a:rPr lang="en-US" sz="1200" dirty="0" err="1"/>
              <a:t>forskerens</a:t>
            </a:r>
            <a:r>
              <a:rPr lang="en-US" sz="1200" dirty="0"/>
              <a:t> </a:t>
            </a:r>
            <a:r>
              <a:rPr lang="en-US" sz="1200" dirty="0" err="1"/>
              <a:t>og</a:t>
            </a:r>
            <a:r>
              <a:rPr lang="en-US" sz="1200" dirty="0"/>
              <a:t> </a:t>
            </a:r>
            <a:r>
              <a:rPr lang="en-US" sz="1200" dirty="0" err="1"/>
              <a:t>forskningsmiljøenes</a:t>
            </a:r>
            <a:r>
              <a:rPr lang="en-US" sz="1200" dirty="0"/>
              <a:t> </a:t>
            </a:r>
            <a:r>
              <a:rPr lang="en-US" sz="1200" dirty="0" err="1"/>
              <a:t>behov</a:t>
            </a:r>
            <a:r>
              <a:rPr lang="en-US" sz="1200" dirty="0"/>
              <a:t> </a:t>
            </a:r>
            <a:r>
              <a:rPr lang="en-US" sz="1200" dirty="0" err="1"/>
              <a:t>og</a:t>
            </a:r>
            <a:r>
              <a:rPr lang="en-US" sz="1200" dirty="0"/>
              <a:t> at </a:t>
            </a:r>
            <a:r>
              <a:rPr lang="en-US" sz="1200" dirty="0" err="1"/>
              <a:t>tjenestene</a:t>
            </a:r>
            <a:r>
              <a:rPr lang="en-US" sz="1200" dirty="0"/>
              <a:t> </a:t>
            </a:r>
            <a:r>
              <a:rPr lang="en-US" sz="1200" dirty="0" err="1"/>
              <a:t>bør</a:t>
            </a:r>
            <a:r>
              <a:rPr lang="en-US" sz="1200" dirty="0"/>
              <a:t> </a:t>
            </a:r>
            <a:r>
              <a:rPr lang="en-US" sz="1200" dirty="0" err="1"/>
              <a:t>gis</a:t>
            </a:r>
            <a:r>
              <a:rPr lang="en-US" sz="1200" dirty="0"/>
              <a:t> </a:t>
            </a:r>
            <a:r>
              <a:rPr lang="en-US" sz="1200" dirty="0" err="1"/>
              <a:t>mest</a:t>
            </a:r>
            <a:r>
              <a:rPr lang="en-US" sz="1200" dirty="0"/>
              <a:t> </a:t>
            </a:r>
            <a:r>
              <a:rPr lang="en-US" sz="1200" dirty="0" err="1"/>
              <a:t>mulig</a:t>
            </a:r>
            <a:r>
              <a:rPr lang="en-US" sz="1200" dirty="0"/>
              <a:t> </a:t>
            </a:r>
            <a:r>
              <a:rPr lang="en-US" sz="1200" dirty="0" err="1"/>
              <a:t>fagnært</a:t>
            </a:r>
            <a:endParaRPr lang="en-US" sz="1200" dirty="0"/>
          </a:p>
          <a:p>
            <a:pPr marL="457200" indent="-457200">
              <a:buFont typeface="+mj-lt"/>
              <a:buAutoNum type="arabicPeriod"/>
            </a:pPr>
            <a:r>
              <a:rPr lang="en-US" sz="1600" dirty="0" err="1"/>
              <a:t>Samvirke</a:t>
            </a:r>
            <a:r>
              <a:rPr lang="en-US" sz="1600" dirty="0"/>
              <a:t> </a:t>
            </a:r>
            <a:r>
              <a:rPr lang="en-US" sz="1600" dirty="0" err="1"/>
              <a:t>mellom</a:t>
            </a:r>
            <a:r>
              <a:rPr lang="en-US" sz="1600" dirty="0"/>
              <a:t> </a:t>
            </a:r>
            <a:r>
              <a:rPr lang="en-US" sz="1600" dirty="0" err="1"/>
              <a:t>eksterne</a:t>
            </a:r>
            <a:r>
              <a:rPr lang="en-US" sz="1600" dirty="0"/>
              <a:t> </a:t>
            </a:r>
            <a:r>
              <a:rPr lang="en-US" sz="1600" dirty="0" err="1"/>
              <a:t>og</a:t>
            </a:r>
            <a:r>
              <a:rPr lang="en-US" sz="1600" dirty="0"/>
              <a:t> interne </a:t>
            </a:r>
            <a:r>
              <a:rPr lang="en-US" sz="1600" dirty="0" err="1"/>
              <a:t>inntekter</a:t>
            </a:r>
            <a:endParaRPr lang="en-US" sz="1600" dirty="0"/>
          </a:p>
          <a:p>
            <a:pPr marL="857250" lvl="1" indent="-457200"/>
            <a:r>
              <a:rPr lang="en-US" sz="1200" dirty="0" err="1"/>
              <a:t>Alle</a:t>
            </a:r>
            <a:r>
              <a:rPr lang="en-US" sz="1200" dirty="0"/>
              <a:t> </a:t>
            </a:r>
            <a:r>
              <a:rPr lang="en-US" sz="1200" dirty="0" err="1"/>
              <a:t>UiOs</a:t>
            </a:r>
            <a:r>
              <a:rPr lang="en-US" sz="1200" dirty="0"/>
              <a:t> </a:t>
            </a:r>
            <a:r>
              <a:rPr lang="en-US" sz="1200" dirty="0" err="1"/>
              <a:t>midler</a:t>
            </a:r>
            <a:r>
              <a:rPr lang="en-US" sz="1200" dirty="0"/>
              <a:t> </a:t>
            </a:r>
            <a:r>
              <a:rPr lang="en-US" sz="1200" dirty="0" err="1"/>
              <a:t>skal</a:t>
            </a:r>
            <a:r>
              <a:rPr lang="en-US" sz="1200" dirty="0"/>
              <a:t> </a:t>
            </a:r>
            <a:r>
              <a:rPr lang="en-US" sz="1200" dirty="0" err="1"/>
              <a:t>ses</a:t>
            </a:r>
            <a:r>
              <a:rPr lang="en-US" sz="1200" dirty="0"/>
              <a:t> </a:t>
            </a:r>
            <a:r>
              <a:rPr lang="en-US" sz="1200" dirty="0" err="1"/>
              <a:t>i</a:t>
            </a:r>
            <a:r>
              <a:rPr lang="en-US" sz="1200" dirty="0"/>
              <a:t> </a:t>
            </a:r>
            <a:r>
              <a:rPr lang="en-US" sz="1200" dirty="0" err="1"/>
              <a:t>sammenheng</a:t>
            </a:r>
            <a:r>
              <a:rPr lang="en-US" sz="1200" dirty="0"/>
              <a:t> </a:t>
            </a:r>
            <a:r>
              <a:rPr lang="en-US" sz="1200" dirty="0" err="1"/>
              <a:t>og</a:t>
            </a:r>
            <a:r>
              <a:rPr lang="en-US" sz="1200" dirty="0"/>
              <a:t> </a:t>
            </a:r>
            <a:r>
              <a:rPr lang="en-US" sz="1200" dirty="0" err="1"/>
              <a:t>konkurransebaserte</a:t>
            </a:r>
            <a:r>
              <a:rPr lang="en-US" sz="1200" dirty="0"/>
              <a:t> </a:t>
            </a:r>
            <a:r>
              <a:rPr lang="en-US" sz="1200" dirty="0" err="1"/>
              <a:t>midler</a:t>
            </a:r>
            <a:r>
              <a:rPr lang="en-US" sz="1200" dirty="0"/>
              <a:t> </a:t>
            </a:r>
            <a:r>
              <a:rPr lang="en-US" sz="1200" dirty="0" err="1"/>
              <a:t>skal</a:t>
            </a:r>
            <a:r>
              <a:rPr lang="en-US" sz="1200" dirty="0"/>
              <a:t> </a:t>
            </a:r>
            <a:r>
              <a:rPr lang="en-US" sz="1200" dirty="0" err="1"/>
              <a:t>utnyttes</a:t>
            </a:r>
            <a:r>
              <a:rPr lang="en-US" sz="1200" dirty="0"/>
              <a:t> </a:t>
            </a:r>
            <a:r>
              <a:rPr lang="en-US" sz="1200" dirty="0" err="1"/>
              <a:t>som</a:t>
            </a:r>
            <a:r>
              <a:rPr lang="en-US" sz="1200" dirty="0"/>
              <a:t> et </a:t>
            </a:r>
            <a:r>
              <a:rPr lang="en-US" sz="1200" dirty="0" err="1"/>
              <a:t>kvalitetsfremmende</a:t>
            </a:r>
            <a:r>
              <a:rPr lang="en-US" sz="1200" dirty="0"/>
              <a:t> </a:t>
            </a:r>
            <a:r>
              <a:rPr lang="en-US" sz="1200" dirty="0" err="1"/>
              <a:t>virkemiddel</a:t>
            </a:r>
            <a:r>
              <a:rPr lang="en-US" sz="1200" dirty="0"/>
              <a:t>  </a:t>
            </a:r>
          </a:p>
          <a:p>
            <a:pPr marL="457200" indent="-457200">
              <a:buFont typeface="+mj-lt"/>
              <a:buAutoNum type="arabicPeriod"/>
            </a:pPr>
            <a:r>
              <a:rPr lang="en-US" sz="1600" dirty="0" err="1"/>
              <a:t>Samvirke</a:t>
            </a:r>
            <a:r>
              <a:rPr lang="en-US" sz="1600" dirty="0"/>
              <a:t> </a:t>
            </a:r>
            <a:r>
              <a:rPr lang="en-US" sz="1600" dirty="0" err="1"/>
              <a:t>faglig</a:t>
            </a:r>
            <a:r>
              <a:rPr lang="en-US" sz="1600" dirty="0"/>
              <a:t> </a:t>
            </a:r>
            <a:r>
              <a:rPr lang="en-US" sz="1600" dirty="0" err="1"/>
              <a:t>ledelse</a:t>
            </a:r>
            <a:r>
              <a:rPr lang="en-US" sz="1600" dirty="0"/>
              <a:t> </a:t>
            </a:r>
            <a:r>
              <a:rPr lang="en-US" sz="1600" dirty="0" err="1"/>
              <a:t>og</a:t>
            </a:r>
            <a:r>
              <a:rPr lang="en-US" sz="1600" dirty="0"/>
              <a:t> </a:t>
            </a:r>
            <a:r>
              <a:rPr lang="en-US" sz="1600" dirty="0" err="1"/>
              <a:t>administrativt</a:t>
            </a:r>
            <a:r>
              <a:rPr lang="en-US" sz="1600" dirty="0"/>
              <a:t> </a:t>
            </a:r>
            <a:r>
              <a:rPr lang="en-US" sz="1600" dirty="0" err="1"/>
              <a:t>støtteapparat</a:t>
            </a:r>
            <a:endParaRPr lang="en-US" sz="1600" dirty="0"/>
          </a:p>
          <a:p>
            <a:pPr marL="857250" lvl="1" indent="-457200"/>
            <a:r>
              <a:rPr lang="nb-NO" sz="1200" dirty="0"/>
              <a:t>Modellen skal bidra til bedre samspill mellom ledelse, vitenskapelige ansatte og forskningsadministrasjon</a:t>
            </a:r>
            <a:endParaRPr lang="en-US" sz="1200" dirty="0"/>
          </a:p>
          <a:p>
            <a:pPr marL="457200" indent="-457200">
              <a:buFont typeface="+mj-lt"/>
              <a:buAutoNum type="arabicPeriod"/>
            </a:pPr>
            <a:r>
              <a:rPr lang="en-US" sz="1600" dirty="0" err="1"/>
              <a:t>Legge</a:t>
            </a:r>
            <a:r>
              <a:rPr lang="en-US" sz="1600" dirty="0"/>
              <a:t> </a:t>
            </a:r>
            <a:r>
              <a:rPr lang="en-US" sz="1600" dirty="0" err="1"/>
              <a:t>til</a:t>
            </a:r>
            <a:r>
              <a:rPr lang="en-US" sz="1600" dirty="0"/>
              <a:t> </a:t>
            </a:r>
            <a:r>
              <a:rPr lang="en-US" sz="1600" dirty="0" err="1"/>
              <a:t>rette</a:t>
            </a:r>
            <a:r>
              <a:rPr lang="en-US" sz="1600" dirty="0"/>
              <a:t> for </a:t>
            </a:r>
            <a:r>
              <a:rPr lang="en-US" sz="1600" dirty="0" err="1"/>
              <a:t>tverrfaglighet</a:t>
            </a:r>
            <a:endParaRPr lang="en-US" sz="1600" dirty="0"/>
          </a:p>
          <a:p>
            <a:pPr marL="857250" lvl="1" indent="-457200"/>
            <a:r>
              <a:rPr lang="en-US" sz="1200" dirty="0" err="1"/>
              <a:t>Økende</a:t>
            </a:r>
            <a:r>
              <a:rPr lang="en-US" sz="1200" dirty="0"/>
              <a:t> </a:t>
            </a:r>
            <a:r>
              <a:rPr lang="en-US" sz="1200" dirty="0" err="1"/>
              <a:t>behov</a:t>
            </a:r>
            <a:r>
              <a:rPr lang="en-US" sz="1200" dirty="0"/>
              <a:t> for </a:t>
            </a:r>
            <a:r>
              <a:rPr lang="en-US" sz="1200" dirty="0" err="1"/>
              <a:t>samhandling</a:t>
            </a:r>
            <a:r>
              <a:rPr lang="en-US" sz="1200" dirty="0"/>
              <a:t> </a:t>
            </a:r>
            <a:r>
              <a:rPr lang="en-US" sz="1200" dirty="0" err="1"/>
              <a:t>på</a:t>
            </a:r>
            <a:r>
              <a:rPr lang="en-US" sz="1200" dirty="0"/>
              <a:t> </a:t>
            </a:r>
            <a:r>
              <a:rPr lang="en-US" sz="1200" dirty="0" err="1"/>
              <a:t>tvers</a:t>
            </a:r>
            <a:r>
              <a:rPr lang="en-US" sz="1200" dirty="0"/>
              <a:t> </a:t>
            </a:r>
            <a:r>
              <a:rPr lang="en-US" sz="1200" dirty="0" err="1"/>
              <a:t>av</a:t>
            </a:r>
            <a:r>
              <a:rPr lang="en-US" sz="1200" dirty="0"/>
              <a:t> fag </a:t>
            </a:r>
            <a:r>
              <a:rPr lang="en-US" sz="1200" dirty="0" err="1"/>
              <a:t>og</a:t>
            </a:r>
            <a:r>
              <a:rPr lang="en-US" sz="1200" dirty="0"/>
              <a:t> </a:t>
            </a:r>
            <a:r>
              <a:rPr lang="en-US" sz="1200" dirty="0" err="1"/>
              <a:t>fakulteter</a:t>
            </a:r>
            <a:r>
              <a:rPr lang="en-US" sz="1200" dirty="0"/>
              <a:t> for å </a:t>
            </a:r>
            <a:r>
              <a:rPr lang="en-US" sz="1200" dirty="0" err="1"/>
              <a:t>lykkes</a:t>
            </a:r>
            <a:r>
              <a:rPr lang="en-US" sz="1200" dirty="0"/>
              <a:t> hos </a:t>
            </a:r>
            <a:r>
              <a:rPr lang="en-US" sz="1200" dirty="0" err="1"/>
              <a:t>eksterne</a:t>
            </a:r>
            <a:r>
              <a:rPr lang="en-US" sz="1200" dirty="0"/>
              <a:t> </a:t>
            </a:r>
            <a:r>
              <a:rPr lang="en-US" sz="1200" dirty="0" err="1"/>
              <a:t>finansiører</a:t>
            </a:r>
            <a:endParaRPr lang="en-US" sz="1200" dirty="0"/>
          </a:p>
          <a:p>
            <a:pPr marL="457200" indent="-457200">
              <a:buFont typeface="+mj-lt"/>
              <a:buAutoNum type="arabicPeriod"/>
            </a:pPr>
            <a:r>
              <a:rPr lang="en-US" sz="1600" dirty="0"/>
              <a:t>God </a:t>
            </a:r>
            <a:r>
              <a:rPr lang="en-US" sz="1600" dirty="0" err="1"/>
              <a:t>støtte</a:t>
            </a:r>
            <a:r>
              <a:rPr lang="en-US" sz="1600" dirty="0"/>
              <a:t> </a:t>
            </a:r>
            <a:r>
              <a:rPr lang="en-US" sz="1600" dirty="0" err="1"/>
              <a:t>både</a:t>
            </a:r>
            <a:r>
              <a:rPr lang="en-US" sz="1600" dirty="0"/>
              <a:t> </a:t>
            </a:r>
            <a:r>
              <a:rPr lang="en-US" sz="1600" dirty="0" err="1"/>
              <a:t>ved</a:t>
            </a:r>
            <a:r>
              <a:rPr lang="en-US" sz="1600" dirty="0"/>
              <a:t> store </a:t>
            </a:r>
            <a:r>
              <a:rPr lang="en-US" sz="1600" dirty="0" err="1"/>
              <a:t>og</a:t>
            </a:r>
            <a:r>
              <a:rPr lang="en-US" sz="1600" dirty="0"/>
              <a:t> </a:t>
            </a:r>
            <a:r>
              <a:rPr lang="en-US" sz="1600" dirty="0" err="1"/>
              <a:t>små</a:t>
            </a:r>
            <a:r>
              <a:rPr lang="en-US" sz="1600" dirty="0"/>
              <a:t> </a:t>
            </a:r>
            <a:r>
              <a:rPr lang="en-US" sz="1600" dirty="0" err="1"/>
              <a:t>miljøer</a:t>
            </a:r>
            <a:endParaRPr lang="en-US" sz="1600" dirty="0"/>
          </a:p>
          <a:p>
            <a:pPr marL="857250" lvl="1" indent="-457200"/>
            <a:r>
              <a:rPr lang="en-US" sz="1200" dirty="0" err="1"/>
              <a:t>Uavhengig</a:t>
            </a:r>
            <a:r>
              <a:rPr lang="en-US" sz="1200" dirty="0"/>
              <a:t> </a:t>
            </a:r>
            <a:r>
              <a:rPr lang="en-US" sz="1200" dirty="0" err="1"/>
              <a:t>av</a:t>
            </a:r>
            <a:r>
              <a:rPr lang="en-US" sz="1200" dirty="0"/>
              <a:t> </a:t>
            </a:r>
            <a:r>
              <a:rPr lang="en-US" sz="1200" dirty="0" err="1"/>
              <a:t>størrelse</a:t>
            </a:r>
            <a:r>
              <a:rPr lang="en-US" sz="1200" dirty="0"/>
              <a:t> </a:t>
            </a:r>
            <a:r>
              <a:rPr lang="en-US" sz="1200" dirty="0" err="1"/>
              <a:t>på</a:t>
            </a:r>
            <a:r>
              <a:rPr lang="en-US" sz="1200" dirty="0"/>
              <a:t> </a:t>
            </a:r>
            <a:r>
              <a:rPr lang="en-US" sz="1200" dirty="0" err="1"/>
              <a:t>enhet</a:t>
            </a:r>
            <a:r>
              <a:rPr lang="en-US" sz="1200" dirty="0"/>
              <a:t>; </a:t>
            </a:r>
            <a:r>
              <a:rPr lang="en-US" sz="1200" dirty="0" err="1"/>
              <a:t>alle</a:t>
            </a:r>
            <a:r>
              <a:rPr lang="en-US" sz="1200" dirty="0"/>
              <a:t> </a:t>
            </a:r>
            <a:r>
              <a:rPr lang="en-US" sz="1200" dirty="0" err="1"/>
              <a:t>forskere</a:t>
            </a:r>
            <a:r>
              <a:rPr lang="en-US" sz="1200" dirty="0"/>
              <a:t> </a:t>
            </a:r>
            <a:r>
              <a:rPr lang="en-US" sz="1200" dirty="0" err="1"/>
              <a:t>må</a:t>
            </a:r>
            <a:r>
              <a:rPr lang="en-US" sz="1200" dirty="0"/>
              <a:t> </a:t>
            </a:r>
            <a:r>
              <a:rPr lang="en-US" sz="1200" dirty="0" err="1"/>
              <a:t>sikres</a:t>
            </a:r>
            <a:r>
              <a:rPr lang="en-US" sz="1200" dirty="0"/>
              <a:t> god </a:t>
            </a:r>
            <a:r>
              <a:rPr lang="en-US" sz="1200" dirty="0" err="1"/>
              <a:t>støtte</a:t>
            </a:r>
            <a:endParaRPr lang="en-US" sz="1200" dirty="0"/>
          </a:p>
          <a:p>
            <a:pPr marL="457200" indent="-457200">
              <a:buFont typeface="+mj-lt"/>
              <a:buAutoNum type="arabicPeriod"/>
            </a:pPr>
            <a:r>
              <a:rPr lang="en-US" sz="1600" dirty="0" err="1"/>
              <a:t>Samspill</a:t>
            </a:r>
            <a:r>
              <a:rPr lang="en-US" sz="1600" dirty="0"/>
              <a:t> </a:t>
            </a:r>
            <a:r>
              <a:rPr lang="en-US" sz="1600" dirty="0" err="1"/>
              <a:t>forskerstøtte</a:t>
            </a:r>
            <a:r>
              <a:rPr lang="en-US" sz="1600" dirty="0"/>
              <a:t> </a:t>
            </a:r>
            <a:r>
              <a:rPr lang="en-US" sz="1600" dirty="0" err="1"/>
              <a:t>og</a:t>
            </a:r>
            <a:r>
              <a:rPr lang="en-US" sz="1600" dirty="0"/>
              <a:t> </a:t>
            </a:r>
            <a:r>
              <a:rPr lang="en-US" sz="1600" dirty="0" err="1"/>
              <a:t>andre</a:t>
            </a:r>
            <a:r>
              <a:rPr lang="en-US" sz="1600" dirty="0"/>
              <a:t> </a:t>
            </a:r>
            <a:r>
              <a:rPr lang="en-US" sz="1600" dirty="0" err="1"/>
              <a:t>støtte</a:t>
            </a:r>
            <a:r>
              <a:rPr lang="en-US" sz="1600" dirty="0"/>
              <a:t>- </a:t>
            </a:r>
            <a:r>
              <a:rPr lang="en-US" sz="1600" dirty="0" err="1"/>
              <a:t>og</a:t>
            </a:r>
            <a:r>
              <a:rPr lang="en-US" sz="1600" dirty="0"/>
              <a:t> </a:t>
            </a:r>
            <a:r>
              <a:rPr lang="en-US" sz="1600" dirty="0" err="1"/>
              <a:t>forvaltningsoppgaver</a:t>
            </a:r>
            <a:endParaRPr lang="en-US" sz="1600" dirty="0"/>
          </a:p>
          <a:p>
            <a:pPr marL="857250" lvl="1" indent="-457200"/>
            <a:r>
              <a:rPr lang="en-US" sz="1200" dirty="0" err="1"/>
              <a:t>Sampillet</a:t>
            </a:r>
            <a:r>
              <a:rPr lang="en-US" sz="1200" dirty="0"/>
              <a:t> </a:t>
            </a:r>
            <a:r>
              <a:rPr lang="en-US" sz="1200" dirty="0" err="1"/>
              <a:t>mellom</a:t>
            </a:r>
            <a:r>
              <a:rPr lang="en-US" sz="1200" dirty="0"/>
              <a:t> </a:t>
            </a:r>
            <a:r>
              <a:rPr lang="en-US" sz="1200" dirty="0" err="1"/>
              <a:t>forskningsadministrasjon</a:t>
            </a:r>
            <a:r>
              <a:rPr lang="en-US" sz="1200" dirty="0"/>
              <a:t> </a:t>
            </a:r>
            <a:r>
              <a:rPr lang="en-US" sz="1200" dirty="0" err="1"/>
              <a:t>og</a:t>
            </a:r>
            <a:r>
              <a:rPr lang="en-US" sz="1200" dirty="0"/>
              <a:t> </a:t>
            </a:r>
            <a:r>
              <a:rPr lang="en-US" sz="1200" dirty="0" err="1"/>
              <a:t>andre</a:t>
            </a:r>
            <a:r>
              <a:rPr lang="en-US" sz="1200" dirty="0"/>
              <a:t> </a:t>
            </a:r>
            <a:r>
              <a:rPr lang="en-US" sz="1200" dirty="0" err="1"/>
              <a:t>støttefunksjoner</a:t>
            </a:r>
            <a:r>
              <a:rPr lang="en-US" sz="1200" dirty="0"/>
              <a:t> </a:t>
            </a:r>
            <a:r>
              <a:rPr lang="en-US" sz="1200" dirty="0" err="1"/>
              <a:t>skal</a:t>
            </a:r>
            <a:r>
              <a:rPr lang="en-US" sz="1200" dirty="0"/>
              <a:t> </a:t>
            </a:r>
            <a:r>
              <a:rPr lang="en-US" sz="1200" dirty="0" err="1"/>
              <a:t>fungere</a:t>
            </a:r>
            <a:r>
              <a:rPr lang="en-US" sz="1200" dirty="0"/>
              <a:t> </a:t>
            </a:r>
            <a:r>
              <a:rPr lang="en-US" sz="1200" dirty="0" err="1"/>
              <a:t>mest</a:t>
            </a:r>
            <a:r>
              <a:rPr lang="en-US" sz="1200" dirty="0"/>
              <a:t> </a:t>
            </a:r>
            <a:r>
              <a:rPr lang="en-US" sz="1200" dirty="0" err="1"/>
              <a:t>mulig</a:t>
            </a:r>
            <a:r>
              <a:rPr lang="en-US" sz="1200" dirty="0"/>
              <a:t> </a:t>
            </a:r>
            <a:r>
              <a:rPr lang="en-US" sz="1200" dirty="0" err="1"/>
              <a:t>sømløst</a:t>
            </a:r>
            <a:r>
              <a:rPr lang="en-US" sz="1200" dirty="0"/>
              <a:t> </a:t>
            </a:r>
            <a:r>
              <a:rPr lang="en-US" sz="1200" dirty="0" err="1"/>
              <a:t>og</a:t>
            </a:r>
            <a:r>
              <a:rPr lang="en-US" sz="1200" dirty="0"/>
              <a:t> </a:t>
            </a:r>
            <a:r>
              <a:rPr lang="en-US" sz="1200" dirty="0" err="1"/>
              <a:t>gjensidig</a:t>
            </a:r>
            <a:r>
              <a:rPr lang="en-US" sz="1200" dirty="0"/>
              <a:t> </a:t>
            </a:r>
            <a:r>
              <a:rPr lang="en-US" sz="1200" dirty="0" err="1"/>
              <a:t>forsterkende</a:t>
            </a:r>
            <a:endParaRPr lang="en-US" sz="1200" dirty="0"/>
          </a:p>
          <a:p>
            <a:pPr marL="857250" lvl="1" indent="-457200"/>
            <a:endParaRPr lang="en-US" sz="1400" dirty="0"/>
          </a:p>
        </p:txBody>
      </p:sp>
      <p:sp>
        <p:nvSpPr>
          <p:cNvPr id="4" name="Date Placeholder 3"/>
          <p:cNvSpPr>
            <a:spLocks noGrp="1"/>
          </p:cNvSpPr>
          <p:nvPr>
            <p:ph type="dt" sz="half" idx="10"/>
          </p:nvPr>
        </p:nvSpPr>
        <p:spPr/>
        <p:txBody>
          <a:bodyPr/>
          <a:lstStyle/>
          <a:p>
            <a:pPr>
              <a:defRPr/>
            </a:pPr>
            <a:r>
              <a:rPr lang="nb-NO"/>
              <a:t>Mars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3</a:t>
            </a:fld>
            <a:endParaRPr lang="en-US"/>
          </a:p>
        </p:txBody>
      </p:sp>
    </p:spTree>
    <p:extLst>
      <p:ext uri="{BB962C8B-B14F-4D97-AF65-F5344CB8AC3E}">
        <p14:creationId xmlns:p14="http://schemas.microsoft.com/office/powerpoint/2010/main" val="3700028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Kjerneelementer i hovedmodell: (i)</a:t>
            </a:r>
          </a:p>
        </p:txBody>
      </p:sp>
      <p:sp>
        <p:nvSpPr>
          <p:cNvPr id="3" name="Content Placeholder 2"/>
          <p:cNvSpPr>
            <a:spLocks noGrp="1"/>
          </p:cNvSpPr>
          <p:nvPr>
            <p:ph idx="1"/>
          </p:nvPr>
        </p:nvSpPr>
        <p:spPr/>
        <p:txBody>
          <a:bodyPr/>
          <a:lstStyle/>
          <a:p>
            <a:pPr marL="457200" indent="-457200">
              <a:buFont typeface="+mj-lt"/>
              <a:buAutoNum type="arabicPeriod"/>
            </a:pPr>
            <a:r>
              <a:rPr lang="en-US" sz="1600" dirty="0" err="1"/>
              <a:t>Fleksibilitet</a:t>
            </a:r>
            <a:r>
              <a:rPr lang="en-US" sz="1600" dirty="0"/>
              <a:t> </a:t>
            </a:r>
            <a:r>
              <a:rPr lang="en-US" sz="1600" dirty="0" err="1"/>
              <a:t>i</a:t>
            </a:r>
            <a:r>
              <a:rPr lang="en-US" sz="1600" dirty="0"/>
              <a:t> </a:t>
            </a:r>
            <a:r>
              <a:rPr lang="en-US" sz="1600" dirty="0" err="1"/>
              <a:t>organisering</a:t>
            </a:r>
            <a:r>
              <a:rPr lang="en-US" sz="1600" dirty="0"/>
              <a:t>: </a:t>
            </a:r>
            <a:r>
              <a:rPr lang="en-US" sz="1600" dirty="0" err="1"/>
              <a:t>Fakultetene</a:t>
            </a:r>
            <a:r>
              <a:rPr lang="en-US" sz="1600" dirty="0"/>
              <a:t> </a:t>
            </a:r>
            <a:r>
              <a:rPr lang="en-US" sz="1600" dirty="0" err="1"/>
              <a:t>kan</a:t>
            </a:r>
            <a:r>
              <a:rPr lang="en-US" sz="1600" dirty="0"/>
              <a:t> </a:t>
            </a:r>
            <a:r>
              <a:rPr lang="en-US" sz="1600" dirty="0" err="1"/>
              <a:t>organisere</a:t>
            </a:r>
            <a:r>
              <a:rPr lang="en-US" sz="1600" dirty="0"/>
              <a:t> </a:t>
            </a:r>
            <a:r>
              <a:rPr lang="en-US" sz="1600" dirty="0" err="1"/>
              <a:t>tjenesten</a:t>
            </a:r>
            <a:r>
              <a:rPr lang="en-US" sz="1600" dirty="0"/>
              <a:t> </a:t>
            </a:r>
            <a:r>
              <a:rPr lang="en-US" sz="1600" dirty="0" err="1"/>
              <a:t>ulikt</a:t>
            </a:r>
            <a:endParaRPr lang="en-US" sz="1600" dirty="0"/>
          </a:p>
          <a:p>
            <a:pPr marL="857250" lvl="1" indent="-457200"/>
            <a:r>
              <a:rPr lang="nb-NO" sz="1200" i="1" dirty="0"/>
              <a:t>Hvordan støtteapparatet er organisert kan variere og kan tilpasses fagområde og omfang av eksternt finansiert virksomhet ved ulike enheter og fakulteter. Ved ett fakultet kan hovedtyngden av støttetjenesten ligge på fakultetsnivå, mens ved et annet kan mer av kapasiteten legges ute på enhetene.</a:t>
            </a:r>
            <a:endParaRPr lang="en-US" sz="1200" dirty="0"/>
          </a:p>
          <a:p>
            <a:pPr marL="457200" indent="-457200">
              <a:buFont typeface="+mj-lt"/>
              <a:buAutoNum type="arabicPeriod"/>
            </a:pPr>
            <a:r>
              <a:rPr lang="en-US" sz="1600" dirty="0" err="1"/>
              <a:t>Standardisering</a:t>
            </a:r>
            <a:r>
              <a:rPr lang="en-US" sz="1600" dirty="0"/>
              <a:t> </a:t>
            </a:r>
            <a:r>
              <a:rPr lang="en-US" sz="1600" dirty="0" err="1"/>
              <a:t>av</a:t>
            </a:r>
            <a:r>
              <a:rPr lang="en-US" sz="1600" dirty="0"/>
              <a:t> </a:t>
            </a:r>
            <a:r>
              <a:rPr lang="en-US" sz="1600" dirty="0" err="1"/>
              <a:t>rutiner</a:t>
            </a:r>
            <a:r>
              <a:rPr lang="en-US" sz="1600" dirty="0"/>
              <a:t> </a:t>
            </a:r>
            <a:r>
              <a:rPr lang="en-US" sz="1600" dirty="0" err="1"/>
              <a:t>og</a:t>
            </a:r>
            <a:r>
              <a:rPr lang="en-US" sz="1600" dirty="0"/>
              <a:t> </a:t>
            </a:r>
            <a:r>
              <a:rPr lang="en-US" sz="1600" dirty="0" err="1"/>
              <a:t>kvalitetssikring</a:t>
            </a:r>
            <a:r>
              <a:rPr lang="en-US" sz="1600" dirty="0"/>
              <a:t>, </a:t>
            </a:r>
            <a:r>
              <a:rPr lang="en-US" sz="1600" dirty="0" err="1"/>
              <a:t>kombinert</a:t>
            </a:r>
            <a:r>
              <a:rPr lang="en-US" sz="1600" dirty="0"/>
              <a:t> med et </a:t>
            </a:r>
            <a:r>
              <a:rPr lang="en-US" sz="1600" dirty="0" err="1"/>
              <a:t>definert</a:t>
            </a:r>
            <a:r>
              <a:rPr lang="en-US" sz="1600" dirty="0"/>
              <a:t> </a:t>
            </a:r>
            <a:r>
              <a:rPr lang="en-US" sz="1600" dirty="0" err="1"/>
              <a:t>minstenivå</a:t>
            </a:r>
            <a:endParaRPr lang="en-US" sz="1600" dirty="0"/>
          </a:p>
          <a:p>
            <a:pPr marL="857250" lvl="1" indent="-457200"/>
            <a:r>
              <a:rPr lang="nb-NO" sz="1200" i="1" dirty="0"/>
              <a:t>Alle enheter skal tilby sine vitenskapelig ansatte et minstenivå av støtte, bl.a. når det gjelder info om søknadsmuligheter på eget fagfelt, hjelp til å utvikle søknader, samt å drifte og rapportere prosjekter</a:t>
            </a:r>
          </a:p>
          <a:p>
            <a:pPr marL="857250" lvl="1" indent="-457200"/>
            <a:r>
              <a:rPr lang="nb-NO" sz="1200" i="1" dirty="0"/>
              <a:t>Alle prosjekter skal kvalitetssikres </a:t>
            </a:r>
            <a:r>
              <a:rPr lang="nb-NO" sz="1200" i="1" dirty="0" err="1"/>
              <a:t>mht</a:t>
            </a:r>
            <a:r>
              <a:rPr lang="nb-NO" sz="1200" i="1" dirty="0"/>
              <a:t> økonomi (budsjettering, regnskap og annen økonomistøtte).</a:t>
            </a:r>
          </a:p>
          <a:p>
            <a:pPr marL="857250" lvl="1" indent="-457200"/>
            <a:r>
              <a:rPr lang="nb-NO" sz="1200" i="1" dirty="0"/>
              <a:t>Sjekklister skal benyttes for gjennomgående rutiner både ved pre-grant og post-grant faser</a:t>
            </a:r>
          </a:p>
          <a:p>
            <a:pPr marL="457200" indent="-457200">
              <a:buFont typeface="+mj-lt"/>
              <a:buAutoNum type="arabicPeriod"/>
            </a:pPr>
            <a:r>
              <a:rPr lang="en-US" sz="1600" dirty="0" err="1"/>
              <a:t>Forskeren</a:t>
            </a:r>
            <a:r>
              <a:rPr lang="en-US" sz="1600" dirty="0"/>
              <a:t> </a:t>
            </a:r>
            <a:r>
              <a:rPr lang="en-US" sz="1600" dirty="0" err="1"/>
              <a:t>skal</a:t>
            </a:r>
            <a:r>
              <a:rPr lang="en-US" sz="1600" dirty="0"/>
              <a:t> </a:t>
            </a:r>
            <a:r>
              <a:rPr lang="en-US" sz="1600" dirty="0" err="1"/>
              <a:t>henvende</a:t>
            </a:r>
            <a:r>
              <a:rPr lang="en-US" sz="1600" dirty="0"/>
              <a:t> </a:t>
            </a:r>
            <a:r>
              <a:rPr lang="en-US" sz="1600" dirty="0" err="1"/>
              <a:t>seg</a:t>
            </a:r>
            <a:r>
              <a:rPr lang="en-US" sz="1600" dirty="0"/>
              <a:t> </a:t>
            </a:r>
            <a:r>
              <a:rPr lang="en-US" sz="1600" dirty="0" err="1"/>
              <a:t>ett</a:t>
            </a:r>
            <a:r>
              <a:rPr lang="en-US" sz="1600" dirty="0"/>
              <a:t> </a:t>
            </a:r>
            <a:r>
              <a:rPr lang="en-US" sz="1600" dirty="0" err="1"/>
              <a:t>sted</a:t>
            </a:r>
            <a:r>
              <a:rPr lang="en-US" sz="1600" dirty="0"/>
              <a:t>: </a:t>
            </a:r>
            <a:r>
              <a:rPr lang="en-US" sz="1600" dirty="0" err="1"/>
              <a:t>Forskerkontakt</a:t>
            </a:r>
            <a:endParaRPr lang="en-US" sz="1600" dirty="0"/>
          </a:p>
          <a:p>
            <a:pPr marL="857250" lvl="1" indent="-457200"/>
            <a:r>
              <a:rPr lang="nb-NO" sz="1200" i="1" dirty="0"/>
              <a:t>Alle forskere skal henvende seg </a:t>
            </a:r>
            <a:r>
              <a:rPr lang="nb-NO" sz="1200" i="1" u="sng" dirty="0"/>
              <a:t>ett sted</a:t>
            </a:r>
            <a:r>
              <a:rPr lang="nb-NO" sz="1200" i="1" dirty="0"/>
              <a:t> som koordinerer alle deler av støtteapparatet for prosjektet overfor forskeren, både horisontalt og vertikalt. Alle prosjekter vil dermed ha en prosjekteier en prosjektleder (begge faglige) </a:t>
            </a:r>
            <a:r>
              <a:rPr lang="nb-NO" sz="1200" i="1" u="sng" dirty="0"/>
              <a:t>og en forskerkontakt</a:t>
            </a:r>
            <a:r>
              <a:rPr lang="nb-NO" sz="1200" i="1" dirty="0"/>
              <a:t> (administrativt). Denne ordningen knyttes til definisjonen av minstenivå, samt til den kommende forskerportalen, hvor prosjekter og roller kan kobles sammen.</a:t>
            </a:r>
            <a:endParaRPr lang="en-US" sz="1200" dirty="0"/>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4</a:t>
            </a:fld>
            <a:endParaRPr lang="en-US"/>
          </a:p>
        </p:txBody>
      </p:sp>
      <p:sp>
        <p:nvSpPr>
          <p:cNvPr id="7" name="Date Placeholder 3"/>
          <p:cNvSpPr>
            <a:spLocks noGrp="1"/>
          </p:cNvSpPr>
          <p:nvPr>
            <p:ph type="dt" sz="half" idx="10"/>
          </p:nvPr>
        </p:nvSpPr>
        <p:spPr>
          <a:xfrm>
            <a:off x="990600" y="6248400"/>
            <a:ext cx="1905000" cy="457200"/>
          </a:xfrm>
        </p:spPr>
        <p:txBody>
          <a:bodyPr/>
          <a:lstStyle/>
          <a:p>
            <a:pPr>
              <a:defRPr/>
            </a:pPr>
            <a:r>
              <a:rPr lang="nb-NO"/>
              <a:t>Mars 2015</a:t>
            </a:r>
          </a:p>
        </p:txBody>
      </p:sp>
    </p:spTree>
    <p:extLst>
      <p:ext uri="{BB962C8B-B14F-4D97-AF65-F5344CB8AC3E}">
        <p14:creationId xmlns:p14="http://schemas.microsoft.com/office/powerpoint/2010/main" val="738618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Kjerneelementer i hovedmodell (ii)</a:t>
            </a:r>
          </a:p>
        </p:txBody>
      </p:sp>
      <p:sp>
        <p:nvSpPr>
          <p:cNvPr id="3" name="Content Placeholder 2"/>
          <p:cNvSpPr>
            <a:spLocks noGrp="1"/>
          </p:cNvSpPr>
          <p:nvPr>
            <p:ph idx="1"/>
          </p:nvPr>
        </p:nvSpPr>
        <p:spPr>
          <a:xfrm>
            <a:off x="990600" y="2050504"/>
            <a:ext cx="7696200" cy="4114800"/>
          </a:xfrm>
        </p:spPr>
        <p:txBody>
          <a:bodyPr/>
          <a:lstStyle/>
          <a:p>
            <a:pPr marL="457200" indent="-457200">
              <a:buFont typeface="+mj-lt"/>
              <a:buAutoNum type="arabicPeriod" startAt="4"/>
            </a:pPr>
            <a:r>
              <a:rPr lang="en-US" sz="1800" dirty="0" err="1"/>
              <a:t>Små</a:t>
            </a:r>
            <a:r>
              <a:rPr lang="en-US" sz="1800" dirty="0"/>
              <a:t> </a:t>
            </a:r>
            <a:r>
              <a:rPr lang="en-US" sz="1800" dirty="0" err="1"/>
              <a:t>enheter</a:t>
            </a:r>
            <a:r>
              <a:rPr lang="en-US" sz="1800" dirty="0"/>
              <a:t> </a:t>
            </a:r>
            <a:r>
              <a:rPr lang="en-US" sz="1800" dirty="0" err="1"/>
              <a:t>skal</a:t>
            </a:r>
            <a:r>
              <a:rPr lang="en-US" sz="1800" dirty="0"/>
              <a:t> </a:t>
            </a:r>
            <a:r>
              <a:rPr lang="en-US" sz="1800" dirty="0" err="1"/>
              <a:t>få</a:t>
            </a:r>
            <a:r>
              <a:rPr lang="en-US" sz="1800" dirty="0"/>
              <a:t> </a:t>
            </a:r>
            <a:r>
              <a:rPr lang="en-US" sz="1800" dirty="0" err="1"/>
              <a:t>hjelp</a:t>
            </a:r>
            <a:r>
              <a:rPr lang="en-US" sz="1800" dirty="0"/>
              <a:t> </a:t>
            </a:r>
            <a:r>
              <a:rPr lang="en-US" sz="1800" dirty="0" err="1"/>
              <a:t>av</a:t>
            </a:r>
            <a:r>
              <a:rPr lang="en-US" sz="1800" dirty="0"/>
              <a:t> store</a:t>
            </a:r>
          </a:p>
          <a:p>
            <a:pPr marL="857250" lvl="1" indent="-457200"/>
            <a:r>
              <a:rPr lang="nb-NO" sz="1400" i="1" dirty="0"/>
              <a:t>Minstenivået må sikres ved en viss støtte i kombinasjon mellom enhet og fakultet, mens tjenester ut over dette i hovedsak vil bli gitt fra ”</a:t>
            </a:r>
            <a:r>
              <a:rPr lang="nb-NO" sz="1400" i="1" dirty="0" err="1"/>
              <a:t>næreliggende</a:t>
            </a:r>
            <a:r>
              <a:rPr lang="nb-NO" sz="1400" i="1" dirty="0"/>
              <a:t>” fakulteter. Det må defineres hvilke enheter som er i denne kategorien og hvordan støtten til ulike tjenester skal gis til disse enhetene.</a:t>
            </a:r>
          </a:p>
          <a:p>
            <a:pPr marL="457200" indent="-457200">
              <a:buFont typeface="+mj-lt"/>
              <a:buAutoNum type="arabicPeriod" startAt="4"/>
            </a:pPr>
            <a:r>
              <a:rPr lang="nb-NO" sz="1800" dirty="0"/>
              <a:t>Fire forskerstøttekontorer på fakultetsnivå:</a:t>
            </a:r>
          </a:p>
          <a:p>
            <a:pPr marL="857250" lvl="1" indent="-457200">
              <a:buFont typeface="+mj-ea"/>
              <a:buAutoNum type="circleNumDbPlain"/>
            </a:pPr>
            <a:r>
              <a:rPr lang="nb-NO" sz="1400" dirty="0" err="1"/>
              <a:t>Forskerstøtte</a:t>
            </a:r>
            <a:r>
              <a:rPr lang="nb-NO" sz="1400" dirty="0"/>
              <a:t> </a:t>
            </a:r>
            <a:r>
              <a:rPr lang="nb-NO" sz="1400" dirty="0" err="1"/>
              <a:t>MatNat</a:t>
            </a:r>
            <a:r>
              <a:rPr lang="nb-NO" sz="1400" dirty="0"/>
              <a:t>+ (</a:t>
            </a:r>
            <a:r>
              <a:rPr lang="nb-NO" sz="1400" dirty="0" err="1"/>
              <a:t>MatNat</a:t>
            </a:r>
            <a:r>
              <a:rPr lang="nb-NO" sz="1400" dirty="0"/>
              <a:t> og NHM)</a:t>
            </a:r>
          </a:p>
          <a:p>
            <a:pPr marL="857250" lvl="1" indent="-457200">
              <a:buFont typeface="+mj-ea"/>
              <a:buAutoNum type="circleNumDbPlain"/>
            </a:pPr>
            <a:r>
              <a:rPr lang="nb-NO" sz="1400" dirty="0"/>
              <a:t>Forskerstøtte SAM+ (SV, UV, JUS, SUM og STK)</a:t>
            </a:r>
          </a:p>
          <a:p>
            <a:pPr marL="857250" lvl="1" indent="-457200">
              <a:buFont typeface="+mj-ea"/>
              <a:buAutoNum type="circleNumDbPlain"/>
            </a:pPr>
            <a:r>
              <a:rPr lang="nb-NO" sz="1400" dirty="0"/>
              <a:t>Forskerstøtte HUM+ (HF, TF og KHM)</a:t>
            </a:r>
          </a:p>
          <a:p>
            <a:pPr marL="857250" lvl="1" indent="-457200">
              <a:buFont typeface="+mj-ea"/>
              <a:buAutoNum type="circleNumDbPlain"/>
            </a:pPr>
            <a:r>
              <a:rPr lang="nb-NO" sz="1400" dirty="0"/>
              <a:t>Forskerstøtte MED+ (MED og OD)</a:t>
            </a:r>
          </a:p>
          <a:p>
            <a:pPr marL="857250" lvl="1" indent="-457200">
              <a:buFont typeface="+mj-ea"/>
              <a:buAutoNum type="circleNumDbPlain"/>
            </a:pPr>
            <a:endParaRPr lang="nb-NO" sz="1400" dirty="0"/>
          </a:p>
          <a:p>
            <a:pPr marL="457200" indent="-457200">
              <a:buFont typeface="+mj-ea"/>
              <a:buAutoNum type="arabicPeriod" startAt="4"/>
            </a:pPr>
            <a:r>
              <a:rPr lang="nb-NO" sz="1800" dirty="0" err="1"/>
              <a:t>Fakultetsvis</a:t>
            </a:r>
            <a:r>
              <a:rPr lang="nb-NO" sz="1800" dirty="0"/>
              <a:t> avklaring av forvaltningsnivå for pre-grant og post-grant</a:t>
            </a:r>
          </a:p>
        </p:txBody>
      </p:sp>
      <p:sp>
        <p:nvSpPr>
          <p:cNvPr id="4" name="Date Placeholder 3"/>
          <p:cNvSpPr>
            <a:spLocks noGrp="1"/>
          </p:cNvSpPr>
          <p:nvPr>
            <p:ph type="dt" sz="half" idx="10"/>
          </p:nvPr>
        </p:nvSpPr>
        <p:spPr/>
        <p:txBody>
          <a:bodyPr/>
          <a:lstStyle/>
          <a:p>
            <a:pPr>
              <a:defRPr/>
            </a:pPr>
            <a:r>
              <a:rPr lang="nb-NO"/>
              <a:t>Januar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5</a:t>
            </a:fld>
            <a:endParaRPr lang="en-US"/>
          </a:p>
        </p:txBody>
      </p:sp>
    </p:spTree>
    <p:extLst>
      <p:ext uri="{BB962C8B-B14F-4D97-AF65-F5344CB8AC3E}">
        <p14:creationId xmlns:p14="http://schemas.microsoft.com/office/powerpoint/2010/main" val="18706640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mj-lt"/>
              <a:buAutoNum type="arabicPeriod" startAt="4"/>
            </a:pPr>
            <a:r>
              <a:rPr lang="en-US" sz="1800" dirty="0" err="1"/>
              <a:t>Overordnet</a:t>
            </a:r>
            <a:r>
              <a:rPr lang="en-US" sz="1800" dirty="0"/>
              <a:t> </a:t>
            </a:r>
            <a:r>
              <a:rPr lang="en-US" sz="1800" dirty="0" err="1"/>
              <a:t>ansvar</a:t>
            </a:r>
            <a:r>
              <a:rPr lang="en-US" sz="1800" dirty="0"/>
              <a:t> for </a:t>
            </a:r>
            <a:r>
              <a:rPr lang="en-US" sz="1800" dirty="0" err="1"/>
              <a:t>forskningsadministrasjon</a:t>
            </a:r>
            <a:r>
              <a:rPr lang="en-US" sz="1800" dirty="0"/>
              <a:t> </a:t>
            </a:r>
            <a:r>
              <a:rPr lang="en-US" sz="1800" dirty="0" err="1"/>
              <a:t>UiO</a:t>
            </a:r>
            <a:r>
              <a:rPr lang="en-US" sz="1800" dirty="0"/>
              <a:t> = </a:t>
            </a:r>
            <a:r>
              <a:rPr lang="en-US" sz="1800" dirty="0" err="1"/>
              <a:t>Avd</a:t>
            </a:r>
            <a:r>
              <a:rPr lang="en-US" sz="1800" dirty="0"/>
              <a:t>. for </a:t>
            </a:r>
            <a:r>
              <a:rPr lang="en-US" sz="1800" dirty="0" err="1"/>
              <a:t>fagstøtte</a:t>
            </a:r>
            <a:endParaRPr lang="en-US" sz="1800" dirty="0"/>
          </a:p>
          <a:p>
            <a:pPr marL="857250" lvl="1" indent="-457200"/>
            <a:r>
              <a:rPr lang="nb-NO" sz="1600" i="1" dirty="0"/>
              <a:t>Policyoppgaver UiO-nivå: </a:t>
            </a:r>
          </a:p>
          <a:p>
            <a:pPr marL="1257300" lvl="2" indent="-457200"/>
            <a:r>
              <a:rPr lang="nb-NO" sz="1200" i="1" dirty="0"/>
              <a:t>Strategi og utvikling</a:t>
            </a:r>
          </a:p>
          <a:p>
            <a:pPr marL="1257300" lvl="2" indent="-457200"/>
            <a:r>
              <a:rPr lang="nb-NO" sz="1200" i="1" dirty="0"/>
              <a:t>Statistikk og analyse (i </a:t>
            </a:r>
            <a:r>
              <a:rPr lang="nb-NO" sz="1200" i="1" dirty="0" err="1"/>
              <a:t>samarb</a:t>
            </a:r>
            <a:r>
              <a:rPr lang="nb-NO" sz="1200" i="1" dirty="0"/>
              <a:t> med VØS)</a:t>
            </a:r>
          </a:p>
          <a:p>
            <a:pPr marL="1257300" lvl="2" indent="-457200"/>
            <a:r>
              <a:rPr lang="nb-NO" sz="1200" i="1" dirty="0"/>
              <a:t>Bidrag og påvirkning overfor EU</a:t>
            </a:r>
          </a:p>
          <a:p>
            <a:pPr marL="1257300" lvl="2" indent="-457200"/>
            <a:r>
              <a:rPr lang="nb-NO" sz="1200" i="1" dirty="0"/>
              <a:t>Bidrag og påvirkning overfor Forskningsrådet</a:t>
            </a:r>
          </a:p>
          <a:p>
            <a:pPr marL="1257300" lvl="2" indent="-457200"/>
            <a:r>
              <a:rPr lang="nb-NO" sz="1200" i="1" dirty="0"/>
              <a:t>Strategi og videreutvikling av forskerstøtten</a:t>
            </a:r>
          </a:p>
          <a:p>
            <a:pPr marL="857250" lvl="1" indent="-457200"/>
            <a:r>
              <a:rPr lang="nb-NO" sz="1600" i="1" dirty="0"/>
              <a:t>Forvaltningsoppgaver UiO-nivå</a:t>
            </a:r>
          </a:p>
          <a:p>
            <a:pPr marL="1257300" lvl="2" indent="-457200"/>
            <a:r>
              <a:rPr lang="nb-NO" sz="1200" i="1" dirty="0"/>
              <a:t>Overordnet støtte H2020</a:t>
            </a:r>
          </a:p>
          <a:p>
            <a:pPr marL="1257300" lvl="2" indent="-457200"/>
            <a:r>
              <a:rPr lang="nb-NO" sz="1200" i="1" dirty="0"/>
              <a:t>Store prosjekter Forskningsrådet</a:t>
            </a:r>
          </a:p>
          <a:p>
            <a:pPr marL="1257300" lvl="2" indent="-457200"/>
            <a:r>
              <a:rPr lang="nb-NO" sz="1200" i="1" dirty="0"/>
              <a:t>Juridisk støtte (kontrakter, IPR, maler, </a:t>
            </a:r>
            <a:r>
              <a:rPr lang="nb-NO" sz="1200" i="1" dirty="0" err="1"/>
              <a:t>etc</a:t>
            </a:r>
            <a:r>
              <a:rPr lang="nb-NO" sz="1200" i="1" dirty="0"/>
              <a:t>)</a:t>
            </a:r>
          </a:p>
          <a:p>
            <a:pPr marL="1257300" lvl="2" indent="-457200"/>
            <a:r>
              <a:rPr lang="nb-NO" sz="1200" i="1" dirty="0"/>
              <a:t>Kommunikasjon og informasjon</a:t>
            </a:r>
          </a:p>
          <a:p>
            <a:pPr marL="1257300" lvl="2" indent="-457200"/>
            <a:r>
              <a:rPr lang="nb-NO" sz="1200" i="1" dirty="0"/>
              <a:t>Kompetanseutvikling (i samarbeid med Personalstøtte)</a:t>
            </a:r>
          </a:p>
          <a:p>
            <a:pPr marL="1257300" lvl="2" indent="-457200"/>
            <a:r>
              <a:rPr lang="nb-NO" sz="1200" i="1" dirty="0"/>
              <a:t>Innhold og systemeierskap </a:t>
            </a:r>
            <a:r>
              <a:rPr lang="nb-NO" sz="1200" i="1" dirty="0" smtClean="0"/>
              <a:t>forskerportal</a:t>
            </a:r>
          </a:p>
          <a:p>
            <a:pPr marL="1257300" lvl="2" indent="-457200"/>
            <a:r>
              <a:rPr lang="nb-NO" sz="1200" i="1" dirty="0" smtClean="0"/>
              <a:t>Eierskap til delleveranser fra </a:t>
            </a:r>
            <a:r>
              <a:rPr lang="nb-NO" sz="1200" i="1" smtClean="0"/>
              <a:t>andre enheter, som ADS, PS, FS, USIT</a:t>
            </a:r>
            <a:endParaRPr lang="nb-NO" sz="1200" i="1" dirty="0"/>
          </a:p>
          <a:p>
            <a:pPr marL="857250" lvl="1" indent="-457200"/>
            <a:endParaRPr lang="nb-NO" sz="1400" i="1" dirty="0"/>
          </a:p>
          <a:p>
            <a:pPr marL="857250" lvl="1" indent="-457200"/>
            <a:endParaRPr lang="en-US" sz="1400" i="1" dirty="0"/>
          </a:p>
          <a:p>
            <a:endParaRPr lang="en-US" dirty="0"/>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6</a:t>
            </a:fld>
            <a:endParaRPr lang="en-US"/>
          </a:p>
        </p:txBody>
      </p:sp>
      <p:sp>
        <p:nvSpPr>
          <p:cNvPr id="7" name="Title 1"/>
          <p:cNvSpPr>
            <a:spLocks noGrp="1"/>
          </p:cNvSpPr>
          <p:nvPr>
            <p:ph type="title"/>
          </p:nvPr>
        </p:nvSpPr>
        <p:spPr>
          <a:xfrm>
            <a:off x="990600" y="838200"/>
            <a:ext cx="7696200" cy="1143000"/>
          </a:xfrm>
        </p:spPr>
        <p:txBody>
          <a:bodyPr/>
          <a:lstStyle/>
          <a:p>
            <a:r>
              <a:rPr lang="en-US"/>
              <a:t>Kjerneelementer i hovedmodell (iii)</a:t>
            </a:r>
          </a:p>
        </p:txBody>
      </p:sp>
      <p:sp>
        <p:nvSpPr>
          <p:cNvPr id="8" name="Date Placeholder 3"/>
          <p:cNvSpPr>
            <a:spLocks noGrp="1"/>
          </p:cNvSpPr>
          <p:nvPr>
            <p:ph type="dt" sz="half" idx="10"/>
          </p:nvPr>
        </p:nvSpPr>
        <p:spPr>
          <a:xfrm>
            <a:off x="990600" y="6248400"/>
            <a:ext cx="1905000" cy="457200"/>
          </a:xfrm>
        </p:spPr>
        <p:txBody>
          <a:bodyPr/>
          <a:lstStyle/>
          <a:p>
            <a:pPr>
              <a:defRPr/>
            </a:pPr>
            <a:r>
              <a:rPr lang="nb-NO"/>
              <a:t>Mars 2015</a:t>
            </a:r>
          </a:p>
        </p:txBody>
      </p:sp>
    </p:spTree>
    <p:extLst>
      <p:ext uri="{BB962C8B-B14F-4D97-AF65-F5344CB8AC3E}">
        <p14:creationId xmlns:p14="http://schemas.microsoft.com/office/powerpoint/2010/main" val="6330089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412776"/>
            <a:ext cx="7696200" cy="4114800"/>
          </a:xfrm>
        </p:spPr>
        <p:txBody>
          <a:bodyPr/>
          <a:lstStyle/>
          <a:p>
            <a:r>
              <a:rPr lang="en-US" sz="1800"/>
              <a:t>Strukturert ansvarskart</a:t>
            </a:r>
          </a:p>
          <a:p>
            <a:pPr lvl="1"/>
            <a:r>
              <a:rPr lang="en-US" sz="1400"/>
              <a:t>Gjennomgående definisjoner av roller og ansvar med avklarte kompetansekrav og oppgavebeskrivelser</a:t>
            </a:r>
          </a:p>
          <a:p>
            <a:pPr lvl="1"/>
            <a:r>
              <a:rPr lang="en-US" sz="1400"/>
              <a:t>Fire gjennomgående roller i forskerstøtten:</a:t>
            </a:r>
          </a:p>
          <a:p>
            <a:pPr lvl="2">
              <a:buFont typeface="+mj-ea"/>
              <a:buAutoNum type="circleNumDbPlain"/>
            </a:pPr>
            <a:r>
              <a:rPr lang="en-US" sz="1200" b="1"/>
              <a:t>Prosjektøkonom/controller</a:t>
            </a:r>
          </a:p>
          <a:p>
            <a:pPr lvl="2">
              <a:buFont typeface="+mj-ea"/>
              <a:buAutoNum type="circleNumDbPlain"/>
            </a:pPr>
            <a:r>
              <a:rPr lang="en-US" sz="1200" b="1"/>
              <a:t>Forskningskonsulent</a:t>
            </a:r>
          </a:p>
          <a:p>
            <a:pPr lvl="2">
              <a:buFont typeface="+mj-ea"/>
              <a:buAutoNum type="circleNumDbPlain"/>
            </a:pPr>
            <a:r>
              <a:rPr lang="en-US" sz="1200" b="1"/>
              <a:t>Forskningsrådgiver</a:t>
            </a:r>
          </a:p>
          <a:p>
            <a:pPr lvl="2">
              <a:buFont typeface="+mj-ea"/>
              <a:buAutoNum type="circleNumDbPlain"/>
            </a:pPr>
            <a:r>
              <a:rPr lang="en-US" sz="1200" b="1"/>
              <a:t>Forskningsadministrativ leder</a:t>
            </a:r>
          </a:p>
          <a:p>
            <a:pPr lvl="1"/>
            <a:r>
              <a:rPr lang="en-US" sz="1400"/>
              <a:t>som ses i sammenheng med følgende roller i faglig ledelse:</a:t>
            </a:r>
          </a:p>
          <a:p>
            <a:pPr lvl="2">
              <a:buFont typeface="+mj-ea"/>
              <a:buAutoNum type="circleNumDbPlain"/>
            </a:pPr>
            <a:r>
              <a:rPr lang="en-US" sz="1200"/>
              <a:t>Prosjektleder</a:t>
            </a:r>
          </a:p>
          <a:p>
            <a:pPr lvl="2">
              <a:buFont typeface="+mj-ea"/>
              <a:buAutoNum type="circleNumDbPlain"/>
            </a:pPr>
            <a:r>
              <a:rPr lang="en-US" sz="1200"/>
              <a:t>Prosjekteier</a:t>
            </a:r>
          </a:p>
          <a:p>
            <a:pPr lvl="2">
              <a:buFont typeface="+mj-ea"/>
              <a:buAutoNum type="circleNumDbPlain"/>
            </a:pPr>
            <a:r>
              <a:rPr lang="en-US" sz="1200"/>
              <a:t>Enhetsleder</a:t>
            </a:r>
          </a:p>
          <a:p>
            <a:pPr lvl="2">
              <a:buFont typeface="+mj-ea"/>
              <a:buAutoNum type="circleNumDbPlain"/>
            </a:pPr>
            <a:r>
              <a:rPr lang="en-US" sz="1200"/>
              <a:t>Dekan</a:t>
            </a:r>
          </a:p>
          <a:p>
            <a:pPr lvl="2">
              <a:buFont typeface="+mj-ea"/>
              <a:buAutoNum type="circleNumDbPlain"/>
            </a:pPr>
            <a:r>
              <a:rPr lang="en-US" sz="1200"/>
              <a:t>Rektor</a:t>
            </a:r>
          </a:p>
          <a:p>
            <a:r>
              <a:rPr lang="en-US" sz="1800"/>
              <a:t>Samsvar mellom stillinger, roller og oppgaver</a:t>
            </a:r>
          </a:p>
          <a:p>
            <a:pPr lvl="1"/>
            <a:r>
              <a:rPr lang="en-US" sz="1400"/>
              <a:t>Små stillingsbrøker (mindre enn 50%) skal unngås</a:t>
            </a:r>
          </a:p>
          <a:p>
            <a:pPr lvl="1"/>
            <a:r>
              <a:rPr lang="en-US" sz="1400"/>
              <a:t>Bygge færre, men mer robuste enheter med kritisk masse og komplementær kompetanse</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7</a:t>
            </a:fld>
            <a:endParaRPr lang="en-US"/>
          </a:p>
        </p:txBody>
      </p:sp>
      <p:sp>
        <p:nvSpPr>
          <p:cNvPr id="7" name="Title 1"/>
          <p:cNvSpPr>
            <a:spLocks noGrp="1"/>
          </p:cNvSpPr>
          <p:nvPr>
            <p:ph type="title"/>
          </p:nvPr>
        </p:nvSpPr>
        <p:spPr>
          <a:xfrm>
            <a:off x="990600" y="476672"/>
            <a:ext cx="7696200" cy="1143000"/>
          </a:xfrm>
        </p:spPr>
        <p:txBody>
          <a:bodyPr/>
          <a:lstStyle/>
          <a:p>
            <a:r>
              <a:rPr lang="en-US"/>
              <a:t>Kjerneelementer i hovedmodell (iv)</a:t>
            </a:r>
          </a:p>
        </p:txBody>
      </p:sp>
      <p:sp>
        <p:nvSpPr>
          <p:cNvPr id="2" name="Right Brace 1"/>
          <p:cNvSpPr/>
          <p:nvPr/>
        </p:nvSpPr>
        <p:spPr bwMode="auto">
          <a:xfrm>
            <a:off x="4499992" y="2492896"/>
            <a:ext cx="360040" cy="864096"/>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Rectangle 7"/>
          <p:cNvSpPr/>
          <p:nvPr/>
        </p:nvSpPr>
        <p:spPr>
          <a:xfrm>
            <a:off x="5076056" y="2636912"/>
            <a:ext cx="2376264" cy="584776"/>
          </a:xfrm>
          <a:prstGeom prst="rect">
            <a:avLst/>
          </a:prstGeom>
        </p:spPr>
        <p:txBody>
          <a:bodyPr wrap="square">
            <a:spAutoFit/>
          </a:bodyPr>
          <a:lstStyle/>
          <a:p>
            <a:r>
              <a:rPr lang="en-US" sz="1600">
                <a:solidFill>
                  <a:srgbClr val="000000"/>
                </a:solidFill>
              </a:rPr>
              <a:t>Strukturert kompetanse- og opplæringsprogram</a:t>
            </a:r>
            <a:endParaRPr lang="en-US" sz="1400"/>
          </a:p>
        </p:txBody>
      </p:sp>
      <p:sp>
        <p:nvSpPr>
          <p:cNvPr id="9" name="Date Placeholder 3"/>
          <p:cNvSpPr>
            <a:spLocks noGrp="1"/>
          </p:cNvSpPr>
          <p:nvPr>
            <p:ph type="dt" sz="half" idx="10"/>
          </p:nvPr>
        </p:nvSpPr>
        <p:spPr>
          <a:xfrm>
            <a:off x="990600" y="6248400"/>
            <a:ext cx="1905000" cy="457200"/>
          </a:xfrm>
        </p:spPr>
        <p:txBody>
          <a:bodyPr/>
          <a:lstStyle/>
          <a:p>
            <a:pPr>
              <a:defRPr/>
            </a:pPr>
            <a:r>
              <a:rPr lang="nb-NO"/>
              <a:t>Mars 2015</a:t>
            </a:r>
          </a:p>
        </p:txBody>
      </p:sp>
    </p:spTree>
    <p:extLst>
      <p:ext uri="{BB962C8B-B14F-4D97-AF65-F5344CB8AC3E}">
        <p14:creationId xmlns:p14="http://schemas.microsoft.com/office/powerpoint/2010/main" val="21577023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nb-NO"/>
              <a:t>Mars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8</a:t>
            </a:fld>
            <a:endParaRPr lang="en-US"/>
          </a:p>
        </p:txBody>
      </p:sp>
      <p:pic>
        <p:nvPicPr>
          <p:cNvPr id="9" name="Picture 8" descr="Ordsky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74374"/>
            <a:ext cx="4720315" cy="2118522"/>
          </a:xfrm>
          <a:prstGeom prst="rect">
            <a:avLst/>
          </a:prstGeom>
        </p:spPr>
      </p:pic>
      <p:sp>
        <p:nvSpPr>
          <p:cNvPr id="3" name="Content Placeholder 2"/>
          <p:cNvSpPr>
            <a:spLocks noGrp="1"/>
          </p:cNvSpPr>
          <p:nvPr>
            <p:ph idx="1"/>
          </p:nvPr>
        </p:nvSpPr>
        <p:spPr>
          <a:xfrm>
            <a:off x="990600" y="2266528"/>
            <a:ext cx="7696200" cy="3898776"/>
          </a:xfrm>
        </p:spPr>
        <p:txBody>
          <a:bodyPr/>
          <a:lstStyle/>
          <a:p>
            <a:r>
              <a:rPr lang="en-US" b="1"/>
              <a:t>Hvorfor +?</a:t>
            </a:r>
            <a:endParaRPr lang="en-US"/>
          </a:p>
          <a:p>
            <a:pPr lvl="1" indent="-360000">
              <a:buFont typeface="Wingdings" charset="2"/>
              <a:buChar char="➕"/>
            </a:pPr>
            <a:r>
              <a:rPr lang="en-US"/>
              <a:t>betyr samarbeid mellom store pluss små enheter</a:t>
            </a:r>
          </a:p>
          <a:p>
            <a:pPr lvl="1" indent="-360000">
              <a:buFont typeface="Wingdings" charset="2"/>
              <a:buChar char="➕"/>
            </a:pPr>
            <a:r>
              <a:rPr lang="en-US"/>
              <a:t>betyr at tjenestene skal gi merverdi, altså være et pluss til den faglige aktiviteten </a:t>
            </a:r>
          </a:p>
          <a:p>
            <a:pPr lvl="1" indent="-360000">
              <a:buFont typeface="Wingdings" charset="2"/>
              <a:buChar char="➕"/>
            </a:pPr>
            <a:r>
              <a:rPr lang="en-US"/>
              <a:t>betyr at mer og bedre samarbeid om støtte til ekstern finansiering mellom beslektede fagområder vil legge bedre til rette for tverrfaglighet, både innen mellom hvert +-kontor</a:t>
            </a:r>
          </a:p>
          <a:p>
            <a:pPr lvl="1"/>
            <a:endParaRPr lang="en-US"/>
          </a:p>
        </p:txBody>
      </p:sp>
    </p:spTree>
    <p:extLst>
      <p:ext uri="{BB962C8B-B14F-4D97-AF65-F5344CB8AC3E}">
        <p14:creationId xmlns:p14="http://schemas.microsoft.com/office/powerpoint/2010/main" val="44518332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nb-NO"/>
              <a:t>Mars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9</a:t>
            </a:fld>
            <a:endParaRPr lang="en-US"/>
          </a:p>
        </p:txBody>
      </p:sp>
      <p:sp>
        <p:nvSpPr>
          <p:cNvPr id="3" name="Content Placeholder 2"/>
          <p:cNvSpPr>
            <a:spLocks noGrp="1"/>
          </p:cNvSpPr>
          <p:nvPr>
            <p:ph idx="1"/>
          </p:nvPr>
        </p:nvSpPr>
        <p:spPr>
          <a:xfrm>
            <a:off x="990600" y="836712"/>
            <a:ext cx="4373488" cy="5184576"/>
          </a:xfrm>
        </p:spPr>
        <p:txBody>
          <a:bodyPr/>
          <a:lstStyle/>
          <a:p>
            <a:pPr marL="0" indent="0">
              <a:buNone/>
            </a:pPr>
            <a:r>
              <a:rPr lang="en-US" sz="2400" b="1"/>
              <a:t>Hva er merverdien ved felles forskerstøtte-kontorer?</a:t>
            </a:r>
          </a:p>
          <a:p>
            <a:pPr marL="0" indent="0">
              <a:buNone/>
            </a:pPr>
            <a:r>
              <a:rPr lang="en-US" sz="2000"/>
              <a:t>De fire +-kontorene skal være:</a:t>
            </a:r>
            <a:endParaRPr lang="en-US" sz="2400"/>
          </a:p>
          <a:p>
            <a:r>
              <a:rPr lang="en-US" sz="1800"/>
              <a:t>Kompetansesenter</a:t>
            </a:r>
          </a:p>
          <a:p>
            <a:pPr lvl="1"/>
            <a:r>
              <a:rPr lang="en-US" sz="1200"/>
              <a:t>Arena og nettverk for læring, både systematisk gjennom kurs og kompetansebygging, og ved regelmessige felles møteplasser. Enheter med små ressurser får tilgang til mange erfarne kolleger</a:t>
            </a:r>
          </a:p>
          <a:p>
            <a:r>
              <a:rPr lang="en-US" sz="1800"/>
              <a:t>Ressurspool</a:t>
            </a:r>
          </a:p>
          <a:p>
            <a:pPr lvl="1"/>
            <a:r>
              <a:rPr lang="en-US" sz="1200"/>
              <a:t>Felles planlegging og årshjul vil gjøre det mulig å fordele ressurser og planlegge punktinnsatser hos enkelteneheter eller definerte områder når ting topper seg</a:t>
            </a:r>
          </a:p>
          <a:p>
            <a:r>
              <a:rPr lang="en-US" sz="1800"/>
              <a:t>Robusthet mot sykdom og mobilitet</a:t>
            </a:r>
          </a:p>
          <a:p>
            <a:pPr lvl="1"/>
            <a:r>
              <a:rPr lang="en-US" sz="1200"/>
              <a:t>Opprettholde gode tjenester ved sykdom og ved overganger, ikke minst ved enheter med liten bemanning. </a:t>
            </a:r>
          </a:p>
          <a:p>
            <a:r>
              <a:rPr lang="en-US" sz="1800"/>
              <a:t>Ressurs for nyansatte</a:t>
            </a:r>
          </a:p>
          <a:p>
            <a:pPr lvl="1"/>
            <a:r>
              <a:rPr lang="en-US" sz="1200"/>
              <a:t>Raskere og bedre læring for nye ansatte. Mulighet for fadder/mentorordning på tvers av enheter</a:t>
            </a:r>
          </a:p>
        </p:txBody>
      </p:sp>
      <p:pic>
        <p:nvPicPr>
          <p:cNvPr id="2" name="Picture 1" descr="Ordsky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020812"/>
            <a:ext cx="3502957" cy="4352404"/>
          </a:xfrm>
          <a:prstGeom prst="rect">
            <a:avLst/>
          </a:prstGeom>
        </p:spPr>
      </p:pic>
    </p:spTree>
    <p:extLst>
      <p:ext uri="{BB962C8B-B14F-4D97-AF65-F5344CB8AC3E}">
        <p14:creationId xmlns:p14="http://schemas.microsoft.com/office/powerpoint/2010/main" val="184606994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nb-NO"/>
              <a:t>Mars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10</a:t>
            </a:fld>
            <a:endParaRPr lang="en-US"/>
          </a:p>
        </p:txBody>
      </p:sp>
      <p:sp>
        <p:nvSpPr>
          <p:cNvPr id="3" name="Content Placeholder 2"/>
          <p:cNvSpPr>
            <a:spLocks noGrp="1"/>
          </p:cNvSpPr>
          <p:nvPr>
            <p:ph idx="1"/>
          </p:nvPr>
        </p:nvSpPr>
        <p:spPr>
          <a:xfrm>
            <a:off x="4283968" y="980728"/>
            <a:ext cx="4032448" cy="5040560"/>
          </a:xfrm>
        </p:spPr>
        <p:txBody>
          <a:bodyPr/>
          <a:lstStyle/>
          <a:p>
            <a:pPr marL="0" indent="0">
              <a:buNone/>
            </a:pPr>
            <a:r>
              <a:rPr lang="en-US" b="1"/>
              <a:t>Pluss-kontorene som strategiske enheter</a:t>
            </a:r>
            <a:endParaRPr lang="en-US"/>
          </a:p>
          <a:p>
            <a:r>
              <a:rPr lang="en-US" sz="1600"/>
              <a:t>Hvert kontor eies av forskningsdekanene (og tilsvarende ved sentra og museer) i fellesskap</a:t>
            </a:r>
          </a:p>
          <a:p>
            <a:r>
              <a:rPr lang="en-US" sz="1600"/>
              <a:t>Denne gruppen av faglige ledere kan være en arena for påvirkning og felles bidrag inn mot Forskningsrådet og EU når det gjelder programutvikling og policy-saker</a:t>
            </a:r>
          </a:p>
          <a:p>
            <a:pPr marL="0" indent="0">
              <a:buNone/>
            </a:pPr>
            <a:r>
              <a:rPr lang="en-US" sz="1600"/>
              <a:t>Dette sammen med:</a:t>
            </a:r>
          </a:p>
          <a:p>
            <a:r>
              <a:rPr lang="en-US" sz="1600" i="1"/>
              <a:t>Nye FANE UiO,</a:t>
            </a:r>
            <a:r>
              <a:rPr lang="en-US" sz="1600"/>
              <a:t> som vil bestå av lederne for de fire plusskontorene, ledet av en fra Avdeling for fagstøtte, vil bli en operativ og viktig gruppe for effektiv koordinering og samspill, både overfor omverdenen og innad på UiO</a:t>
            </a:r>
          </a:p>
        </p:txBody>
      </p:sp>
      <p:pic>
        <p:nvPicPr>
          <p:cNvPr id="2" name="Picture 1" descr="Ordsky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124744"/>
            <a:ext cx="3686911" cy="4653136"/>
          </a:xfrm>
          <a:prstGeom prst="rect">
            <a:avLst/>
          </a:prstGeom>
        </p:spPr>
      </p:pic>
    </p:spTree>
    <p:extLst>
      <p:ext uri="{BB962C8B-B14F-4D97-AF65-F5344CB8AC3E}">
        <p14:creationId xmlns:p14="http://schemas.microsoft.com/office/powerpoint/2010/main" val="36273385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13"/>
          <p:cNvCxnSpPr/>
          <p:nvPr/>
        </p:nvCxnSpPr>
        <p:spPr>
          <a:xfrm flipV="1">
            <a:off x="467544" y="3356992"/>
            <a:ext cx="8676456" cy="54006"/>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14"/>
          <p:cNvCxnSpPr/>
          <p:nvPr/>
        </p:nvCxnSpPr>
        <p:spPr>
          <a:xfrm flipV="1">
            <a:off x="467544" y="2348880"/>
            <a:ext cx="8657728" cy="72008"/>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Likebent trekant 2"/>
          <p:cNvSpPr/>
          <p:nvPr/>
        </p:nvSpPr>
        <p:spPr bwMode="auto">
          <a:xfrm>
            <a:off x="1885628" y="1728996"/>
            <a:ext cx="1534244" cy="2088232"/>
          </a:xfrm>
          <a:prstGeom prst="triangle">
            <a:avLst/>
          </a:prstGeom>
          <a:solidFill>
            <a:srgbClr val="0070C0"/>
          </a:solidFill>
          <a:ln w="38100" cap="flat" cmpd="sng" algn="ctr">
            <a:solidFill>
              <a:srgbClr val="92D050"/>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marL="228600" lvl="2" indent="-228600" algn="just">
              <a:buFont typeface="+mj-ea"/>
              <a:buAutoNum type="circleNumDbPlain"/>
              <a:tabLst>
                <a:tab pos="182563" algn="l"/>
              </a:tabLst>
            </a:pPr>
            <a:r>
              <a:rPr lang="en-US" sz="1200" b="1" dirty="0" smtClean="0">
                <a:solidFill>
                  <a:srgbClr val="92D050"/>
                </a:solidFill>
              </a:rPr>
              <a:t>Scout</a:t>
            </a:r>
            <a:endParaRPr lang="en-US" sz="1200" b="1" dirty="0">
              <a:solidFill>
                <a:srgbClr val="92D050"/>
              </a:solidFill>
            </a:endParaRPr>
          </a:p>
          <a:p>
            <a:pPr marL="228600" lvl="2" indent="-228600" algn="just">
              <a:buFont typeface="+mj-ea"/>
              <a:buAutoNum type="circleNumDbPlain"/>
              <a:tabLst>
                <a:tab pos="182563" algn="l"/>
              </a:tabLst>
            </a:pPr>
            <a:r>
              <a:rPr lang="en-US" sz="1200" b="1" dirty="0" smtClean="0">
                <a:solidFill>
                  <a:srgbClr val="92D050"/>
                </a:solidFill>
              </a:rPr>
              <a:t>Research Shepherd</a:t>
            </a:r>
            <a:endParaRPr lang="en-US" sz="1200" b="1" dirty="0">
              <a:solidFill>
                <a:srgbClr val="92D050"/>
              </a:solidFill>
            </a:endParaRPr>
          </a:p>
        </p:txBody>
      </p:sp>
      <p:sp>
        <p:nvSpPr>
          <p:cNvPr id="5" name="Footer Placeholder 4"/>
          <p:cNvSpPr>
            <a:spLocks noGrp="1"/>
          </p:cNvSpPr>
          <p:nvPr>
            <p:ph type="ftr" sz="quarter" idx="11"/>
          </p:nvPr>
        </p:nvSpPr>
        <p:spPr>
          <a:xfrm>
            <a:off x="4379912" y="6248400"/>
            <a:ext cx="4800600" cy="457200"/>
          </a:xfrm>
        </p:spPr>
        <p:txBody>
          <a:bodyPr/>
          <a:lstStyle/>
          <a:p>
            <a:pPr>
              <a:defRPr/>
            </a:pPr>
            <a:r>
              <a:rPr lang="en-US" dirty="0" err="1"/>
              <a:t>Prosjekt</a:t>
            </a:r>
            <a:r>
              <a:rPr lang="en-US" dirty="0"/>
              <a:t>: </a:t>
            </a:r>
            <a:r>
              <a:rPr lang="en-US" dirty="0" err="1"/>
              <a:t>Bedre</a:t>
            </a:r>
            <a:r>
              <a:rPr lang="en-US" dirty="0"/>
              <a:t> </a:t>
            </a:r>
            <a:r>
              <a:rPr lang="en-US" dirty="0" err="1"/>
              <a:t>forskerstøtte</a:t>
            </a:r>
            <a:endParaRPr lang="en-US" dirty="0"/>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11</a:t>
            </a:fld>
            <a:endParaRPr lang="en-US"/>
          </a:p>
        </p:txBody>
      </p:sp>
      <p:cxnSp>
        <p:nvCxnSpPr>
          <p:cNvPr id="7" name="Rett pil 41"/>
          <p:cNvCxnSpPr/>
          <p:nvPr/>
        </p:nvCxnSpPr>
        <p:spPr>
          <a:xfrm flipV="1">
            <a:off x="6084168" y="3717033"/>
            <a:ext cx="2242646" cy="180019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bwMode="auto">
          <a:xfrm>
            <a:off x="523282" y="332656"/>
            <a:ext cx="8229600" cy="5620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1400" dirty="0" smtClean="0">
                <a:solidFill>
                  <a:schemeClr val="bg1"/>
                </a:solidFill>
              </a:rPr>
              <a:t>Modell roller og ansvar – versjon III</a:t>
            </a:r>
            <a:endParaRPr lang="nb-NO" sz="1400" dirty="0">
              <a:solidFill>
                <a:schemeClr val="bg1"/>
              </a:solidFill>
            </a:endParaRPr>
          </a:p>
        </p:txBody>
      </p:sp>
      <p:sp>
        <p:nvSpPr>
          <p:cNvPr id="10" name="Oval 9"/>
          <p:cNvSpPr/>
          <p:nvPr/>
        </p:nvSpPr>
        <p:spPr>
          <a:xfrm>
            <a:off x="251520" y="3789040"/>
            <a:ext cx="1656184" cy="108012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Institutt-</a:t>
            </a:r>
          </a:p>
          <a:p>
            <a:pPr algn="ctr"/>
            <a:r>
              <a:rPr lang="nb-NO" dirty="0" smtClean="0"/>
              <a:t>leder</a:t>
            </a:r>
            <a:endParaRPr lang="nb-NO" dirty="0"/>
          </a:p>
        </p:txBody>
      </p:sp>
      <p:sp>
        <p:nvSpPr>
          <p:cNvPr id="12" name="Oval 24"/>
          <p:cNvSpPr/>
          <p:nvPr/>
        </p:nvSpPr>
        <p:spPr>
          <a:xfrm>
            <a:off x="323528" y="2564904"/>
            <a:ext cx="1368152" cy="7200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Dekanat</a:t>
            </a:r>
            <a:endParaRPr lang="nb-NO" sz="1600" dirty="0"/>
          </a:p>
        </p:txBody>
      </p:sp>
      <p:sp>
        <p:nvSpPr>
          <p:cNvPr id="13" name="Oval 25"/>
          <p:cNvSpPr/>
          <p:nvPr/>
        </p:nvSpPr>
        <p:spPr>
          <a:xfrm>
            <a:off x="323528" y="1556792"/>
            <a:ext cx="1512168" cy="7200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dirty="0" smtClean="0"/>
              <a:t>Rektorat</a:t>
            </a:r>
            <a:endParaRPr lang="nb-NO" sz="1800" dirty="0"/>
          </a:p>
        </p:txBody>
      </p:sp>
      <p:cxnSp>
        <p:nvCxnSpPr>
          <p:cNvPr id="18" name="Straight Arrow Connector 43"/>
          <p:cNvCxnSpPr>
            <a:endCxn id="9" idx="5"/>
          </p:cNvCxnSpPr>
          <p:nvPr/>
        </p:nvCxnSpPr>
        <p:spPr>
          <a:xfrm>
            <a:off x="1116632" y="4792114"/>
            <a:ext cx="34988" cy="581102"/>
          </a:xfrm>
          <a:prstGeom prst="straightConnector1">
            <a:avLst/>
          </a:prstGeom>
          <a:ln w="5715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61"/>
          <p:cNvCxnSpPr/>
          <p:nvPr/>
        </p:nvCxnSpPr>
        <p:spPr>
          <a:xfrm>
            <a:off x="1204015" y="2258870"/>
            <a:ext cx="0" cy="336696"/>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62"/>
          <p:cNvCxnSpPr/>
          <p:nvPr/>
        </p:nvCxnSpPr>
        <p:spPr>
          <a:xfrm>
            <a:off x="1204015" y="3284984"/>
            <a:ext cx="8867" cy="591395"/>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Oval 67"/>
          <p:cNvSpPr/>
          <p:nvPr/>
        </p:nvSpPr>
        <p:spPr>
          <a:xfrm>
            <a:off x="4932040"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ADS</a:t>
            </a:r>
            <a:endParaRPr lang="nb-NO" sz="1600" b="1" dirty="0"/>
          </a:p>
        </p:txBody>
      </p:sp>
      <p:sp>
        <p:nvSpPr>
          <p:cNvPr id="22" name="Oval 68"/>
          <p:cNvSpPr/>
          <p:nvPr/>
        </p:nvSpPr>
        <p:spPr>
          <a:xfrm>
            <a:off x="6156176" y="1688434"/>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PS</a:t>
            </a:r>
          </a:p>
        </p:txBody>
      </p:sp>
      <p:sp>
        <p:nvSpPr>
          <p:cNvPr id="23" name="Oval 69"/>
          <p:cNvSpPr/>
          <p:nvPr/>
        </p:nvSpPr>
        <p:spPr>
          <a:xfrm>
            <a:off x="7308304"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ADS</a:t>
            </a:r>
          </a:p>
        </p:txBody>
      </p:sp>
      <p:sp>
        <p:nvSpPr>
          <p:cNvPr id="24" name="Oval 70"/>
          <p:cNvSpPr/>
          <p:nvPr/>
        </p:nvSpPr>
        <p:spPr>
          <a:xfrm>
            <a:off x="8244408"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t>USIT/EA</a:t>
            </a:r>
          </a:p>
        </p:txBody>
      </p:sp>
      <p:cxnSp>
        <p:nvCxnSpPr>
          <p:cNvPr id="26" name="Straight Arrow Connector 76"/>
          <p:cNvCxnSpPr>
            <a:stCxn id="12" idx="6"/>
          </p:cNvCxnSpPr>
          <p:nvPr/>
        </p:nvCxnSpPr>
        <p:spPr>
          <a:xfrm>
            <a:off x="1691680" y="2924944"/>
            <a:ext cx="504056" cy="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85"/>
          <p:cNvCxnSpPr>
            <a:stCxn id="21" idx="4"/>
          </p:cNvCxnSpPr>
          <p:nvPr/>
        </p:nvCxnSpPr>
        <p:spPr>
          <a:xfrm>
            <a:off x="5328084"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87"/>
          <p:cNvCxnSpPr/>
          <p:nvPr/>
        </p:nvCxnSpPr>
        <p:spPr>
          <a:xfrm>
            <a:off x="6588224"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88"/>
          <p:cNvCxnSpPr>
            <a:stCxn id="23" idx="4"/>
            <a:endCxn id="16" idx="0"/>
          </p:cNvCxnSpPr>
          <p:nvPr/>
        </p:nvCxnSpPr>
        <p:spPr>
          <a:xfrm>
            <a:off x="7704348" y="2204864"/>
            <a:ext cx="0" cy="2340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89"/>
          <p:cNvCxnSpPr/>
          <p:nvPr/>
        </p:nvCxnSpPr>
        <p:spPr>
          <a:xfrm>
            <a:off x="8651540"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2" name="Rett pil 28"/>
          <p:cNvCxnSpPr>
            <a:endCxn id="16" idx="2"/>
          </p:cNvCxnSpPr>
          <p:nvPr/>
        </p:nvCxnSpPr>
        <p:spPr>
          <a:xfrm flipV="1">
            <a:off x="6012160" y="3573016"/>
            <a:ext cx="1692188" cy="194421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12"/>
          <p:cNvCxnSpPr/>
          <p:nvPr/>
        </p:nvCxnSpPr>
        <p:spPr>
          <a:xfrm>
            <a:off x="467544" y="5229200"/>
            <a:ext cx="8676456" cy="0"/>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Rett pil 39"/>
          <p:cNvCxnSpPr>
            <a:endCxn id="11" idx="2"/>
          </p:cNvCxnSpPr>
          <p:nvPr/>
        </p:nvCxnSpPr>
        <p:spPr>
          <a:xfrm flipV="1">
            <a:off x="6084168" y="3789040"/>
            <a:ext cx="504056" cy="172819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Rett pil 40"/>
          <p:cNvCxnSpPr>
            <a:endCxn id="50" idx="2"/>
          </p:cNvCxnSpPr>
          <p:nvPr/>
        </p:nvCxnSpPr>
        <p:spPr>
          <a:xfrm flipH="1" flipV="1">
            <a:off x="5332598" y="3645024"/>
            <a:ext cx="751570" cy="19112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0" name="Rounded Rectangle 31"/>
          <p:cNvSpPr/>
          <p:nvPr/>
        </p:nvSpPr>
        <p:spPr>
          <a:xfrm>
            <a:off x="4788024" y="2420888"/>
            <a:ext cx="1089148" cy="12241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Økonomi</a:t>
            </a:r>
            <a:endParaRPr lang="nb-NO" dirty="0"/>
          </a:p>
        </p:txBody>
      </p:sp>
      <p:cxnSp>
        <p:nvCxnSpPr>
          <p:cNvPr id="52" name="Rett pil 63"/>
          <p:cNvCxnSpPr/>
          <p:nvPr/>
        </p:nvCxnSpPr>
        <p:spPr>
          <a:xfrm flipV="1">
            <a:off x="2987824" y="5157192"/>
            <a:ext cx="138021" cy="576064"/>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54" name="Title 1"/>
          <p:cNvSpPr txBox="1">
            <a:spLocks/>
          </p:cNvSpPr>
          <p:nvPr/>
        </p:nvSpPr>
        <p:spPr bwMode="auto">
          <a:xfrm>
            <a:off x="2555776" y="404664"/>
            <a:ext cx="3898776" cy="5620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2400" dirty="0" smtClean="0"/>
              <a:t>Modell roller og ansvar</a:t>
            </a:r>
            <a:endParaRPr lang="nb-NO" sz="2400" dirty="0"/>
          </a:p>
        </p:txBody>
      </p:sp>
      <p:sp>
        <p:nvSpPr>
          <p:cNvPr id="34" name="Likebent trekant 30"/>
          <p:cNvSpPr/>
          <p:nvPr/>
        </p:nvSpPr>
        <p:spPr>
          <a:xfrm>
            <a:off x="2195736" y="1700808"/>
            <a:ext cx="3816424" cy="3816424"/>
          </a:xfrm>
          <a:prstGeom prst="triangle">
            <a:avLst>
              <a:gd name="adj" fmla="val 50272"/>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40" name="TekstSylinder 37"/>
          <p:cNvSpPr txBox="1"/>
          <p:nvPr/>
        </p:nvSpPr>
        <p:spPr>
          <a:xfrm rot="16200000">
            <a:off x="3207043" y="3425805"/>
            <a:ext cx="2016224" cy="1446550"/>
          </a:xfrm>
          <a:prstGeom prst="rect">
            <a:avLst/>
          </a:prstGeom>
          <a:noFill/>
        </p:spPr>
        <p:txBody>
          <a:bodyPr wrap="square" rtlCol="0">
            <a:spAutoFit/>
          </a:bodyPr>
          <a:lstStyle/>
          <a:p>
            <a:r>
              <a:rPr lang="nb-NO" b="1" dirty="0" smtClean="0"/>
              <a:t>Forskerstøtte</a:t>
            </a:r>
          </a:p>
          <a:p>
            <a:pPr marL="228600" lvl="2" indent="-228600">
              <a:buFont typeface="+mj-ea"/>
              <a:buAutoNum type="circleNumDbPlain"/>
              <a:tabLst>
                <a:tab pos="182563" algn="l"/>
              </a:tabLst>
            </a:pPr>
            <a:r>
              <a:rPr lang="en-US" sz="1200" b="1" dirty="0"/>
              <a:t>Prosjektøkonom</a:t>
            </a:r>
          </a:p>
          <a:p>
            <a:pPr marL="228600" lvl="2" indent="-228600">
              <a:buFont typeface="+mj-ea"/>
              <a:buAutoNum type="circleNumDbPlain"/>
              <a:tabLst>
                <a:tab pos="182563" algn="l"/>
              </a:tabLst>
            </a:pPr>
            <a:r>
              <a:rPr lang="en-US" sz="1200" b="1" dirty="0" err="1"/>
              <a:t>Forskningskonsulent</a:t>
            </a:r>
            <a:endParaRPr lang="en-US" sz="1200" b="1" dirty="0"/>
          </a:p>
          <a:p>
            <a:pPr marL="228600" lvl="2" indent="-228600">
              <a:buFont typeface="+mj-ea"/>
              <a:buAutoNum type="circleNumDbPlain"/>
              <a:tabLst>
                <a:tab pos="182563" algn="l"/>
              </a:tabLst>
            </a:pPr>
            <a:r>
              <a:rPr lang="en-US" sz="1200" b="1" dirty="0" err="1"/>
              <a:t>Forskningsrådgiver</a:t>
            </a:r>
            <a:endParaRPr lang="en-US" sz="1200" b="1" dirty="0"/>
          </a:p>
          <a:p>
            <a:pPr marL="228600" lvl="2" indent="-228600">
              <a:buFont typeface="+mj-ea"/>
              <a:buAutoNum type="circleNumDbPlain"/>
              <a:tabLst>
                <a:tab pos="182563" algn="l"/>
              </a:tabLst>
            </a:pPr>
            <a:r>
              <a:rPr lang="en-US" sz="1200" b="1" dirty="0" err="1"/>
              <a:t>Forskningsadm</a:t>
            </a:r>
            <a:r>
              <a:rPr lang="en-US" sz="1200" b="1" dirty="0"/>
              <a:t>. </a:t>
            </a:r>
            <a:r>
              <a:rPr lang="en-US" sz="1200" b="1" dirty="0" err="1"/>
              <a:t>leder</a:t>
            </a:r>
            <a:endParaRPr lang="en-US" sz="1200" b="1" dirty="0"/>
          </a:p>
          <a:p>
            <a:pPr>
              <a:tabLst>
                <a:tab pos="182563" algn="l"/>
              </a:tabLst>
            </a:pPr>
            <a:endParaRPr lang="nb-NO" b="1" dirty="0"/>
          </a:p>
        </p:txBody>
      </p:sp>
      <p:sp>
        <p:nvSpPr>
          <p:cNvPr id="56" name="Oval 67"/>
          <p:cNvSpPr/>
          <p:nvPr/>
        </p:nvSpPr>
        <p:spPr>
          <a:xfrm>
            <a:off x="3707904"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AF</a:t>
            </a:r>
            <a:endParaRPr lang="nb-NO" sz="1600" b="1" dirty="0"/>
          </a:p>
        </p:txBody>
      </p:sp>
      <p:sp>
        <p:nvSpPr>
          <p:cNvPr id="48" name="Ellipse 54"/>
          <p:cNvSpPr/>
          <p:nvPr/>
        </p:nvSpPr>
        <p:spPr>
          <a:xfrm>
            <a:off x="1763688" y="5301208"/>
            <a:ext cx="4680519" cy="916247"/>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Forskerkontakt</a:t>
            </a:r>
          </a:p>
        </p:txBody>
      </p:sp>
      <p:sp>
        <p:nvSpPr>
          <p:cNvPr id="9" name="6-Point Star 8"/>
          <p:cNvSpPr/>
          <p:nvPr/>
        </p:nvSpPr>
        <p:spPr>
          <a:xfrm>
            <a:off x="179512" y="5373216"/>
            <a:ext cx="1944216" cy="1196752"/>
          </a:xfrm>
          <a:prstGeom prst="star6">
            <a:avLst/>
          </a:prstGeom>
          <a:solidFill>
            <a:srgbClr val="00B05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Forsker</a:t>
            </a:r>
            <a:endParaRPr lang="nb-NO" dirty="0"/>
          </a:p>
        </p:txBody>
      </p:sp>
      <p:sp>
        <p:nvSpPr>
          <p:cNvPr id="31" name="Oval 69"/>
          <p:cNvSpPr/>
          <p:nvPr/>
        </p:nvSpPr>
        <p:spPr>
          <a:xfrm>
            <a:off x="5580112" y="3933056"/>
            <a:ext cx="25922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Kontor-sjef</a:t>
            </a:r>
            <a:endParaRPr lang="nb-NO" sz="1400" b="1" dirty="0"/>
          </a:p>
        </p:txBody>
      </p:sp>
      <p:sp>
        <p:nvSpPr>
          <p:cNvPr id="11" name="Rounded Rectangle 10"/>
          <p:cNvSpPr/>
          <p:nvPr/>
        </p:nvSpPr>
        <p:spPr>
          <a:xfrm>
            <a:off x="6228184" y="2420888"/>
            <a:ext cx="720080" cy="136815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Personal</a:t>
            </a:r>
            <a:endParaRPr lang="nb-NO" dirty="0"/>
          </a:p>
        </p:txBody>
      </p:sp>
      <p:sp>
        <p:nvSpPr>
          <p:cNvPr id="16" name="Rounded Rectangle 32"/>
          <p:cNvSpPr/>
          <p:nvPr/>
        </p:nvSpPr>
        <p:spPr>
          <a:xfrm>
            <a:off x="7452320" y="2438890"/>
            <a:ext cx="504056" cy="113412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Innkjøp</a:t>
            </a:r>
            <a:endParaRPr lang="nb-NO" dirty="0"/>
          </a:p>
        </p:txBody>
      </p:sp>
      <p:sp>
        <p:nvSpPr>
          <p:cNvPr id="15" name="Rounded Rectangle 30"/>
          <p:cNvSpPr/>
          <p:nvPr/>
        </p:nvSpPr>
        <p:spPr>
          <a:xfrm>
            <a:off x="8316416" y="2420888"/>
            <a:ext cx="504056" cy="201622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IT, Infrastruktur, lokaler</a:t>
            </a:r>
            <a:endParaRPr lang="nb-NO" sz="1600" dirty="0"/>
          </a:p>
        </p:txBody>
      </p:sp>
      <p:cxnSp>
        <p:nvCxnSpPr>
          <p:cNvPr id="49" name="Straight Arrow Connector 76"/>
          <p:cNvCxnSpPr/>
          <p:nvPr/>
        </p:nvCxnSpPr>
        <p:spPr>
          <a:xfrm flipV="1">
            <a:off x="1542748" y="3817228"/>
            <a:ext cx="869012" cy="184402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76"/>
          <p:cNvCxnSpPr/>
          <p:nvPr/>
        </p:nvCxnSpPr>
        <p:spPr>
          <a:xfrm>
            <a:off x="1907704" y="4293096"/>
            <a:ext cx="936104" cy="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4" name="TekstSylinder 37"/>
          <p:cNvSpPr txBox="1"/>
          <p:nvPr/>
        </p:nvSpPr>
        <p:spPr>
          <a:xfrm>
            <a:off x="3675095" y="2420888"/>
            <a:ext cx="1112929" cy="1138773"/>
          </a:xfrm>
          <a:prstGeom prst="rect">
            <a:avLst/>
          </a:prstGeom>
          <a:noFill/>
        </p:spPr>
        <p:txBody>
          <a:bodyPr wrap="square" rtlCol="0">
            <a:spAutoFit/>
          </a:bodyPr>
          <a:lstStyle/>
          <a:p>
            <a:pPr marL="228600" lvl="2" indent="-228600">
              <a:buFont typeface="+mj-ea"/>
              <a:buAutoNum type="circleNumDbPlain"/>
              <a:tabLst>
                <a:tab pos="182563" algn="l"/>
              </a:tabLst>
            </a:pPr>
            <a:r>
              <a:rPr lang="en-US" sz="1200" b="1" dirty="0"/>
              <a:t>MED+</a:t>
            </a:r>
          </a:p>
          <a:p>
            <a:pPr marL="228600" lvl="2" indent="-228600">
              <a:buFont typeface="+mj-ea"/>
              <a:buAutoNum type="circleNumDbPlain"/>
              <a:tabLst>
                <a:tab pos="182563" algn="l"/>
              </a:tabLst>
            </a:pPr>
            <a:r>
              <a:rPr lang="en-US" sz="1200" b="1" dirty="0" err="1"/>
              <a:t>SAM+</a:t>
            </a:r>
          </a:p>
          <a:p>
            <a:pPr marL="228600" lvl="2" indent="-228600">
              <a:buFont typeface="+mj-ea"/>
              <a:buAutoNum type="circleNumDbPlain"/>
              <a:tabLst>
                <a:tab pos="182563" algn="l"/>
              </a:tabLst>
            </a:pPr>
            <a:r>
              <a:rPr lang="en-US" sz="1200" b="1" dirty="0" err="1"/>
              <a:t>MatNat+</a:t>
            </a:r>
          </a:p>
          <a:p>
            <a:pPr marL="228600" lvl="2" indent="-228600">
              <a:buFont typeface="+mj-ea"/>
              <a:buAutoNum type="circleNumDbPlain"/>
              <a:tabLst>
                <a:tab pos="182563" algn="l"/>
              </a:tabLst>
            </a:pPr>
            <a:r>
              <a:rPr lang="en-US" sz="1200" b="1" dirty="0" err="1"/>
              <a:t>HUM +</a:t>
            </a:r>
            <a:endParaRPr lang="en-US" sz="1200" b="1" dirty="0"/>
          </a:p>
          <a:p>
            <a:pPr>
              <a:tabLst>
                <a:tab pos="182563" algn="l"/>
              </a:tabLst>
            </a:pPr>
            <a:endParaRPr lang="nb-NO" b="1" dirty="0"/>
          </a:p>
        </p:txBody>
      </p:sp>
      <p:sp>
        <p:nvSpPr>
          <p:cNvPr id="45" name="Date Placeholder 3"/>
          <p:cNvSpPr>
            <a:spLocks noGrp="1"/>
          </p:cNvSpPr>
          <p:nvPr>
            <p:ph type="dt" sz="half" idx="10"/>
          </p:nvPr>
        </p:nvSpPr>
        <p:spPr>
          <a:xfrm>
            <a:off x="2162944" y="6248400"/>
            <a:ext cx="1905000" cy="457200"/>
          </a:xfrm>
        </p:spPr>
        <p:txBody>
          <a:bodyPr/>
          <a:lstStyle/>
          <a:p>
            <a:pPr>
              <a:defRPr/>
            </a:pPr>
            <a:r>
              <a:rPr lang="nb-NO"/>
              <a:t>Mars 2015</a:t>
            </a:r>
          </a:p>
        </p:txBody>
      </p:sp>
    </p:spTree>
    <p:extLst>
      <p:ext uri="{BB962C8B-B14F-4D97-AF65-F5344CB8AC3E}">
        <p14:creationId xmlns:p14="http://schemas.microsoft.com/office/powerpoint/2010/main" val="35490963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sentasjonBedreForskerstøt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PresentasjonBedreForskerstøtte.potx</Template>
  <TotalTime>142428</TotalTime>
  <Words>1119</Words>
  <Application>Microsoft Macintosh PowerPoint</Application>
  <PresentationFormat>On-screen Show (4:3)</PresentationFormat>
  <Paragraphs>169</Paragraphs>
  <Slides>10</Slides>
  <Notes>4</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PresentasjonBedreForskerstøtte</vt:lpstr>
      <vt:lpstr>Prosjekt  Bedre forskerstøtte</vt:lpstr>
      <vt:lpstr>7 prinsipper for organisering av forskerstøtten:</vt:lpstr>
      <vt:lpstr>Kjerneelementer i hovedmodell: (i)</vt:lpstr>
      <vt:lpstr>Kjerneelementer i hovedmodell (ii)</vt:lpstr>
      <vt:lpstr>Kjerneelementer i hovedmodell (iii)</vt:lpstr>
      <vt:lpstr>Kjerneelementer i hovedmodell (iv)</vt:lpstr>
      <vt:lpstr>PowerPoint Presentation</vt:lpstr>
      <vt:lpstr>PowerPoint Presentation</vt:lpstr>
      <vt:lpstr>PowerPoint Presentation</vt:lpstr>
      <vt:lpstr>PowerPoint Presentation</vt:lpstr>
    </vt:vector>
  </TitlesOfParts>
  <Company>Rayon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Ragnar Lie</cp:lastModifiedBy>
  <cp:revision>355</cp:revision>
  <cp:lastPrinted>2014-12-05T08:48:11Z</cp:lastPrinted>
  <dcterms:created xsi:type="dcterms:W3CDTF">2011-04-26T13:13:17Z</dcterms:created>
  <dcterms:modified xsi:type="dcterms:W3CDTF">2015-03-20T08:12:47Z</dcterms:modified>
</cp:coreProperties>
</file>