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1"/>
  </p:sldMasterIdLst>
  <p:notesMasterIdLst>
    <p:notesMasterId r:id="rId12"/>
  </p:notesMasterIdLst>
  <p:handoutMasterIdLst>
    <p:handoutMasterId r:id="rId13"/>
  </p:handoutMasterIdLst>
  <p:sldIdLst>
    <p:sldId id="256" r:id="rId2"/>
    <p:sldId id="327" r:id="rId3"/>
    <p:sldId id="328" r:id="rId4"/>
    <p:sldId id="306" r:id="rId5"/>
    <p:sldId id="329" r:id="rId6"/>
    <p:sldId id="325" r:id="rId7"/>
    <p:sldId id="330" r:id="rId8"/>
    <p:sldId id="320" r:id="rId9"/>
    <p:sldId id="332" r:id="rId10"/>
    <p:sldId id="331" r:id="rId11"/>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373" autoAdjust="0"/>
    <p:restoredTop sz="97986" autoAdjust="0"/>
  </p:normalViewPr>
  <p:slideViewPr>
    <p:cSldViewPr>
      <p:cViewPr>
        <p:scale>
          <a:sx n="100" d="100"/>
          <a:sy n="100" d="100"/>
        </p:scale>
        <p:origin x="-448" y="-920"/>
      </p:cViewPr>
      <p:guideLst>
        <p:guide orient="horz" pos="2160"/>
        <p:guide pos="672"/>
        <p:guide pos="5472"/>
        <p:guide pos="1008"/>
        <p:guide pos="1152"/>
      </p:guideLst>
    </p:cSldViewPr>
  </p:slideViewPr>
  <p:outlineViewPr>
    <p:cViewPr>
      <p:scale>
        <a:sx n="33" d="100"/>
        <a:sy n="33" d="100"/>
      </p:scale>
      <p:origin x="0" y="7392"/>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handoutMaster" Target="handoutMasters/handout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420630B-9959-404D-A083-BAF8D570FC1D}" type="datetime1">
              <a:rPr lang="nb-NO"/>
              <a:pPr>
                <a:defRPr/>
              </a:pPr>
              <a:t>24.04.15</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9F71E6FB-3667-9440-82D0-BDFF339BC339}" type="slidenum">
              <a:rPr lang="nb-NO"/>
              <a:pPr>
                <a:defRPr/>
              </a:pPr>
              <a:t>‹#›</a:t>
            </a:fld>
            <a:endParaRPr lang="nb-NO"/>
          </a:p>
        </p:txBody>
      </p:sp>
    </p:spTree>
    <p:extLst>
      <p:ext uri="{BB962C8B-B14F-4D97-AF65-F5344CB8AC3E}">
        <p14:creationId xmlns:p14="http://schemas.microsoft.com/office/powerpoint/2010/main" val="4546488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A512A685-CA26-8041-93A8-CA7068BB5809}" type="slidenum">
              <a:rPr lang="en-US"/>
              <a:pPr>
                <a:defRPr/>
              </a:pPr>
              <a:t>‹#›</a:t>
            </a:fld>
            <a:endParaRPr lang="en-US"/>
          </a:p>
        </p:txBody>
      </p:sp>
    </p:spTree>
    <p:extLst>
      <p:ext uri="{BB962C8B-B14F-4D97-AF65-F5344CB8AC3E}">
        <p14:creationId xmlns:p14="http://schemas.microsoft.com/office/powerpoint/2010/main" val="186488156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pPr>
              <a:defRPr/>
            </a:pPr>
            <a:fld id="{A512A685-CA26-8041-93A8-CA7068BB5809}" type="slidenum">
              <a:rPr lang="en-US"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pPr>
              <a:defRPr/>
            </a:pPr>
            <a:fld id="{A512A685-CA26-8041-93A8-CA7068BB5809}" type="slidenum">
              <a:rPr lang="en-US" smtClean="0"/>
              <a:pPr>
                <a:defRPr/>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Sentre vs institutter?</a:t>
            </a:r>
          </a:p>
          <a:p>
            <a:r>
              <a:rPr lang="en-US"/>
              <a:t>Insitamenter ERC vs Tematiske</a:t>
            </a:r>
            <a:r>
              <a:rPr lang="en-US" baseline="0"/>
              <a:t> satsinger</a:t>
            </a:r>
            <a:endParaRPr lang="en-US"/>
          </a:p>
        </p:txBody>
      </p:sp>
      <p:sp>
        <p:nvSpPr>
          <p:cNvPr id="4" name="Slide Number Placeholder 3"/>
          <p:cNvSpPr>
            <a:spLocks noGrp="1"/>
          </p:cNvSpPr>
          <p:nvPr>
            <p:ph type="sldNum" sz="quarter" idx="10"/>
          </p:nvPr>
        </p:nvSpPr>
        <p:spPr/>
        <p:txBody>
          <a:bodyPr/>
          <a:lstStyle/>
          <a:p>
            <a:pPr>
              <a:defRPr/>
            </a:pPr>
            <a:fld id="{A512A685-CA26-8041-93A8-CA7068BB5809}" type="slidenum">
              <a:rPr lang="en-US"/>
              <a:pPr>
                <a:defRPr/>
              </a:pPr>
              <a:t>5</a:t>
            </a:fld>
            <a:endParaRPr lang="en-US"/>
          </a:p>
        </p:txBody>
      </p:sp>
    </p:spTree>
    <p:extLst>
      <p:ext uri="{BB962C8B-B14F-4D97-AF65-F5344CB8AC3E}">
        <p14:creationId xmlns:p14="http://schemas.microsoft.com/office/powerpoint/2010/main" val="1778088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mj-lt"/>
              <a:buAutoNum type="arabicPeriod"/>
            </a:pPr>
            <a:r>
              <a:rPr lang="en-US" sz="1600" b="1" dirty="0" err="1"/>
              <a:t>Fleksibilitet</a:t>
            </a:r>
            <a:r>
              <a:rPr lang="en-US" sz="1600" b="1" dirty="0"/>
              <a:t> </a:t>
            </a:r>
            <a:r>
              <a:rPr lang="en-US" sz="1600" b="1" dirty="0" err="1"/>
              <a:t>i</a:t>
            </a:r>
            <a:r>
              <a:rPr lang="en-US" sz="1600" b="1" dirty="0"/>
              <a:t> </a:t>
            </a:r>
            <a:r>
              <a:rPr lang="en-US" sz="1600" b="1" dirty="0" err="1"/>
              <a:t>organisering</a:t>
            </a:r>
            <a:r>
              <a:rPr lang="en-US" sz="1600" dirty="0"/>
              <a:t>: </a:t>
            </a:r>
            <a:r>
              <a:rPr lang="en-US" sz="1600" dirty="0" err="1"/>
              <a:t>Fakultetene</a:t>
            </a:r>
            <a:r>
              <a:rPr lang="en-US" sz="1600" dirty="0"/>
              <a:t> </a:t>
            </a:r>
            <a:r>
              <a:rPr lang="en-US" sz="1600" dirty="0" err="1"/>
              <a:t>kan</a:t>
            </a:r>
            <a:r>
              <a:rPr lang="en-US" sz="1600" dirty="0"/>
              <a:t> </a:t>
            </a:r>
            <a:r>
              <a:rPr lang="en-US" sz="1600" dirty="0" err="1"/>
              <a:t>organisere</a:t>
            </a:r>
            <a:r>
              <a:rPr lang="en-US" sz="1600" dirty="0"/>
              <a:t> </a:t>
            </a:r>
            <a:r>
              <a:rPr lang="en-US" sz="1600" dirty="0" err="1"/>
              <a:t>tjenesten</a:t>
            </a:r>
            <a:r>
              <a:rPr lang="en-US" sz="1600" dirty="0"/>
              <a:t> </a:t>
            </a:r>
            <a:r>
              <a:rPr lang="en-US" sz="1600" dirty="0" err="1"/>
              <a:t>ulikt</a:t>
            </a:r>
            <a:endParaRPr lang="en-US" sz="1600" dirty="0"/>
          </a:p>
          <a:p>
            <a:pPr marL="857250" lvl="1" indent="-457200"/>
            <a:r>
              <a:rPr lang="nb-NO" sz="1200" i="1" dirty="0"/>
              <a:t>Hvordan støtteapparatet er organisert kan variere og kan tilpasses fagområde og omfang av eksternt finansiert virksomhet ved ulike enheter og fakulteter. Ved ett fakultet kan hovedtyngden av støttetjenesten ligge på fakultetsnivå, mens ved et annet kan mer av kapasiteten legges ute på enhetene.</a:t>
            </a:r>
            <a:endParaRPr lang="en-US" sz="1200" dirty="0"/>
          </a:p>
          <a:p>
            <a:pPr marL="457200" indent="-457200">
              <a:buFont typeface="+mj-lt"/>
              <a:buAutoNum type="arabicPeriod"/>
            </a:pPr>
            <a:r>
              <a:rPr lang="en-US" sz="1600" b="1" dirty="0" err="1"/>
              <a:t>Standardisering</a:t>
            </a:r>
            <a:r>
              <a:rPr lang="en-US" sz="1600" b="1" dirty="0"/>
              <a:t> </a:t>
            </a:r>
            <a:r>
              <a:rPr lang="en-US" sz="1600" b="1" dirty="0" err="1"/>
              <a:t>av</a:t>
            </a:r>
            <a:r>
              <a:rPr lang="en-US" sz="1600" b="1" dirty="0"/>
              <a:t> </a:t>
            </a:r>
            <a:r>
              <a:rPr lang="en-US" sz="1600" b="1" dirty="0" err="1"/>
              <a:t>rutiner</a:t>
            </a:r>
            <a:r>
              <a:rPr lang="en-US" sz="1600" b="1" dirty="0"/>
              <a:t> </a:t>
            </a:r>
            <a:r>
              <a:rPr lang="en-US" sz="1600" b="1" dirty="0" err="1"/>
              <a:t>og</a:t>
            </a:r>
            <a:r>
              <a:rPr lang="en-US" sz="1600" b="1" dirty="0"/>
              <a:t> </a:t>
            </a:r>
            <a:r>
              <a:rPr lang="en-US" sz="1600" b="1" dirty="0" err="1"/>
              <a:t>kvalitetssikring</a:t>
            </a:r>
            <a:r>
              <a:rPr lang="en-US" sz="1600" dirty="0"/>
              <a:t>, </a:t>
            </a:r>
            <a:r>
              <a:rPr lang="en-US" sz="1600" dirty="0" err="1"/>
              <a:t>kombinert</a:t>
            </a:r>
            <a:r>
              <a:rPr lang="en-US" sz="1600" dirty="0"/>
              <a:t> med et </a:t>
            </a:r>
            <a:r>
              <a:rPr lang="en-US" sz="1600" dirty="0" err="1"/>
              <a:t>definert</a:t>
            </a:r>
            <a:r>
              <a:rPr lang="en-US" sz="1600" dirty="0"/>
              <a:t> </a:t>
            </a:r>
            <a:r>
              <a:rPr lang="en-US" sz="1600" b="1" dirty="0" err="1"/>
              <a:t>minstenivå</a:t>
            </a:r>
            <a:endParaRPr lang="en-US" sz="1600" b="1" dirty="0"/>
          </a:p>
          <a:p>
            <a:pPr marL="857250" lvl="1" indent="-457200"/>
            <a:r>
              <a:rPr lang="nb-NO" sz="1200" i="1" dirty="0"/>
              <a:t>Alle enheter skal tilby sine vitenskapelig ansatte et minstenivå av støtte, bl.a. når det gjelder info om søknadsmuligheter på eget fagfelt, hjelp til å utvikle søknader, samt å drifte og rapportere prosjekter</a:t>
            </a:r>
          </a:p>
          <a:p>
            <a:pPr marL="857250" lvl="1" indent="-457200"/>
            <a:r>
              <a:rPr lang="nb-NO" sz="1200" i="1" dirty="0"/>
              <a:t>Alle prosjekter skal kvalitetssikres </a:t>
            </a:r>
            <a:r>
              <a:rPr lang="nb-NO" sz="1200" i="1" dirty="0" err="1"/>
              <a:t>mht</a:t>
            </a:r>
            <a:r>
              <a:rPr lang="nb-NO" sz="1200" i="1" dirty="0"/>
              <a:t> økonomi (budsjettering, regnskap og annen økonomistøtte).</a:t>
            </a:r>
          </a:p>
          <a:p>
            <a:pPr marL="857250" lvl="1" indent="-457200"/>
            <a:r>
              <a:rPr lang="nb-NO" sz="1200" i="1" dirty="0"/>
              <a:t>Sjekklister skal benyttes for gjennomgående rutiner både ved pre-grant og post-grant faser</a:t>
            </a:r>
          </a:p>
          <a:p>
            <a:pPr marL="457200" indent="-457200">
              <a:buFont typeface="+mj-lt"/>
              <a:buAutoNum type="arabicPeriod"/>
            </a:pPr>
            <a:r>
              <a:rPr lang="en-US" sz="1600" dirty="0" err="1"/>
              <a:t>Forskeren</a:t>
            </a:r>
            <a:r>
              <a:rPr lang="en-US" sz="1600" dirty="0"/>
              <a:t> </a:t>
            </a:r>
            <a:r>
              <a:rPr lang="en-US" sz="1600" dirty="0" err="1"/>
              <a:t>skal</a:t>
            </a:r>
            <a:r>
              <a:rPr lang="en-US" sz="1600" dirty="0"/>
              <a:t> </a:t>
            </a:r>
            <a:r>
              <a:rPr lang="en-US" sz="1600" dirty="0" err="1"/>
              <a:t>henvende</a:t>
            </a:r>
            <a:r>
              <a:rPr lang="en-US" sz="1600" dirty="0"/>
              <a:t> </a:t>
            </a:r>
            <a:r>
              <a:rPr lang="en-US" sz="1600" dirty="0" err="1"/>
              <a:t>seg</a:t>
            </a:r>
            <a:r>
              <a:rPr lang="en-US" sz="1600" dirty="0"/>
              <a:t> </a:t>
            </a:r>
            <a:r>
              <a:rPr lang="en-US" sz="1600" dirty="0" err="1"/>
              <a:t>ett</a:t>
            </a:r>
            <a:r>
              <a:rPr lang="en-US" sz="1600" dirty="0"/>
              <a:t> </a:t>
            </a:r>
            <a:r>
              <a:rPr lang="en-US" sz="1600" dirty="0" err="1"/>
              <a:t>sted</a:t>
            </a:r>
            <a:r>
              <a:rPr lang="en-US" sz="1600" dirty="0"/>
              <a:t>: </a:t>
            </a:r>
            <a:r>
              <a:rPr lang="en-US" sz="1600" b="1" dirty="0" err="1"/>
              <a:t>Forskerkontakt</a:t>
            </a:r>
            <a:endParaRPr lang="en-US" sz="1600" b="1" dirty="0"/>
          </a:p>
          <a:p>
            <a:pPr marL="857250" lvl="1" indent="-457200"/>
            <a:r>
              <a:rPr lang="nb-NO" sz="1200" i="1" dirty="0"/>
              <a:t>Alle forskere skal henvende seg </a:t>
            </a:r>
            <a:r>
              <a:rPr lang="nb-NO" sz="1200" i="1" u="sng" dirty="0"/>
              <a:t>ett sted</a:t>
            </a:r>
            <a:r>
              <a:rPr lang="nb-NO" sz="1200" i="1" dirty="0"/>
              <a:t> som koordinerer alle deler av støtteapparatet for prosjektet overfor forskeren, både horisontalt og vertikalt. Alle prosjekter vil dermed ha en prosjekteier en prosjektleder (begge faglige) </a:t>
            </a:r>
            <a:r>
              <a:rPr lang="nb-NO" sz="1200" i="1" u="sng" dirty="0"/>
              <a:t>og en forskerkontakt</a:t>
            </a:r>
            <a:r>
              <a:rPr lang="nb-NO" sz="1200" i="1" dirty="0"/>
              <a:t> (administrativ koOrdinator). Denne ordningen knyttes til definisjonen av minstenivå, samt til den kommende forskerportalen, hvor prosjekter og roller kan kobles sammen.</a:t>
            </a:r>
            <a:endParaRPr lang="en-US" sz="1200" dirty="0"/>
          </a:p>
          <a:p>
            <a:endParaRPr lang="en-US" baseline="0"/>
          </a:p>
          <a:p>
            <a:endParaRPr lang="en-US" baseline="0"/>
          </a:p>
          <a:p>
            <a:endParaRPr lang="en-US" baseline="0"/>
          </a:p>
          <a:p>
            <a:endParaRPr lang="en-US"/>
          </a:p>
        </p:txBody>
      </p:sp>
      <p:sp>
        <p:nvSpPr>
          <p:cNvPr id="4" name="Slide Number Placeholder 3"/>
          <p:cNvSpPr>
            <a:spLocks noGrp="1"/>
          </p:cNvSpPr>
          <p:nvPr>
            <p:ph type="sldNum" sz="quarter" idx="10"/>
          </p:nvPr>
        </p:nvSpPr>
        <p:spPr/>
        <p:txBody>
          <a:bodyPr/>
          <a:lstStyle/>
          <a:p>
            <a:pPr>
              <a:defRPr/>
            </a:pPr>
            <a:fld id="{A512A685-CA26-8041-93A8-CA7068BB5809}" type="slidenum">
              <a:rPr lang="en-US"/>
              <a:pPr>
                <a:defRPr/>
              </a:pPr>
              <a:t>6</a:t>
            </a:fld>
            <a:endParaRPr lang="en-US"/>
          </a:p>
        </p:txBody>
      </p:sp>
    </p:spTree>
    <p:extLst>
      <p:ext uri="{BB962C8B-B14F-4D97-AF65-F5344CB8AC3E}">
        <p14:creationId xmlns:p14="http://schemas.microsoft.com/office/powerpoint/2010/main" val="1778088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512A685-CA26-8041-93A8-CA7068BB5809}" type="slidenum">
              <a:rPr lang="en-US"/>
              <a:pPr>
                <a:defRPr/>
              </a:pPr>
              <a:t>9</a:t>
            </a:fld>
            <a:endParaRPr lang="en-US"/>
          </a:p>
        </p:txBody>
      </p:sp>
    </p:spTree>
    <p:extLst>
      <p:ext uri="{BB962C8B-B14F-4D97-AF65-F5344CB8AC3E}">
        <p14:creationId xmlns:p14="http://schemas.microsoft.com/office/powerpoint/2010/main" val="1496929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143000" y="2286000"/>
            <a:ext cx="7543800" cy="1143000"/>
          </a:xfrm>
        </p:spPr>
        <p:txBody>
          <a:bodyPr anchor="b"/>
          <a:lstStyle>
            <a:lvl1pPr>
              <a:defRPr sz="2000"/>
            </a:lvl1pPr>
          </a:lstStyle>
          <a:p>
            <a:r>
              <a:rPr lang="nb-NO"/>
              <a:t>Click to edit Master title style</a:t>
            </a:r>
            <a:endParaRPr lang="en-US"/>
          </a:p>
        </p:txBody>
      </p:sp>
      <p:sp>
        <p:nvSpPr>
          <p:cNvPr id="3075" name="Rectangle 3"/>
          <p:cNvSpPr>
            <a:spLocks noGrp="1" noChangeArrowheads="1"/>
          </p:cNvSpPr>
          <p:nvPr>
            <p:ph type="subTitle" sz="quarter" idx="1"/>
          </p:nvPr>
        </p:nvSpPr>
        <p:spPr>
          <a:xfrm>
            <a:off x="1143000" y="3429000"/>
            <a:ext cx="7543800" cy="1752600"/>
          </a:xfrm>
        </p:spPr>
        <p:txBody>
          <a:bodyPr/>
          <a:lstStyle>
            <a:lvl1pPr marL="0" indent="0">
              <a:buFontTx/>
              <a:buNone/>
              <a:defRPr/>
            </a:lvl1pPr>
          </a:lstStyle>
          <a:p>
            <a:r>
              <a:rPr lang="nb-NO"/>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August 2014</a:t>
            </a:r>
          </a:p>
        </p:txBody>
      </p:sp>
      <p:sp>
        <p:nvSpPr>
          <p:cNvPr id="5" name="Rectangle 11"/>
          <p:cNvSpPr>
            <a:spLocks noGrp="1" noChangeArrowheads="1"/>
          </p:cNvSpPr>
          <p:nvPr>
            <p:ph type="ftr" sz="quarter" idx="11"/>
          </p:nvPr>
        </p:nvSpPr>
        <p:spPr/>
        <p:txBody>
          <a:bodyPr/>
          <a:lstStyle>
            <a:lvl1pPr>
              <a:defRPr/>
            </a:lvl1pPr>
          </a:lstStyle>
          <a:p>
            <a:pPr>
              <a:defRPr/>
            </a:pPr>
            <a:r>
              <a:rPr lang="en-US"/>
              <a:t>Prosjekt: Bedre forskerstøtte</a:t>
            </a:r>
          </a:p>
        </p:txBody>
      </p:sp>
      <p:sp>
        <p:nvSpPr>
          <p:cNvPr id="6" name="Rectangle 12"/>
          <p:cNvSpPr>
            <a:spLocks noGrp="1" noChangeArrowheads="1"/>
          </p:cNvSpPr>
          <p:nvPr>
            <p:ph type="sldNum" sz="quarter" idx="12"/>
          </p:nvPr>
        </p:nvSpPr>
        <p:spPr/>
        <p:txBody>
          <a:bodyPr/>
          <a:lstStyle>
            <a:lvl1pPr>
              <a:defRPr/>
            </a:lvl1pPr>
          </a:lstStyle>
          <a:p>
            <a:pPr>
              <a:defRPr/>
            </a:pPr>
            <a:fld id="{015D9349-2A75-B746-AC4C-3BC37A800A0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Click to edit Master text styles</a:t>
            </a:r>
          </a:p>
        </p:txBody>
      </p:sp>
      <p:sp>
        <p:nvSpPr>
          <p:cNvPr id="4" name="Rectangle 10"/>
          <p:cNvSpPr>
            <a:spLocks noGrp="1" noChangeArrowheads="1"/>
          </p:cNvSpPr>
          <p:nvPr>
            <p:ph type="dt" sz="half" idx="10"/>
          </p:nvPr>
        </p:nvSpPr>
        <p:spPr/>
        <p:txBody>
          <a:bodyPr/>
          <a:lstStyle>
            <a:lvl1pPr>
              <a:defRPr/>
            </a:lvl1pPr>
          </a:lstStyle>
          <a:p>
            <a:pPr>
              <a:defRPr/>
            </a:pPr>
            <a:r>
              <a:rPr lang="nb-NO"/>
              <a:t>August 2014</a:t>
            </a:r>
          </a:p>
        </p:txBody>
      </p:sp>
      <p:sp>
        <p:nvSpPr>
          <p:cNvPr id="5" name="Rectangle 11"/>
          <p:cNvSpPr>
            <a:spLocks noGrp="1" noChangeArrowheads="1"/>
          </p:cNvSpPr>
          <p:nvPr>
            <p:ph type="ftr" sz="quarter" idx="11"/>
          </p:nvPr>
        </p:nvSpPr>
        <p:spPr/>
        <p:txBody>
          <a:bodyPr/>
          <a:lstStyle>
            <a:lvl1pPr>
              <a:defRPr/>
            </a:lvl1pPr>
          </a:lstStyle>
          <a:p>
            <a:pPr>
              <a:defRPr/>
            </a:pPr>
            <a:r>
              <a:rPr lang="nb-NO"/>
              <a:t>Prosjekt: Bedre forskerstøtte</a:t>
            </a:r>
          </a:p>
        </p:txBody>
      </p:sp>
      <p:sp>
        <p:nvSpPr>
          <p:cNvPr id="6" name="Rectangle 12"/>
          <p:cNvSpPr>
            <a:spLocks noGrp="1" noChangeArrowheads="1"/>
          </p:cNvSpPr>
          <p:nvPr>
            <p:ph type="sldNum" sz="quarter" idx="12"/>
          </p:nvPr>
        </p:nvSpPr>
        <p:spPr/>
        <p:txBody>
          <a:bodyPr/>
          <a:lstStyle>
            <a:lvl1pPr>
              <a:defRPr/>
            </a:lvl1pPr>
          </a:lstStyle>
          <a:p>
            <a:pPr>
              <a:defRPr/>
            </a:pPr>
            <a:fld id="{B294D7E6-BDF2-6B4B-BA32-BA5B547E15F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Rectangle 10"/>
          <p:cNvSpPr>
            <a:spLocks noGrp="1" noChangeArrowheads="1"/>
          </p:cNvSpPr>
          <p:nvPr>
            <p:ph type="dt" sz="half" idx="10"/>
          </p:nvPr>
        </p:nvSpPr>
        <p:spPr/>
        <p:txBody>
          <a:bodyPr/>
          <a:lstStyle>
            <a:lvl1pPr>
              <a:defRPr/>
            </a:lvl1pPr>
          </a:lstStyle>
          <a:p>
            <a:pPr>
              <a:defRPr/>
            </a:pPr>
            <a:r>
              <a:rPr lang="nb-NO"/>
              <a:t>August 2014</a:t>
            </a:r>
          </a:p>
        </p:txBody>
      </p:sp>
      <p:sp>
        <p:nvSpPr>
          <p:cNvPr id="6" name="Rectangle 11"/>
          <p:cNvSpPr>
            <a:spLocks noGrp="1" noChangeArrowheads="1"/>
          </p:cNvSpPr>
          <p:nvPr>
            <p:ph type="ftr" sz="quarter" idx="11"/>
          </p:nvPr>
        </p:nvSpPr>
        <p:spPr/>
        <p:txBody>
          <a:bodyPr/>
          <a:lstStyle>
            <a:lvl1pPr>
              <a:defRPr/>
            </a:lvl1pPr>
          </a:lstStyle>
          <a:p>
            <a:pPr>
              <a:defRPr/>
            </a:pPr>
            <a:r>
              <a:rPr lang="nb-NO"/>
              <a:t>Prosjekt: Bedre forskerstøtte</a:t>
            </a:r>
          </a:p>
        </p:txBody>
      </p:sp>
      <p:sp>
        <p:nvSpPr>
          <p:cNvPr id="7" name="Rectangle 12"/>
          <p:cNvSpPr>
            <a:spLocks noGrp="1" noChangeArrowheads="1"/>
          </p:cNvSpPr>
          <p:nvPr>
            <p:ph type="sldNum" sz="quarter" idx="12"/>
          </p:nvPr>
        </p:nvSpPr>
        <p:spPr/>
        <p:txBody>
          <a:bodyPr/>
          <a:lstStyle>
            <a:lvl1pPr>
              <a:defRPr/>
            </a:lvl1pPr>
          </a:lstStyle>
          <a:p>
            <a:pPr>
              <a:defRPr/>
            </a:pPr>
            <a:fld id="{8CFB0BC5-3A78-C847-8152-C7FCFEB32A0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7" name="Rectangle 10"/>
          <p:cNvSpPr>
            <a:spLocks noGrp="1" noChangeArrowheads="1"/>
          </p:cNvSpPr>
          <p:nvPr>
            <p:ph type="dt" sz="half" idx="10"/>
          </p:nvPr>
        </p:nvSpPr>
        <p:spPr/>
        <p:txBody>
          <a:bodyPr/>
          <a:lstStyle>
            <a:lvl1pPr>
              <a:defRPr/>
            </a:lvl1pPr>
          </a:lstStyle>
          <a:p>
            <a:pPr>
              <a:defRPr/>
            </a:pPr>
            <a:r>
              <a:rPr lang="nb-NO"/>
              <a:t>August 2014</a:t>
            </a:r>
          </a:p>
        </p:txBody>
      </p:sp>
      <p:sp>
        <p:nvSpPr>
          <p:cNvPr id="8" name="Rectangle 11"/>
          <p:cNvSpPr>
            <a:spLocks noGrp="1" noChangeArrowheads="1"/>
          </p:cNvSpPr>
          <p:nvPr>
            <p:ph type="ftr" sz="quarter" idx="11"/>
          </p:nvPr>
        </p:nvSpPr>
        <p:spPr/>
        <p:txBody>
          <a:bodyPr/>
          <a:lstStyle>
            <a:lvl1pPr>
              <a:defRPr/>
            </a:lvl1pPr>
          </a:lstStyle>
          <a:p>
            <a:pPr>
              <a:defRPr/>
            </a:pPr>
            <a:r>
              <a:rPr lang="nb-NO"/>
              <a:t>Prosjekt: Bedre forskerstøtte</a:t>
            </a:r>
          </a:p>
        </p:txBody>
      </p:sp>
      <p:sp>
        <p:nvSpPr>
          <p:cNvPr id="9" name="Rectangle 12"/>
          <p:cNvSpPr>
            <a:spLocks noGrp="1" noChangeArrowheads="1"/>
          </p:cNvSpPr>
          <p:nvPr>
            <p:ph type="sldNum" sz="quarter" idx="12"/>
          </p:nvPr>
        </p:nvSpPr>
        <p:spPr/>
        <p:txBody>
          <a:bodyPr/>
          <a:lstStyle>
            <a:lvl1pPr>
              <a:defRPr/>
            </a:lvl1pPr>
          </a:lstStyle>
          <a:p>
            <a:pPr>
              <a:defRPr/>
            </a:pPr>
            <a:fld id="{7318F05C-6C69-BA40-9F56-1432B55854C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Rectangle 10"/>
          <p:cNvSpPr>
            <a:spLocks noGrp="1" noChangeArrowheads="1"/>
          </p:cNvSpPr>
          <p:nvPr>
            <p:ph type="dt" sz="half" idx="10"/>
          </p:nvPr>
        </p:nvSpPr>
        <p:spPr/>
        <p:txBody>
          <a:bodyPr/>
          <a:lstStyle>
            <a:lvl1pPr>
              <a:defRPr/>
            </a:lvl1pPr>
          </a:lstStyle>
          <a:p>
            <a:pPr>
              <a:defRPr/>
            </a:pPr>
            <a:r>
              <a:rPr lang="nb-NO"/>
              <a:t>August 2014</a:t>
            </a:r>
          </a:p>
        </p:txBody>
      </p:sp>
      <p:sp>
        <p:nvSpPr>
          <p:cNvPr id="4" name="Rectangle 11"/>
          <p:cNvSpPr>
            <a:spLocks noGrp="1" noChangeArrowheads="1"/>
          </p:cNvSpPr>
          <p:nvPr>
            <p:ph type="ftr" sz="quarter" idx="11"/>
          </p:nvPr>
        </p:nvSpPr>
        <p:spPr/>
        <p:txBody>
          <a:bodyPr/>
          <a:lstStyle>
            <a:lvl1pPr>
              <a:defRPr/>
            </a:lvl1pPr>
          </a:lstStyle>
          <a:p>
            <a:pPr>
              <a:defRPr/>
            </a:pPr>
            <a:r>
              <a:rPr lang="nb-NO"/>
              <a:t>Prosjekt: Bedre forskerstøtte</a:t>
            </a:r>
          </a:p>
        </p:txBody>
      </p:sp>
      <p:sp>
        <p:nvSpPr>
          <p:cNvPr id="5" name="Rectangle 12"/>
          <p:cNvSpPr>
            <a:spLocks noGrp="1" noChangeArrowheads="1"/>
          </p:cNvSpPr>
          <p:nvPr>
            <p:ph type="sldNum" sz="quarter" idx="12"/>
          </p:nvPr>
        </p:nvSpPr>
        <p:spPr/>
        <p:txBody>
          <a:bodyPr/>
          <a:lstStyle>
            <a:lvl1pPr>
              <a:defRPr/>
            </a:lvl1pPr>
          </a:lstStyle>
          <a:p>
            <a:pPr>
              <a:defRPr/>
            </a:pPr>
            <a:fld id="{688CCD13-A222-BE43-B5F8-872D724C2CC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p:txBody>
          <a:bodyPr/>
          <a:lstStyle>
            <a:lvl1pPr>
              <a:defRPr/>
            </a:lvl1pPr>
          </a:lstStyle>
          <a:p>
            <a:pPr>
              <a:defRPr/>
            </a:pPr>
            <a:r>
              <a:rPr lang="nb-NO"/>
              <a:t>11. april 2011</a:t>
            </a:r>
          </a:p>
        </p:txBody>
      </p:sp>
      <p:sp>
        <p:nvSpPr>
          <p:cNvPr id="3"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4" name="Rectangle 12"/>
          <p:cNvSpPr>
            <a:spLocks noGrp="1" noChangeArrowheads="1"/>
          </p:cNvSpPr>
          <p:nvPr>
            <p:ph type="sldNum" sz="quarter" idx="12"/>
          </p:nvPr>
        </p:nvSpPr>
        <p:spPr/>
        <p:txBody>
          <a:bodyPr/>
          <a:lstStyle>
            <a:lvl1pPr>
              <a:defRPr/>
            </a:lvl1pPr>
          </a:lstStyle>
          <a:p>
            <a:pPr>
              <a:defRPr/>
            </a:pPr>
            <a:fld id="{873EFBEB-A06E-AE4C-8F42-C0F23E85B6C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354531F1-36E4-DB40-9A28-EA56702ADA9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1C446BA3-DF4E-4C49-8E41-961A3BB48F9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DF11503C-97AC-9145-BC99-105A5AF66D5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smtClean="0"/>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2B07CD12-4A94-A242-B5A5-01C479C28FA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a:t>Click to edit Master title style</a:t>
            </a:r>
            <a:endParaRPr lang="en-US"/>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1034"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nb-NO"/>
              <a:t>August 2014</a:t>
            </a:r>
          </a:p>
        </p:txBody>
      </p:sp>
      <p:sp>
        <p:nvSpPr>
          <p:cNvPr id="1035"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en-US"/>
              <a:t>Prosjekt: Bedre forskerstøtte</a:t>
            </a:r>
          </a:p>
        </p:txBody>
      </p:sp>
      <p:sp>
        <p:nvSpPr>
          <p:cNvPr id="1036" name="Rectangle 1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lvl1pPr>
          </a:lstStyle>
          <a:p>
            <a:pPr>
              <a:defRPr/>
            </a:pPr>
            <a:fld id="{CD73169B-4DB8-F842-9431-44BD2BE06E70}" type="slidenum">
              <a:rPr lang="en-US"/>
              <a:pPr>
                <a:defRPr/>
              </a:pPr>
              <a:t>‹#›</a:t>
            </a:fld>
            <a:endParaRPr lang="en-US"/>
          </a:p>
        </p:txBody>
      </p:sp>
      <p:pic>
        <p:nvPicPr>
          <p:cNvPr id="1031" name="Picture 6" descr="UiO_A.png"/>
          <p:cNvPicPr>
            <a:picLocks noChangeAspect="1"/>
          </p:cNvPicPr>
          <p:nvPr/>
        </p:nvPicPr>
        <p:blipFill>
          <a:blip r:embed="rId13"/>
          <a:srcRect/>
          <a:stretch>
            <a:fillRect/>
          </a:stretch>
        </p:blipFill>
        <p:spPr bwMode="auto">
          <a:xfrm>
            <a:off x="304800" y="228600"/>
            <a:ext cx="2300288" cy="1492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hf hdr="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iOKolo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836712"/>
            <a:ext cx="3389911" cy="4797152"/>
          </a:xfrm>
          <a:prstGeom prst="rect">
            <a:avLst/>
          </a:prstGeom>
        </p:spPr>
      </p:pic>
      <p:sp>
        <p:nvSpPr>
          <p:cNvPr id="15362" name="Rectangle 2"/>
          <p:cNvSpPr>
            <a:spLocks noGrp="1" noChangeArrowheads="1"/>
          </p:cNvSpPr>
          <p:nvPr>
            <p:ph type="ctrTitle"/>
          </p:nvPr>
        </p:nvSpPr>
        <p:spPr/>
        <p:txBody>
          <a:bodyPr/>
          <a:lstStyle/>
          <a:p>
            <a:pPr eaLnBrk="1" hangingPunct="1"/>
            <a:r>
              <a:rPr lang="nb-NO" dirty="0"/>
              <a:t>Prosjekt  Bedre forskerstøtte</a:t>
            </a:r>
          </a:p>
        </p:txBody>
      </p:sp>
      <p:sp>
        <p:nvSpPr>
          <p:cNvPr id="15363" name="Rectangle 3"/>
          <p:cNvSpPr>
            <a:spLocks noGrp="1" noChangeArrowheads="1"/>
          </p:cNvSpPr>
          <p:nvPr>
            <p:ph type="subTitle" idx="1"/>
          </p:nvPr>
        </p:nvSpPr>
        <p:spPr>
          <a:xfrm>
            <a:off x="1143000" y="3429000"/>
            <a:ext cx="7543800" cy="648072"/>
          </a:xfrm>
        </p:spPr>
        <p:txBody>
          <a:bodyPr/>
          <a:lstStyle/>
          <a:p>
            <a:pPr eaLnBrk="1" hangingPunct="1"/>
            <a:r>
              <a:rPr lang="nb-NO" dirty="0"/>
              <a:t>Status og framdrift</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Hvor er vi i prosessen?</a:t>
            </a:r>
          </a:p>
        </p:txBody>
      </p:sp>
      <p:sp>
        <p:nvSpPr>
          <p:cNvPr id="3" name="Content Placeholder 2"/>
          <p:cNvSpPr>
            <a:spLocks noGrp="1"/>
          </p:cNvSpPr>
          <p:nvPr>
            <p:ph idx="1"/>
          </p:nvPr>
        </p:nvSpPr>
        <p:spPr/>
        <p:txBody>
          <a:bodyPr/>
          <a:lstStyle/>
          <a:p>
            <a:pPr marL="0" indent="0">
              <a:buNone/>
            </a:pPr>
            <a:r>
              <a:rPr lang="en-US" sz="1600"/>
              <a:t>Prosjektet har tre deler:</a:t>
            </a:r>
          </a:p>
          <a:p>
            <a:pPr marL="514350" indent="-514350">
              <a:buFont typeface="+mj-lt"/>
              <a:buAutoNum type="alphaUcPeriod"/>
            </a:pPr>
            <a:r>
              <a:rPr lang="en-US" sz="1600"/>
              <a:t>Organisering av forskerstøtten – roller og ansvar</a:t>
            </a:r>
          </a:p>
          <a:p>
            <a:pPr marL="914400" lvl="1" indent="-514350"/>
            <a:r>
              <a:rPr lang="en-US" sz="1400"/>
              <a:t>Forslag til hovedmodell utviklet og drøftet med de fleste fakulteter og enheter</a:t>
            </a:r>
          </a:p>
          <a:p>
            <a:pPr marL="400050" lvl="1" indent="0">
              <a:buNone/>
            </a:pPr>
            <a:endParaRPr lang="en-US" sz="1400"/>
          </a:p>
          <a:p>
            <a:pPr marL="514350" indent="-514350">
              <a:buFont typeface="+mj-lt"/>
              <a:buAutoNum type="alphaUcPeriod"/>
            </a:pPr>
            <a:r>
              <a:rPr lang="en-US" sz="1600"/>
              <a:t>Utvikle forskningsadministrativ kompetanse</a:t>
            </a:r>
          </a:p>
          <a:p>
            <a:pPr marL="914400" lvl="1" indent="-514350"/>
            <a:r>
              <a:rPr lang="en-US" sz="1400"/>
              <a:t>Kartlagt omfang av dagens forskningsadministrative apparat</a:t>
            </a:r>
          </a:p>
          <a:p>
            <a:pPr marL="914400" lvl="1" indent="-514350"/>
            <a:r>
              <a:rPr lang="en-US" sz="1400"/>
              <a:t>Utvikler og definerer gjennomgående forskningsadministrative roller</a:t>
            </a:r>
          </a:p>
          <a:p>
            <a:pPr marL="914400" lvl="1" indent="-514350"/>
            <a:r>
              <a:rPr lang="en-US" sz="1400"/>
              <a:t>Arbeider med å avklare ansvarsforhold for kompetansebygging (ses i forh. til A)</a:t>
            </a:r>
          </a:p>
          <a:p>
            <a:pPr marL="914400" lvl="1" indent="-514350"/>
            <a:r>
              <a:rPr lang="en-US" sz="1400"/>
              <a:t>Påbegynt arbeidet med å definere et opplegg for kompetanseutvikling</a:t>
            </a:r>
          </a:p>
          <a:p>
            <a:pPr marL="514350" indent="-514350">
              <a:buFont typeface="+mj-lt"/>
              <a:buAutoNum type="alphaUcPeriod"/>
            </a:pPr>
            <a:r>
              <a:rPr lang="en-US" sz="1600"/>
              <a:t>Støtteverktøy – Forskerportal</a:t>
            </a:r>
          </a:p>
          <a:p>
            <a:pPr marL="914400" lvl="1" indent="-514350"/>
            <a:r>
              <a:rPr lang="en-US" sz="1400"/>
              <a:t>Nedsatt egen prosjektgruppe</a:t>
            </a:r>
          </a:p>
          <a:p>
            <a:pPr marL="914400" lvl="1" indent="-514350"/>
            <a:r>
              <a:rPr lang="en-US" sz="1400"/>
              <a:t>Foreløpig orientering i SKAIT</a:t>
            </a:r>
          </a:p>
          <a:p>
            <a:pPr marL="914400" lvl="1" indent="-514350"/>
            <a:r>
              <a:rPr lang="en-US" sz="1400"/>
              <a:t>Konkretisering og kategorisering av behov</a:t>
            </a:r>
          </a:p>
          <a:p>
            <a:pPr marL="914400" lvl="1" indent="-514350"/>
            <a:r>
              <a:rPr lang="en-US" sz="1400"/>
              <a:t>Arbeider med beskrivelse av hva portalen skal inneholde.</a:t>
            </a:r>
          </a:p>
          <a:p>
            <a:pPr marL="914400" lvl="1" indent="-514350"/>
            <a:r>
              <a:rPr lang="en-US" sz="1400"/>
              <a:t>Hva finnnes på markedet?</a:t>
            </a:r>
          </a:p>
          <a:p>
            <a:pPr marL="914400" lvl="1" indent="-514350"/>
            <a:endParaRPr lang="en-US" sz="1400"/>
          </a:p>
        </p:txBody>
      </p:sp>
      <p:sp>
        <p:nvSpPr>
          <p:cNvPr id="4" name="Date Placeholder 3"/>
          <p:cNvSpPr>
            <a:spLocks noGrp="1"/>
          </p:cNvSpPr>
          <p:nvPr>
            <p:ph type="dt" sz="half" idx="10"/>
          </p:nvPr>
        </p:nvSpPr>
        <p:spPr/>
        <p:txBody>
          <a:bodyPr/>
          <a:lstStyle/>
          <a:p>
            <a:pPr>
              <a:defRPr/>
            </a:pPr>
            <a:r>
              <a:rPr lang="nb-NO" dirty="0"/>
              <a:t>April 2015</a:t>
            </a:r>
          </a:p>
        </p:txBody>
      </p:sp>
      <p:sp>
        <p:nvSpPr>
          <p:cNvPr id="5" name="Footer Placeholder 4"/>
          <p:cNvSpPr>
            <a:spLocks noGrp="1"/>
          </p:cNvSpPr>
          <p:nvPr>
            <p:ph type="ftr" sz="quarter" idx="11"/>
          </p:nvPr>
        </p:nvSpPr>
        <p:spPr/>
        <p:txBody>
          <a:bodyPr/>
          <a:lstStyle/>
          <a:p>
            <a:pPr>
              <a:defRPr/>
            </a:pPr>
            <a:r>
              <a:rPr lang="en-US"/>
              <a:t>Prosjekt: Bedre forskerstøtte</a:t>
            </a:r>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3</a:t>
            </a:fld>
            <a:endParaRPr lang="en-US"/>
          </a:p>
        </p:txBody>
      </p:sp>
    </p:spTree>
    <p:extLst>
      <p:ext uri="{BB962C8B-B14F-4D97-AF65-F5344CB8AC3E}">
        <p14:creationId xmlns:p14="http://schemas.microsoft.com/office/powerpoint/2010/main" val="392115067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92696"/>
            <a:ext cx="7696200" cy="718592"/>
          </a:xfrm>
        </p:spPr>
        <p:txBody>
          <a:bodyPr/>
          <a:lstStyle/>
          <a:p>
            <a:r>
              <a:rPr lang="en-US"/>
              <a:t>Utfordringen:</a:t>
            </a:r>
          </a:p>
        </p:txBody>
      </p:sp>
      <p:sp>
        <p:nvSpPr>
          <p:cNvPr id="3" name="Content Placeholder 2"/>
          <p:cNvSpPr>
            <a:spLocks noGrp="1"/>
          </p:cNvSpPr>
          <p:nvPr>
            <p:ph idx="1"/>
          </p:nvPr>
        </p:nvSpPr>
        <p:spPr>
          <a:xfrm>
            <a:off x="990600" y="1412776"/>
            <a:ext cx="7696200" cy="4114800"/>
          </a:xfrm>
        </p:spPr>
        <p:txBody>
          <a:bodyPr/>
          <a:lstStyle/>
          <a:p>
            <a:pPr>
              <a:buFont typeface="Arial"/>
              <a:buChar char="•"/>
            </a:pPr>
            <a:r>
              <a:rPr lang="en-US" sz="1900"/>
              <a:t>Mange forskere vet ikke hva han/hun kan forvente seg av tjenester</a:t>
            </a:r>
          </a:p>
          <a:p>
            <a:pPr>
              <a:buFont typeface="Arial"/>
              <a:buChar char="•"/>
            </a:pPr>
            <a:r>
              <a:rPr lang="en-US" sz="1900"/>
              <a:t>De som bruker tjenestene må ofte forholde seg til mange administrative prosesser, nivåer og personer i samme prosjekt</a:t>
            </a:r>
          </a:p>
          <a:p>
            <a:pPr>
              <a:buFont typeface="Arial"/>
              <a:buChar char="•"/>
            </a:pPr>
            <a:r>
              <a:rPr lang="en-US" sz="1900"/>
              <a:t>Mange søknader blir ikke gode nok fordi støtten som gis ikke holder høy nok kvalitet og/eller er av riktig type</a:t>
            </a:r>
          </a:p>
          <a:p>
            <a:pPr>
              <a:buFont typeface="Arial"/>
              <a:buChar char="•"/>
            </a:pPr>
            <a:r>
              <a:rPr lang="en-US" sz="1900"/>
              <a:t>Kompetansenivået i forskningsadministrasjon er ujevnt, både mellom enheter og over tid. Mange små stillingsbrøker og høy mobilitet</a:t>
            </a:r>
          </a:p>
          <a:p>
            <a:pPr>
              <a:buFont typeface="Arial"/>
              <a:buChar char="•"/>
            </a:pPr>
            <a:r>
              <a:rPr lang="en-US" sz="1900"/>
              <a:t>Lite systematisk kompetanseutvikling</a:t>
            </a:r>
          </a:p>
          <a:p>
            <a:pPr>
              <a:buFont typeface="Arial"/>
              <a:buChar char="•"/>
            </a:pPr>
            <a:r>
              <a:rPr lang="en-US" sz="1900"/>
              <a:t>Begrenset samspill og læring på tvers av enheter</a:t>
            </a:r>
          </a:p>
          <a:p>
            <a:pPr>
              <a:buFont typeface="Arial"/>
              <a:buChar char="•"/>
            </a:pPr>
            <a:r>
              <a:rPr lang="en-US" sz="1900"/>
              <a:t>Lite fokus på analyse- og strategiarbeid</a:t>
            </a:r>
          </a:p>
          <a:p>
            <a:pPr lvl="1">
              <a:buFont typeface="Arial"/>
              <a:buChar char="•"/>
            </a:pPr>
            <a:r>
              <a:rPr lang="en-US" sz="1500"/>
              <a:t>På UiO-nivå</a:t>
            </a:r>
          </a:p>
          <a:p>
            <a:pPr lvl="1">
              <a:buFont typeface="Arial"/>
              <a:buChar char="•"/>
            </a:pPr>
            <a:r>
              <a:rPr lang="en-US" sz="1500"/>
              <a:t>Fakultets-/ enhetsnivå</a:t>
            </a:r>
          </a:p>
          <a:p>
            <a:pPr>
              <a:buFont typeface="Arial"/>
              <a:buChar char="•"/>
            </a:pPr>
            <a:r>
              <a:rPr lang="en-US" sz="1900"/>
              <a:t>Stor variasjon mellom fagområder både i eksternt finansiert virksomhet og organisering</a:t>
            </a:r>
          </a:p>
          <a:p>
            <a:endParaRPr lang="en-US" sz="1800"/>
          </a:p>
        </p:txBody>
      </p:sp>
      <p:sp>
        <p:nvSpPr>
          <p:cNvPr id="4" name="Date Placeholder 3"/>
          <p:cNvSpPr>
            <a:spLocks noGrp="1"/>
          </p:cNvSpPr>
          <p:nvPr>
            <p:ph type="dt" sz="half" idx="10"/>
          </p:nvPr>
        </p:nvSpPr>
        <p:spPr/>
        <p:txBody>
          <a:bodyPr/>
          <a:lstStyle/>
          <a:p>
            <a:pPr>
              <a:defRPr/>
            </a:pPr>
            <a:r>
              <a:rPr lang="nb-NO"/>
              <a:t>April 2015</a:t>
            </a:r>
          </a:p>
        </p:txBody>
      </p:sp>
      <p:sp>
        <p:nvSpPr>
          <p:cNvPr id="5" name="Footer Placeholder 4"/>
          <p:cNvSpPr>
            <a:spLocks noGrp="1"/>
          </p:cNvSpPr>
          <p:nvPr>
            <p:ph type="ftr" sz="quarter" idx="11"/>
          </p:nvPr>
        </p:nvSpPr>
        <p:spPr/>
        <p:txBody>
          <a:bodyPr/>
          <a:lstStyle/>
          <a:p>
            <a:pPr>
              <a:defRPr/>
            </a:pPr>
            <a:r>
              <a:rPr lang="en-US"/>
              <a:t>Prosjekt: Bedre forskerstøtte</a:t>
            </a:r>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4</a:t>
            </a:fld>
            <a:endParaRPr lang="en-US"/>
          </a:p>
        </p:txBody>
      </p:sp>
    </p:spTree>
    <p:extLst>
      <p:ext uri="{BB962C8B-B14F-4D97-AF65-F5344CB8AC3E}">
        <p14:creationId xmlns:p14="http://schemas.microsoft.com/office/powerpoint/2010/main" val="404274599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48680"/>
            <a:ext cx="7696200" cy="1143000"/>
          </a:xfrm>
        </p:spPr>
        <p:txBody>
          <a:bodyPr/>
          <a:lstStyle/>
          <a:p>
            <a:r>
              <a:rPr lang="en-US" sz="2400"/>
              <a:t>7 prinsipper for organisering av forskerstøtten:</a:t>
            </a:r>
            <a:endParaRPr lang="en-US"/>
          </a:p>
        </p:txBody>
      </p:sp>
      <p:sp>
        <p:nvSpPr>
          <p:cNvPr id="3" name="Content Placeholder 2"/>
          <p:cNvSpPr>
            <a:spLocks noGrp="1"/>
          </p:cNvSpPr>
          <p:nvPr>
            <p:ph idx="1"/>
          </p:nvPr>
        </p:nvSpPr>
        <p:spPr>
          <a:xfrm>
            <a:off x="990600" y="1556792"/>
            <a:ext cx="7696200" cy="4114800"/>
          </a:xfrm>
        </p:spPr>
        <p:txBody>
          <a:bodyPr/>
          <a:lstStyle/>
          <a:p>
            <a:pPr marL="457200" indent="-457200">
              <a:buFont typeface="+mj-lt"/>
              <a:buAutoNum type="arabicPeriod"/>
            </a:pPr>
            <a:r>
              <a:rPr lang="en-US" sz="1600" dirty="0" err="1"/>
              <a:t>Nærhetsprinsippet</a:t>
            </a:r>
            <a:endParaRPr lang="en-US" sz="1600" dirty="0"/>
          </a:p>
          <a:p>
            <a:pPr marL="857250" lvl="1" indent="-457200"/>
            <a:r>
              <a:rPr lang="en-US" sz="1200" dirty="0" err="1"/>
              <a:t>Nærhetsprinsippet</a:t>
            </a:r>
            <a:r>
              <a:rPr lang="en-US" sz="1200" dirty="0"/>
              <a:t>, </a:t>
            </a:r>
            <a:r>
              <a:rPr lang="en-US" sz="1200" dirty="0" err="1"/>
              <a:t>fastlagt</a:t>
            </a:r>
            <a:r>
              <a:rPr lang="en-US" sz="1200" dirty="0"/>
              <a:t> </a:t>
            </a:r>
            <a:r>
              <a:rPr lang="en-US" sz="1200" dirty="0" err="1"/>
              <a:t>i</a:t>
            </a:r>
            <a:r>
              <a:rPr lang="en-US" sz="1200" dirty="0"/>
              <a:t> IHR, om at </a:t>
            </a:r>
            <a:r>
              <a:rPr lang="en-US" sz="1200" dirty="0" err="1"/>
              <a:t>beslutninger</a:t>
            </a:r>
            <a:r>
              <a:rPr lang="en-US" sz="1200" dirty="0"/>
              <a:t> </a:t>
            </a:r>
            <a:r>
              <a:rPr lang="en-US" sz="1200" dirty="0" err="1"/>
              <a:t>og</a:t>
            </a:r>
            <a:r>
              <a:rPr lang="en-US" sz="1200" dirty="0"/>
              <a:t> </a:t>
            </a:r>
            <a:r>
              <a:rPr lang="en-US" sz="1200" dirty="0" err="1"/>
              <a:t>tjenester</a:t>
            </a:r>
            <a:r>
              <a:rPr lang="en-US" sz="1200" dirty="0"/>
              <a:t> </a:t>
            </a:r>
            <a:r>
              <a:rPr lang="en-US" sz="1200" dirty="0" err="1"/>
              <a:t>skal</a:t>
            </a:r>
            <a:r>
              <a:rPr lang="en-US" sz="1200" dirty="0"/>
              <a:t> </a:t>
            </a:r>
            <a:r>
              <a:rPr lang="en-US" sz="1200" dirty="0" err="1"/>
              <a:t>utføres</a:t>
            </a:r>
            <a:r>
              <a:rPr lang="en-US" sz="1200" dirty="0"/>
              <a:t> </a:t>
            </a:r>
            <a:r>
              <a:rPr lang="en-US" sz="1200" dirty="0" err="1"/>
              <a:t>på</a:t>
            </a:r>
            <a:r>
              <a:rPr lang="en-US" sz="1200" dirty="0"/>
              <a:t> </a:t>
            </a:r>
            <a:r>
              <a:rPr lang="en-US" sz="1200" dirty="0" err="1"/>
              <a:t>lavest</a:t>
            </a:r>
            <a:r>
              <a:rPr lang="en-US" sz="1200" dirty="0"/>
              <a:t> </a:t>
            </a:r>
            <a:r>
              <a:rPr lang="en-US" sz="1200" dirty="0" err="1"/>
              <a:t>mulige</a:t>
            </a:r>
            <a:r>
              <a:rPr lang="en-US" sz="1200" dirty="0"/>
              <a:t> </a:t>
            </a:r>
            <a:r>
              <a:rPr lang="en-US" sz="1200" dirty="0" err="1"/>
              <a:t>effektive</a:t>
            </a:r>
            <a:r>
              <a:rPr lang="en-US" sz="1200" dirty="0"/>
              <a:t> </a:t>
            </a:r>
            <a:r>
              <a:rPr lang="en-US" sz="1200" dirty="0" err="1"/>
              <a:t>nivå</a:t>
            </a:r>
            <a:r>
              <a:rPr lang="en-US" sz="1200" dirty="0"/>
              <a:t> ligger fast. </a:t>
            </a:r>
            <a:r>
              <a:rPr lang="en-US" sz="1200" dirty="0" err="1"/>
              <a:t>Betyr</a:t>
            </a:r>
            <a:r>
              <a:rPr lang="en-US" sz="1200" dirty="0"/>
              <a:t> </a:t>
            </a:r>
            <a:r>
              <a:rPr lang="en-US" sz="1200" dirty="0" err="1"/>
              <a:t>bl.a</a:t>
            </a:r>
            <a:r>
              <a:rPr lang="en-US" sz="1200" dirty="0"/>
              <a:t>. at:</a:t>
            </a:r>
          </a:p>
          <a:p>
            <a:pPr marL="457200" indent="-457200">
              <a:buFont typeface="+mj-lt"/>
              <a:buAutoNum type="arabicPeriod"/>
            </a:pPr>
            <a:r>
              <a:rPr lang="en-US" sz="1600" dirty="0" err="1"/>
              <a:t>Forskerperspektivet</a:t>
            </a:r>
            <a:r>
              <a:rPr lang="en-US" sz="1600" dirty="0"/>
              <a:t> </a:t>
            </a:r>
            <a:r>
              <a:rPr lang="en-US" sz="1600" dirty="0" err="1"/>
              <a:t>skal</a:t>
            </a:r>
            <a:r>
              <a:rPr lang="en-US" sz="1600" dirty="0"/>
              <a:t> </a:t>
            </a:r>
            <a:r>
              <a:rPr lang="en-US" sz="1600" dirty="0" err="1"/>
              <a:t>ligge</a:t>
            </a:r>
            <a:r>
              <a:rPr lang="en-US" sz="1600" dirty="0"/>
              <a:t> </a:t>
            </a:r>
            <a:r>
              <a:rPr lang="en-US" sz="1600" dirty="0" err="1"/>
              <a:t>til</a:t>
            </a:r>
            <a:r>
              <a:rPr lang="en-US" sz="1600" dirty="0"/>
              <a:t> </a:t>
            </a:r>
            <a:r>
              <a:rPr lang="en-US" sz="1600" dirty="0" err="1"/>
              <a:t>grunn</a:t>
            </a:r>
            <a:endParaRPr lang="en-US" sz="1600" dirty="0"/>
          </a:p>
          <a:p>
            <a:pPr marL="857250" lvl="1" indent="-457200"/>
            <a:r>
              <a:rPr lang="en-US" sz="1200" dirty="0" err="1"/>
              <a:t>Modellen</a:t>
            </a:r>
            <a:r>
              <a:rPr lang="en-US" sz="1200" dirty="0"/>
              <a:t> </a:t>
            </a:r>
            <a:r>
              <a:rPr lang="en-US" sz="1200" dirty="0" err="1"/>
              <a:t>som</a:t>
            </a:r>
            <a:r>
              <a:rPr lang="en-US" sz="1200" dirty="0"/>
              <a:t> </a:t>
            </a:r>
            <a:r>
              <a:rPr lang="en-US" sz="1200" dirty="0" err="1"/>
              <a:t>velges</a:t>
            </a:r>
            <a:r>
              <a:rPr lang="en-US" sz="1200" dirty="0"/>
              <a:t> </a:t>
            </a:r>
            <a:r>
              <a:rPr lang="en-US" sz="1200" dirty="0" err="1"/>
              <a:t>skal</a:t>
            </a:r>
            <a:r>
              <a:rPr lang="en-US" sz="1200" dirty="0"/>
              <a:t> </a:t>
            </a:r>
            <a:r>
              <a:rPr lang="en-US" sz="1200" dirty="0" err="1"/>
              <a:t>bygges</a:t>
            </a:r>
            <a:r>
              <a:rPr lang="en-US" sz="1200" dirty="0"/>
              <a:t> </a:t>
            </a:r>
            <a:r>
              <a:rPr lang="en-US" sz="1200" dirty="0" err="1"/>
              <a:t>ut</a:t>
            </a:r>
            <a:r>
              <a:rPr lang="en-US" sz="1200" dirty="0"/>
              <a:t> </a:t>
            </a:r>
            <a:r>
              <a:rPr lang="en-US" sz="1200" dirty="0" err="1"/>
              <a:t>fra</a:t>
            </a:r>
            <a:r>
              <a:rPr lang="en-US" sz="1200" dirty="0"/>
              <a:t> </a:t>
            </a:r>
            <a:r>
              <a:rPr lang="en-US" sz="1200" dirty="0" err="1"/>
              <a:t>forskerens</a:t>
            </a:r>
            <a:r>
              <a:rPr lang="en-US" sz="1200" dirty="0"/>
              <a:t> </a:t>
            </a:r>
            <a:r>
              <a:rPr lang="en-US" sz="1200" dirty="0" err="1"/>
              <a:t>og</a:t>
            </a:r>
            <a:r>
              <a:rPr lang="en-US" sz="1200" dirty="0"/>
              <a:t> </a:t>
            </a:r>
            <a:r>
              <a:rPr lang="en-US" sz="1200" dirty="0" err="1"/>
              <a:t>forskningsmiljøenes</a:t>
            </a:r>
            <a:r>
              <a:rPr lang="en-US" sz="1200" dirty="0"/>
              <a:t> </a:t>
            </a:r>
            <a:r>
              <a:rPr lang="en-US" sz="1200" dirty="0" err="1"/>
              <a:t>behov</a:t>
            </a:r>
            <a:r>
              <a:rPr lang="en-US" sz="1200" dirty="0"/>
              <a:t> </a:t>
            </a:r>
            <a:r>
              <a:rPr lang="en-US" sz="1200" dirty="0" err="1"/>
              <a:t>og</a:t>
            </a:r>
            <a:r>
              <a:rPr lang="en-US" sz="1200" dirty="0"/>
              <a:t> at </a:t>
            </a:r>
            <a:r>
              <a:rPr lang="en-US" sz="1200" dirty="0" err="1"/>
              <a:t>tjenestene</a:t>
            </a:r>
            <a:r>
              <a:rPr lang="en-US" sz="1200" dirty="0"/>
              <a:t> </a:t>
            </a:r>
            <a:r>
              <a:rPr lang="en-US" sz="1200" dirty="0" err="1"/>
              <a:t>bør</a:t>
            </a:r>
            <a:r>
              <a:rPr lang="en-US" sz="1200" dirty="0"/>
              <a:t> </a:t>
            </a:r>
            <a:r>
              <a:rPr lang="en-US" sz="1200" dirty="0" err="1"/>
              <a:t>gis</a:t>
            </a:r>
            <a:r>
              <a:rPr lang="en-US" sz="1200" dirty="0"/>
              <a:t> </a:t>
            </a:r>
            <a:r>
              <a:rPr lang="en-US" sz="1200" dirty="0" err="1"/>
              <a:t>mest</a:t>
            </a:r>
            <a:r>
              <a:rPr lang="en-US" sz="1200" dirty="0"/>
              <a:t> </a:t>
            </a:r>
            <a:r>
              <a:rPr lang="en-US" sz="1200" dirty="0" err="1"/>
              <a:t>mulig</a:t>
            </a:r>
            <a:r>
              <a:rPr lang="en-US" sz="1200" dirty="0"/>
              <a:t> </a:t>
            </a:r>
            <a:r>
              <a:rPr lang="en-US" sz="1200" dirty="0" err="1"/>
              <a:t>fagnært</a:t>
            </a:r>
            <a:endParaRPr lang="en-US" sz="1200" dirty="0"/>
          </a:p>
          <a:p>
            <a:pPr marL="457200" indent="-457200">
              <a:buFont typeface="+mj-lt"/>
              <a:buAutoNum type="arabicPeriod"/>
            </a:pPr>
            <a:r>
              <a:rPr lang="en-US" sz="1600" dirty="0" err="1"/>
              <a:t>Samvirke</a:t>
            </a:r>
            <a:r>
              <a:rPr lang="en-US" sz="1600" dirty="0"/>
              <a:t> </a:t>
            </a:r>
            <a:r>
              <a:rPr lang="en-US" sz="1600" dirty="0" err="1"/>
              <a:t>mellom</a:t>
            </a:r>
            <a:r>
              <a:rPr lang="en-US" sz="1600" dirty="0"/>
              <a:t> </a:t>
            </a:r>
            <a:r>
              <a:rPr lang="en-US" sz="1600" dirty="0" err="1"/>
              <a:t>eksterne</a:t>
            </a:r>
            <a:r>
              <a:rPr lang="en-US" sz="1600" dirty="0"/>
              <a:t> </a:t>
            </a:r>
            <a:r>
              <a:rPr lang="en-US" sz="1600" dirty="0" err="1"/>
              <a:t>og</a:t>
            </a:r>
            <a:r>
              <a:rPr lang="en-US" sz="1600" dirty="0"/>
              <a:t> interne </a:t>
            </a:r>
            <a:r>
              <a:rPr lang="en-US" sz="1600" dirty="0" err="1"/>
              <a:t>inntekter</a:t>
            </a:r>
            <a:endParaRPr lang="en-US" sz="1600" dirty="0"/>
          </a:p>
          <a:p>
            <a:pPr marL="857250" lvl="1" indent="-457200"/>
            <a:r>
              <a:rPr lang="en-US" sz="1200" dirty="0" err="1"/>
              <a:t>Alle</a:t>
            </a:r>
            <a:r>
              <a:rPr lang="en-US" sz="1200" dirty="0"/>
              <a:t> </a:t>
            </a:r>
            <a:r>
              <a:rPr lang="en-US" sz="1200" dirty="0" err="1"/>
              <a:t>UiOs</a:t>
            </a:r>
            <a:r>
              <a:rPr lang="en-US" sz="1200" dirty="0"/>
              <a:t> </a:t>
            </a:r>
            <a:r>
              <a:rPr lang="en-US" sz="1200" dirty="0" err="1"/>
              <a:t>midler</a:t>
            </a:r>
            <a:r>
              <a:rPr lang="en-US" sz="1200" dirty="0"/>
              <a:t> </a:t>
            </a:r>
            <a:r>
              <a:rPr lang="en-US" sz="1200" dirty="0" err="1"/>
              <a:t>skal</a:t>
            </a:r>
            <a:r>
              <a:rPr lang="en-US" sz="1200" dirty="0"/>
              <a:t> </a:t>
            </a:r>
            <a:r>
              <a:rPr lang="en-US" sz="1200" dirty="0" err="1"/>
              <a:t>ses</a:t>
            </a:r>
            <a:r>
              <a:rPr lang="en-US" sz="1200" dirty="0"/>
              <a:t> </a:t>
            </a:r>
            <a:r>
              <a:rPr lang="en-US" sz="1200" dirty="0" err="1"/>
              <a:t>i</a:t>
            </a:r>
            <a:r>
              <a:rPr lang="en-US" sz="1200" dirty="0"/>
              <a:t> </a:t>
            </a:r>
            <a:r>
              <a:rPr lang="en-US" sz="1200" dirty="0" err="1"/>
              <a:t>sammenheng</a:t>
            </a:r>
            <a:r>
              <a:rPr lang="en-US" sz="1200" dirty="0"/>
              <a:t> </a:t>
            </a:r>
            <a:r>
              <a:rPr lang="en-US" sz="1200" dirty="0" err="1"/>
              <a:t>og</a:t>
            </a:r>
            <a:r>
              <a:rPr lang="en-US" sz="1200" dirty="0"/>
              <a:t> </a:t>
            </a:r>
            <a:r>
              <a:rPr lang="en-US" sz="1200" dirty="0" err="1"/>
              <a:t>konkurransebaserte</a:t>
            </a:r>
            <a:r>
              <a:rPr lang="en-US" sz="1200" dirty="0"/>
              <a:t> </a:t>
            </a:r>
            <a:r>
              <a:rPr lang="en-US" sz="1200" dirty="0" err="1"/>
              <a:t>midler</a:t>
            </a:r>
            <a:r>
              <a:rPr lang="en-US" sz="1200" dirty="0"/>
              <a:t> </a:t>
            </a:r>
            <a:r>
              <a:rPr lang="en-US" sz="1200" dirty="0" err="1"/>
              <a:t>skal</a:t>
            </a:r>
            <a:r>
              <a:rPr lang="en-US" sz="1200" dirty="0"/>
              <a:t> </a:t>
            </a:r>
            <a:r>
              <a:rPr lang="en-US" sz="1200" dirty="0" err="1"/>
              <a:t>utnyttes</a:t>
            </a:r>
            <a:r>
              <a:rPr lang="en-US" sz="1200" dirty="0"/>
              <a:t> </a:t>
            </a:r>
            <a:r>
              <a:rPr lang="en-US" sz="1200" dirty="0" err="1"/>
              <a:t>som</a:t>
            </a:r>
            <a:r>
              <a:rPr lang="en-US" sz="1200" dirty="0"/>
              <a:t> et </a:t>
            </a:r>
            <a:r>
              <a:rPr lang="en-US" sz="1200" dirty="0" err="1"/>
              <a:t>kvalitetsfremmende</a:t>
            </a:r>
            <a:r>
              <a:rPr lang="en-US" sz="1200" dirty="0"/>
              <a:t> </a:t>
            </a:r>
            <a:r>
              <a:rPr lang="en-US" sz="1200" dirty="0" err="1"/>
              <a:t>virkemiddel</a:t>
            </a:r>
            <a:r>
              <a:rPr lang="en-US" sz="1200" dirty="0"/>
              <a:t>  </a:t>
            </a:r>
          </a:p>
          <a:p>
            <a:pPr marL="457200" indent="-457200">
              <a:buFont typeface="+mj-lt"/>
              <a:buAutoNum type="arabicPeriod"/>
            </a:pPr>
            <a:r>
              <a:rPr lang="nb-NO" sz="1600" dirty="0"/>
              <a:t>Bidra til bedre samspill </a:t>
            </a:r>
            <a:r>
              <a:rPr lang="nb-NO" sz="1600" dirty="0" smtClean="0"/>
              <a:t>mellom nivåer i organisasjonen og mellom </a:t>
            </a:r>
            <a:r>
              <a:rPr lang="nb-NO" sz="1600" dirty="0"/>
              <a:t>ledelse, vitenskapelige ansatte og forskningsadministrasjon</a:t>
            </a:r>
          </a:p>
          <a:p>
            <a:pPr marL="857250" lvl="1" indent="-457200"/>
            <a:r>
              <a:rPr lang="nb-NO" sz="1200" dirty="0"/>
              <a:t>Særlig viktig med god arbeidsdeling mellom nivåene</a:t>
            </a:r>
            <a:endParaRPr lang="en-US" sz="1200" dirty="0"/>
          </a:p>
          <a:p>
            <a:pPr marL="457200" indent="-457200">
              <a:buFont typeface="+mj-lt"/>
              <a:buAutoNum type="arabicPeriod"/>
            </a:pPr>
            <a:r>
              <a:rPr lang="en-US" sz="1600" dirty="0" err="1"/>
              <a:t>Legge</a:t>
            </a:r>
            <a:r>
              <a:rPr lang="en-US" sz="1600" dirty="0"/>
              <a:t> </a:t>
            </a:r>
            <a:r>
              <a:rPr lang="en-US" sz="1600" dirty="0" err="1"/>
              <a:t>til</a:t>
            </a:r>
            <a:r>
              <a:rPr lang="en-US" sz="1600" dirty="0"/>
              <a:t> </a:t>
            </a:r>
            <a:r>
              <a:rPr lang="en-US" sz="1600" dirty="0" err="1"/>
              <a:t>rette</a:t>
            </a:r>
            <a:r>
              <a:rPr lang="en-US" sz="1600" dirty="0"/>
              <a:t> for </a:t>
            </a:r>
            <a:r>
              <a:rPr lang="en-US" sz="1600" dirty="0" err="1"/>
              <a:t>tverrfaglighet</a:t>
            </a:r>
            <a:endParaRPr lang="en-US" sz="1600" dirty="0"/>
          </a:p>
          <a:p>
            <a:pPr marL="857250" lvl="1" indent="-457200"/>
            <a:r>
              <a:rPr lang="en-US" sz="1200" dirty="0" err="1"/>
              <a:t>Økende</a:t>
            </a:r>
            <a:r>
              <a:rPr lang="en-US" sz="1200" dirty="0"/>
              <a:t> </a:t>
            </a:r>
            <a:r>
              <a:rPr lang="en-US" sz="1200" dirty="0" err="1"/>
              <a:t>behov</a:t>
            </a:r>
            <a:r>
              <a:rPr lang="en-US" sz="1200" dirty="0"/>
              <a:t> for </a:t>
            </a:r>
            <a:r>
              <a:rPr lang="en-US" sz="1200" dirty="0" err="1"/>
              <a:t>samhandling</a:t>
            </a:r>
            <a:r>
              <a:rPr lang="en-US" sz="1200" dirty="0"/>
              <a:t> </a:t>
            </a:r>
            <a:r>
              <a:rPr lang="en-US" sz="1200" dirty="0" err="1"/>
              <a:t>på</a:t>
            </a:r>
            <a:r>
              <a:rPr lang="en-US" sz="1200" dirty="0"/>
              <a:t> </a:t>
            </a:r>
            <a:r>
              <a:rPr lang="en-US" sz="1200" dirty="0" err="1"/>
              <a:t>tvers</a:t>
            </a:r>
            <a:r>
              <a:rPr lang="en-US" sz="1200" dirty="0"/>
              <a:t> </a:t>
            </a:r>
            <a:r>
              <a:rPr lang="en-US" sz="1200" dirty="0" err="1"/>
              <a:t>av</a:t>
            </a:r>
            <a:r>
              <a:rPr lang="en-US" sz="1200" dirty="0"/>
              <a:t> fag </a:t>
            </a:r>
            <a:r>
              <a:rPr lang="en-US" sz="1200" dirty="0" err="1"/>
              <a:t>og</a:t>
            </a:r>
            <a:r>
              <a:rPr lang="en-US" sz="1200" dirty="0"/>
              <a:t> </a:t>
            </a:r>
            <a:r>
              <a:rPr lang="en-US" sz="1200" dirty="0" err="1"/>
              <a:t>fakulteter</a:t>
            </a:r>
            <a:r>
              <a:rPr lang="en-US" sz="1200" dirty="0"/>
              <a:t> for å </a:t>
            </a:r>
            <a:r>
              <a:rPr lang="en-US" sz="1200" dirty="0" err="1"/>
              <a:t>lykkes</a:t>
            </a:r>
            <a:r>
              <a:rPr lang="en-US" sz="1200" dirty="0"/>
              <a:t> hos </a:t>
            </a:r>
            <a:r>
              <a:rPr lang="en-US" sz="1200" dirty="0" err="1"/>
              <a:t>eksterne</a:t>
            </a:r>
            <a:r>
              <a:rPr lang="en-US" sz="1200" dirty="0"/>
              <a:t> </a:t>
            </a:r>
            <a:r>
              <a:rPr lang="en-US" sz="1200" dirty="0" err="1"/>
              <a:t>finansiører</a:t>
            </a:r>
            <a:endParaRPr lang="en-US" sz="1200" dirty="0"/>
          </a:p>
          <a:p>
            <a:pPr marL="457200" indent="-457200">
              <a:buFont typeface="+mj-lt"/>
              <a:buAutoNum type="arabicPeriod"/>
            </a:pPr>
            <a:r>
              <a:rPr lang="en-US" sz="1600" dirty="0"/>
              <a:t>God </a:t>
            </a:r>
            <a:r>
              <a:rPr lang="en-US" sz="1600" dirty="0" err="1"/>
              <a:t>støtte</a:t>
            </a:r>
            <a:r>
              <a:rPr lang="en-US" sz="1600" dirty="0"/>
              <a:t> </a:t>
            </a:r>
            <a:r>
              <a:rPr lang="en-US" sz="1600" dirty="0" err="1"/>
              <a:t>både</a:t>
            </a:r>
            <a:r>
              <a:rPr lang="en-US" sz="1600" dirty="0"/>
              <a:t> </a:t>
            </a:r>
            <a:r>
              <a:rPr lang="en-US" sz="1600" dirty="0" err="1"/>
              <a:t>ved</a:t>
            </a:r>
            <a:r>
              <a:rPr lang="en-US" sz="1600" dirty="0"/>
              <a:t> store </a:t>
            </a:r>
            <a:r>
              <a:rPr lang="en-US" sz="1600" dirty="0" err="1"/>
              <a:t>og</a:t>
            </a:r>
            <a:r>
              <a:rPr lang="en-US" sz="1600" dirty="0"/>
              <a:t> </a:t>
            </a:r>
            <a:r>
              <a:rPr lang="en-US" sz="1600" dirty="0" err="1"/>
              <a:t>små</a:t>
            </a:r>
            <a:r>
              <a:rPr lang="en-US" sz="1600" dirty="0"/>
              <a:t> </a:t>
            </a:r>
            <a:r>
              <a:rPr lang="en-US" sz="1600" dirty="0" err="1"/>
              <a:t>miljøer</a:t>
            </a:r>
            <a:endParaRPr lang="en-US" sz="1600" dirty="0"/>
          </a:p>
          <a:p>
            <a:pPr marL="857250" lvl="1" indent="-457200"/>
            <a:r>
              <a:rPr lang="en-US" sz="1200" dirty="0" err="1"/>
              <a:t>Uavhengig</a:t>
            </a:r>
            <a:r>
              <a:rPr lang="en-US" sz="1200" dirty="0"/>
              <a:t> </a:t>
            </a:r>
            <a:r>
              <a:rPr lang="en-US" sz="1200" dirty="0" err="1"/>
              <a:t>av</a:t>
            </a:r>
            <a:r>
              <a:rPr lang="en-US" sz="1200" dirty="0"/>
              <a:t> </a:t>
            </a:r>
            <a:r>
              <a:rPr lang="en-US" sz="1200" dirty="0" err="1"/>
              <a:t>størrelse</a:t>
            </a:r>
            <a:r>
              <a:rPr lang="en-US" sz="1200" dirty="0"/>
              <a:t> </a:t>
            </a:r>
            <a:r>
              <a:rPr lang="en-US" sz="1200" dirty="0" err="1"/>
              <a:t>på</a:t>
            </a:r>
            <a:r>
              <a:rPr lang="en-US" sz="1200" dirty="0"/>
              <a:t> </a:t>
            </a:r>
            <a:r>
              <a:rPr lang="en-US" sz="1200" dirty="0" err="1"/>
              <a:t>enhet</a:t>
            </a:r>
            <a:r>
              <a:rPr lang="en-US" sz="1200" dirty="0"/>
              <a:t>; </a:t>
            </a:r>
            <a:r>
              <a:rPr lang="en-US" sz="1200" dirty="0" err="1"/>
              <a:t>alle</a:t>
            </a:r>
            <a:r>
              <a:rPr lang="en-US" sz="1200" dirty="0"/>
              <a:t> </a:t>
            </a:r>
            <a:r>
              <a:rPr lang="en-US" sz="1200" dirty="0" err="1"/>
              <a:t>forskere</a:t>
            </a:r>
            <a:r>
              <a:rPr lang="en-US" sz="1200" dirty="0"/>
              <a:t> </a:t>
            </a:r>
            <a:r>
              <a:rPr lang="en-US" sz="1200" dirty="0" err="1"/>
              <a:t>må</a:t>
            </a:r>
            <a:r>
              <a:rPr lang="en-US" sz="1200" dirty="0"/>
              <a:t> </a:t>
            </a:r>
            <a:r>
              <a:rPr lang="en-US" sz="1200" dirty="0" err="1"/>
              <a:t>sikres</a:t>
            </a:r>
            <a:r>
              <a:rPr lang="en-US" sz="1200" dirty="0"/>
              <a:t> god </a:t>
            </a:r>
            <a:r>
              <a:rPr lang="en-US" sz="1200" dirty="0" err="1"/>
              <a:t>støtte</a:t>
            </a:r>
            <a:endParaRPr lang="en-US" sz="1200" dirty="0"/>
          </a:p>
          <a:p>
            <a:pPr marL="457200" indent="-457200">
              <a:buFont typeface="+mj-lt"/>
              <a:buAutoNum type="arabicPeriod"/>
            </a:pPr>
            <a:r>
              <a:rPr lang="en-US" sz="1600" dirty="0" err="1"/>
              <a:t>Samspill</a:t>
            </a:r>
            <a:r>
              <a:rPr lang="en-US" sz="1600" dirty="0"/>
              <a:t> </a:t>
            </a:r>
            <a:r>
              <a:rPr lang="en-US" sz="1600" dirty="0" err="1"/>
              <a:t>forskerstøtte</a:t>
            </a:r>
            <a:r>
              <a:rPr lang="en-US" sz="1600" dirty="0"/>
              <a:t> </a:t>
            </a:r>
            <a:r>
              <a:rPr lang="en-US" sz="1600" dirty="0" err="1"/>
              <a:t>og</a:t>
            </a:r>
            <a:r>
              <a:rPr lang="en-US" sz="1600" dirty="0"/>
              <a:t> </a:t>
            </a:r>
            <a:r>
              <a:rPr lang="en-US" sz="1600" dirty="0" err="1"/>
              <a:t>andre</a:t>
            </a:r>
            <a:r>
              <a:rPr lang="en-US" sz="1600" dirty="0"/>
              <a:t> </a:t>
            </a:r>
            <a:r>
              <a:rPr lang="en-US" sz="1600" dirty="0" err="1"/>
              <a:t>støtte</a:t>
            </a:r>
            <a:r>
              <a:rPr lang="en-US" sz="1600" dirty="0"/>
              <a:t>- </a:t>
            </a:r>
            <a:r>
              <a:rPr lang="en-US" sz="1600" dirty="0" err="1"/>
              <a:t>og</a:t>
            </a:r>
            <a:r>
              <a:rPr lang="en-US" sz="1600" dirty="0"/>
              <a:t> </a:t>
            </a:r>
            <a:r>
              <a:rPr lang="en-US" sz="1600" dirty="0" err="1"/>
              <a:t>forvaltningsoppgaver</a:t>
            </a:r>
            <a:endParaRPr lang="en-US" sz="1600" dirty="0"/>
          </a:p>
          <a:p>
            <a:pPr marL="857250" lvl="1" indent="-457200"/>
            <a:r>
              <a:rPr lang="en-US" sz="1200" dirty="0" err="1"/>
              <a:t>Sampillet</a:t>
            </a:r>
            <a:r>
              <a:rPr lang="en-US" sz="1200" dirty="0"/>
              <a:t> </a:t>
            </a:r>
            <a:r>
              <a:rPr lang="en-US" sz="1200" dirty="0" err="1"/>
              <a:t>mellom</a:t>
            </a:r>
            <a:r>
              <a:rPr lang="en-US" sz="1200" dirty="0"/>
              <a:t> </a:t>
            </a:r>
            <a:r>
              <a:rPr lang="en-US" sz="1200" dirty="0" err="1"/>
              <a:t>forskningsadministrasjon</a:t>
            </a:r>
            <a:r>
              <a:rPr lang="en-US" sz="1200" dirty="0"/>
              <a:t> </a:t>
            </a:r>
            <a:r>
              <a:rPr lang="en-US" sz="1200" dirty="0" err="1"/>
              <a:t>og</a:t>
            </a:r>
            <a:r>
              <a:rPr lang="en-US" sz="1200" dirty="0"/>
              <a:t> </a:t>
            </a:r>
            <a:r>
              <a:rPr lang="en-US" sz="1200" dirty="0" err="1"/>
              <a:t>andre</a:t>
            </a:r>
            <a:r>
              <a:rPr lang="en-US" sz="1200" dirty="0"/>
              <a:t> </a:t>
            </a:r>
            <a:r>
              <a:rPr lang="en-US" sz="1200" dirty="0" err="1"/>
              <a:t>støttefunksjoner</a:t>
            </a:r>
            <a:r>
              <a:rPr lang="en-US" sz="1200" dirty="0"/>
              <a:t> </a:t>
            </a:r>
            <a:r>
              <a:rPr lang="en-US" sz="1200" dirty="0" err="1"/>
              <a:t>skal</a:t>
            </a:r>
            <a:r>
              <a:rPr lang="en-US" sz="1200" dirty="0"/>
              <a:t> </a:t>
            </a:r>
            <a:r>
              <a:rPr lang="en-US" sz="1200" dirty="0" err="1"/>
              <a:t>fungere</a:t>
            </a:r>
            <a:r>
              <a:rPr lang="en-US" sz="1200" dirty="0"/>
              <a:t> </a:t>
            </a:r>
            <a:r>
              <a:rPr lang="en-US" sz="1200" dirty="0" err="1"/>
              <a:t>mest</a:t>
            </a:r>
            <a:r>
              <a:rPr lang="en-US" sz="1200" dirty="0"/>
              <a:t> </a:t>
            </a:r>
            <a:r>
              <a:rPr lang="en-US" sz="1200" dirty="0" err="1"/>
              <a:t>mulig</a:t>
            </a:r>
            <a:r>
              <a:rPr lang="en-US" sz="1200" dirty="0"/>
              <a:t> </a:t>
            </a:r>
            <a:r>
              <a:rPr lang="en-US" sz="1200" dirty="0" err="1"/>
              <a:t>sømløst</a:t>
            </a:r>
            <a:r>
              <a:rPr lang="en-US" sz="1200" dirty="0"/>
              <a:t> </a:t>
            </a:r>
            <a:r>
              <a:rPr lang="en-US" sz="1200" dirty="0" err="1"/>
              <a:t>og</a:t>
            </a:r>
            <a:r>
              <a:rPr lang="en-US" sz="1200" dirty="0"/>
              <a:t> </a:t>
            </a:r>
            <a:r>
              <a:rPr lang="en-US" sz="1200" dirty="0" err="1"/>
              <a:t>gjensidig</a:t>
            </a:r>
            <a:r>
              <a:rPr lang="en-US" sz="1200" dirty="0"/>
              <a:t> </a:t>
            </a:r>
            <a:r>
              <a:rPr lang="en-US" sz="1200" dirty="0" err="1"/>
              <a:t>forsterkende</a:t>
            </a:r>
            <a:endParaRPr lang="en-US" sz="1200" dirty="0"/>
          </a:p>
          <a:p>
            <a:pPr marL="857250" lvl="1" indent="-457200"/>
            <a:endParaRPr lang="en-US" sz="1400" dirty="0"/>
          </a:p>
        </p:txBody>
      </p:sp>
      <p:sp>
        <p:nvSpPr>
          <p:cNvPr id="4" name="Date Placeholder 3"/>
          <p:cNvSpPr>
            <a:spLocks noGrp="1"/>
          </p:cNvSpPr>
          <p:nvPr>
            <p:ph type="dt" sz="half" idx="10"/>
          </p:nvPr>
        </p:nvSpPr>
        <p:spPr/>
        <p:txBody>
          <a:bodyPr/>
          <a:lstStyle/>
          <a:p>
            <a:pPr>
              <a:defRPr/>
            </a:pPr>
            <a:r>
              <a:rPr lang="nb-NO" dirty="0" smtClean="0"/>
              <a:t>April 2015</a:t>
            </a:r>
            <a:endParaRPr lang="nb-NO" dirty="0"/>
          </a:p>
        </p:txBody>
      </p:sp>
      <p:sp>
        <p:nvSpPr>
          <p:cNvPr id="5" name="Footer Placeholder 4"/>
          <p:cNvSpPr>
            <a:spLocks noGrp="1"/>
          </p:cNvSpPr>
          <p:nvPr>
            <p:ph type="ftr" sz="quarter" idx="11"/>
          </p:nvPr>
        </p:nvSpPr>
        <p:spPr/>
        <p:txBody>
          <a:bodyPr/>
          <a:lstStyle/>
          <a:p>
            <a:pPr>
              <a:defRPr/>
            </a:pPr>
            <a:r>
              <a:rPr lang="en-US"/>
              <a:t>Prosjekt: Bedre forskerstøtte</a:t>
            </a:r>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5</a:t>
            </a:fld>
            <a:endParaRPr lang="en-US"/>
          </a:p>
        </p:txBody>
      </p:sp>
    </p:spTree>
    <p:extLst>
      <p:ext uri="{BB962C8B-B14F-4D97-AF65-F5344CB8AC3E}">
        <p14:creationId xmlns:p14="http://schemas.microsoft.com/office/powerpoint/2010/main" val="37000282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48680"/>
            <a:ext cx="7696200" cy="1143000"/>
          </a:xfrm>
        </p:spPr>
        <p:txBody>
          <a:bodyPr/>
          <a:lstStyle/>
          <a:p>
            <a:r>
              <a:rPr lang="en-US"/>
              <a:t>Kjerneelementer i hovedmodell</a:t>
            </a:r>
          </a:p>
        </p:txBody>
      </p:sp>
      <p:sp>
        <p:nvSpPr>
          <p:cNvPr id="3" name="Content Placeholder 2"/>
          <p:cNvSpPr>
            <a:spLocks noGrp="1"/>
          </p:cNvSpPr>
          <p:nvPr>
            <p:ph idx="1"/>
          </p:nvPr>
        </p:nvSpPr>
        <p:spPr>
          <a:xfrm>
            <a:off x="990600" y="1700808"/>
            <a:ext cx="7901880" cy="4114800"/>
          </a:xfrm>
        </p:spPr>
        <p:txBody>
          <a:bodyPr/>
          <a:lstStyle/>
          <a:p>
            <a:pPr marL="457200" indent="-457200">
              <a:buFont typeface="+mj-lt"/>
              <a:buAutoNum type="arabicPeriod"/>
            </a:pPr>
            <a:r>
              <a:rPr lang="nb-NO" sz="2000" dirty="0"/>
              <a:t>3 eller 4 felles forskerstøttekontorer på fakultetsnivå:</a:t>
            </a:r>
          </a:p>
          <a:p>
            <a:pPr marL="857250" lvl="1" indent="-457200">
              <a:buFont typeface="+mj-ea"/>
              <a:buAutoNum type="circleNumDbPlain"/>
            </a:pPr>
            <a:r>
              <a:rPr lang="nb-NO" sz="1600" dirty="0" err="1"/>
              <a:t>Forskerstøtte</a:t>
            </a:r>
            <a:r>
              <a:rPr lang="nb-NO" sz="1600" dirty="0"/>
              <a:t> </a:t>
            </a:r>
            <a:r>
              <a:rPr lang="nb-NO" sz="1600" b="1" dirty="0" err="1"/>
              <a:t>MatNat</a:t>
            </a:r>
            <a:r>
              <a:rPr lang="nb-NO" sz="1600" b="1" dirty="0"/>
              <a:t>+</a:t>
            </a:r>
            <a:r>
              <a:rPr lang="nb-NO" sz="1600" dirty="0"/>
              <a:t> (</a:t>
            </a:r>
            <a:r>
              <a:rPr lang="nb-NO" sz="1600" dirty="0" err="1"/>
              <a:t>MatNat</a:t>
            </a:r>
            <a:r>
              <a:rPr lang="nb-NO" sz="1600" dirty="0"/>
              <a:t> og NHM)</a:t>
            </a:r>
          </a:p>
          <a:p>
            <a:pPr marL="857250" lvl="1" indent="-457200">
              <a:buFont typeface="+mj-ea"/>
              <a:buAutoNum type="circleNumDbPlain"/>
            </a:pPr>
            <a:r>
              <a:rPr lang="nb-NO" sz="1600" dirty="0"/>
              <a:t>Forskerstøtte </a:t>
            </a:r>
            <a:r>
              <a:rPr lang="nb-NO" sz="1600" b="1" dirty="0"/>
              <a:t>SAM+ </a:t>
            </a:r>
            <a:r>
              <a:rPr lang="nb-NO" sz="1600" dirty="0"/>
              <a:t>(SV, UV, JUS, SUM og STK)</a:t>
            </a:r>
          </a:p>
          <a:p>
            <a:pPr marL="857250" lvl="1" indent="-457200">
              <a:buFont typeface="+mj-ea"/>
              <a:buAutoNum type="circleNumDbPlain"/>
            </a:pPr>
            <a:r>
              <a:rPr lang="nb-NO" sz="1600" dirty="0"/>
              <a:t>Forskerstøtte </a:t>
            </a:r>
            <a:r>
              <a:rPr lang="nb-NO" sz="1600" b="1" dirty="0"/>
              <a:t>HUM+ </a:t>
            </a:r>
            <a:r>
              <a:rPr lang="nb-NO" sz="1600" dirty="0"/>
              <a:t>(HF, TF og KHM)</a:t>
            </a:r>
          </a:p>
          <a:p>
            <a:pPr marL="857250" lvl="1" indent="-457200">
              <a:buFont typeface="+mj-ea"/>
              <a:buAutoNum type="circleNumDbPlain"/>
            </a:pPr>
            <a:r>
              <a:rPr lang="nb-NO" sz="1600" dirty="0"/>
              <a:t>Forskerstøtte </a:t>
            </a:r>
            <a:r>
              <a:rPr lang="nb-NO" sz="1600" b="1" dirty="0"/>
              <a:t>MED+ </a:t>
            </a:r>
            <a:r>
              <a:rPr lang="nb-NO" sz="1600" dirty="0"/>
              <a:t>(MED og OD)</a:t>
            </a:r>
          </a:p>
          <a:p>
            <a:pPr marL="857250" lvl="1" indent="-457200">
              <a:buFont typeface="+mj-ea"/>
              <a:buAutoNum type="circleNumDbPlain"/>
            </a:pPr>
            <a:endParaRPr lang="nb-NO" sz="1600" dirty="0"/>
          </a:p>
          <a:p>
            <a:pPr marL="457200" indent="-457200">
              <a:buFont typeface="+mj-lt"/>
              <a:buAutoNum type="arabicPeriod"/>
            </a:pPr>
            <a:r>
              <a:rPr lang="en-US" sz="2000" dirty="0" err="1"/>
              <a:t>Fleksibilitet</a:t>
            </a:r>
            <a:r>
              <a:rPr lang="en-US" sz="2000" dirty="0"/>
              <a:t> </a:t>
            </a:r>
            <a:r>
              <a:rPr lang="en-US" sz="2000" dirty="0" err="1"/>
              <a:t>i</a:t>
            </a:r>
            <a:r>
              <a:rPr lang="en-US" sz="2000" dirty="0"/>
              <a:t> </a:t>
            </a:r>
            <a:r>
              <a:rPr lang="en-US" sz="2000" dirty="0" err="1"/>
              <a:t>organisering</a:t>
            </a:r>
            <a:r>
              <a:rPr lang="en-US" sz="2000" dirty="0"/>
              <a:t>: </a:t>
            </a:r>
            <a:r>
              <a:rPr lang="en-US" sz="2000" dirty="0" err="1"/>
              <a:t>Fakultetene</a:t>
            </a:r>
            <a:r>
              <a:rPr lang="en-US" sz="2000" dirty="0"/>
              <a:t> </a:t>
            </a:r>
            <a:r>
              <a:rPr lang="en-US" sz="2000" dirty="0" err="1"/>
              <a:t>må kunne organisere</a:t>
            </a:r>
            <a:r>
              <a:rPr lang="en-US" sz="2000" dirty="0"/>
              <a:t> </a:t>
            </a:r>
            <a:r>
              <a:rPr lang="en-US" sz="2000" dirty="0" err="1"/>
              <a:t>tjenesten</a:t>
            </a:r>
            <a:r>
              <a:rPr lang="en-US" sz="2000" dirty="0"/>
              <a:t> </a:t>
            </a:r>
            <a:r>
              <a:rPr lang="en-US" sz="2000" dirty="0" err="1"/>
              <a:t>ulikt</a:t>
            </a:r>
            <a:endParaRPr lang="en-US" sz="2000" dirty="0"/>
          </a:p>
          <a:p>
            <a:pPr marL="457200" indent="-457200">
              <a:buFont typeface="+mj-lt"/>
              <a:buAutoNum type="arabicPeriod"/>
            </a:pPr>
            <a:r>
              <a:rPr lang="en-US" sz="2000" dirty="0" err="1"/>
              <a:t>Standardisering</a:t>
            </a:r>
            <a:r>
              <a:rPr lang="en-US" sz="2000" dirty="0"/>
              <a:t> </a:t>
            </a:r>
            <a:r>
              <a:rPr lang="en-US" sz="2000" dirty="0" err="1"/>
              <a:t>av</a:t>
            </a:r>
            <a:r>
              <a:rPr lang="en-US" sz="2000" dirty="0"/>
              <a:t> </a:t>
            </a:r>
            <a:r>
              <a:rPr lang="en-US" sz="2000" dirty="0" err="1"/>
              <a:t>rutiner</a:t>
            </a:r>
            <a:r>
              <a:rPr lang="en-US" sz="2000" dirty="0"/>
              <a:t> </a:t>
            </a:r>
            <a:r>
              <a:rPr lang="en-US" sz="2000" dirty="0" err="1"/>
              <a:t>og</a:t>
            </a:r>
            <a:r>
              <a:rPr lang="en-US" sz="2000" dirty="0"/>
              <a:t> </a:t>
            </a:r>
            <a:r>
              <a:rPr lang="en-US" sz="2000" dirty="0" err="1"/>
              <a:t>kvalitetssikring</a:t>
            </a:r>
            <a:r>
              <a:rPr lang="en-US" sz="2000" dirty="0"/>
              <a:t>, </a:t>
            </a:r>
            <a:r>
              <a:rPr lang="en-US" sz="2000" dirty="0" err="1"/>
              <a:t>kombinert</a:t>
            </a:r>
            <a:r>
              <a:rPr lang="en-US" sz="2000" dirty="0"/>
              <a:t> med et </a:t>
            </a:r>
            <a:r>
              <a:rPr lang="en-US" sz="2000" dirty="0" err="1"/>
              <a:t>definert</a:t>
            </a:r>
            <a:r>
              <a:rPr lang="en-US" sz="2000" dirty="0"/>
              <a:t> </a:t>
            </a:r>
            <a:r>
              <a:rPr lang="en-US" sz="2000" dirty="0" err="1"/>
              <a:t>minstenivå. Forskerkontakt som standard førstelinje-støtte for forsker/forskergruppe</a:t>
            </a:r>
            <a:endParaRPr lang="en-US" sz="2000" dirty="0"/>
          </a:p>
        </p:txBody>
      </p:sp>
      <p:sp>
        <p:nvSpPr>
          <p:cNvPr id="4" name="Date Placeholder 3"/>
          <p:cNvSpPr>
            <a:spLocks noGrp="1"/>
          </p:cNvSpPr>
          <p:nvPr>
            <p:ph type="dt" sz="half" idx="10"/>
          </p:nvPr>
        </p:nvSpPr>
        <p:spPr/>
        <p:txBody>
          <a:bodyPr/>
          <a:lstStyle/>
          <a:p>
            <a:pPr>
              <a:defRPr/>
            </a:pPr>
            <a:r>
              <a:rPr lang="nb-NO"/>
              <a:t>April 2015</a:t>
            </a:r>
          </a:p>
        </p:txBody>
      </p:sp>
      <p:sp>
        <p:nvSpPr>
          <p:cNvPr id="5" name="Footer Placeholder 4"/>
          <p:cNvSpPr>
            <a:spLocks noGrp="1"/>
          </p:cNvSpPr>
          <p:nvPr>
            <p:ph type="ftr" sz="quarter" idx="11"/>
          </p:nvPr>
        </p:nvSpPr>
        <p:spPr/>
        <p:txBody>
          <a:bodyPr/>
          <a:lstStyle/>
          <a:p>
            <a:pPr>
              <a:defRPr/>
            </a:pPr>
            <a:r>
              <a:rPr lang="en-US"/>
              <a:t>Prosjekt: Bedre forskerstøtte</a:t>
            </a:r>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6</a:t>
            </a:fld>
            <a:endParaRPr lang="en-US"/>
          </a:p>
        </p:txBody>
      </p:sp>
      <p:sp>
        <p:nvSpPr>
          <p:cNvPr id="7" name="Right Brace 6"/>
          <p:cNvSpPr/>
          <p:nvPr/>
        </p:nvSpPr>
        <p:spPr bwMode="auto">
          <a:xfrm>
            <a:off x="6588224" y="2420888"/>
            <a:ext cx="360040" cy="504056"/>
          </a:xfrm>
          <a:prstGeom prst="rightBrac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8" name="Rectangle 7"/>
          <p:cNvSpPr/>
          <p:nvPr/>
        </p:nvSpPr>
        <p:spPr>
          <a:xfrm>
            <a:off x="7020272" y="2514382"/>
            <a:ext cx="2376264" cy="338554"/>
          </a:xfrm>
          <a:prstGeom prst="rect">
            <a:avLst/>
          </a:prstGeom>
        </p:spPr>
        <p:txBody>
          <a:bodyPr wrap="square">
            <a:spAutoFit/>
          </a:bodyPr>
          <a:lstStyle/>
          <a:p>
            <a:r>
              <a:rPr lang="en-US" sz="1600">
                <a:solidFill>
                  <a:srgbClr val="000000"/>
                </a:solidFill>
              </a:rPr>
              <a:t>Evt. </a:t>
            </a:r>
            <a:r>
              <a:rPr lang="en-US" sz="1600" b="1">
                <a:solidFill>
                  <a:srgbClr val="000000"/>
                </a:solidFill>
              </a:rPr>
              <a:t>HumSam+</a:t>
            </a:r>
            <a:r>
              <a:rPr lang="en-US" sz="1600">
                <a:solidFill>
                  <a:srgbClr val="000000"/>
                </a:solidFill>
              </a:rPr>
              <a:t>?</a:t>
            </a:r>
            <a:endParaRPr lang="en-US" sz="1400"/>
          </a:p>
        </p:txBody>
      </p:sp>
    </p:spTree>
    <p:extLst>
      <p:ext uri="{BB962C8B-B14F-4D97-AF65-F5344CB8AC3E}">
        <p14:creationId xmlns:p14="http://schemas.microsoft.com/office/powerpoint/2010/main" val="132450982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nb-NO" dirty="0" smtClean="0"/>
              <a:t>April 2015</a:t>
            </a:r>
            <a:endParaRPr lang="nb-NO" dirty="0"/>
          </a:p>
        </p:txBody>
      </p:sp>
      <p:sp>
        <p:nvSpPr>
          <p:cNvPr id="5" name="Footer Placeholder 4"/>
          <p:cNvSpPr>
            <a:spLocks noGrp="1"/>
          </p:cNvSpPr>
          <p:nvPr>
            <p:ph type="ftr" sz="quarter" idx="11"/>
          </p:nvPr>
        </p:nvSpPr>
        <p:spPr/>
        <p:txBody>
          <a:bodyPr/>
          <a:lstStyle/>
          <a:p>
            <a:pPr>
              <a:defRPr/>
            </a:pPr>
            <a:r>
              <a:rPr lang="en-US"/>
              <a:t>Prosjekt: Bedre forskerstøtte</a:t>
            </a:r>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7</a:t>
            </a:fld>
            <a:endParaRPr lang="en-US"/>
          </a:p>
        </p:txBody>
      </p:sp>
      <p:sp>
        <p:nvSpPr>
          <p:cNvPr id="3" name="Content Placeholder 2"/>
          <p:cNvSpPr>
            <a:spLocks noGrp="1"/>
          </p:cNvSpPr>
          <p:nvPr>
            <p:ph idx="1"/>
          </p:nvPr>
        </p:nvSpPr>
        <p:spPr>
          <a:xfrm>
            <a:off x="990600" y="620688"/>
            <a:ext cx="7397824" cy="5184576"/>
          </a:xfrm>
        </p:spPr>
        <p:txBody>
          <a:bodyPr/>
          <a:lstStyle/>
          <a:p>
            <a:pPr marL="0" indent="0">
              <a:buNone/>
            </a:pPr>
            <a:r>
              <a:rPr lang="en-US" b="1"/>
              <a:t>M</a:t>
            </a:r>
            <a:r>
              <a:rPr lang="en-US" b="1"/>
              <a:t>erverdien ved felles forskerstøtte-kontorer?</a:t>
            </a:r>
          </a:p>
          <a:p>
            <a:pPr marL="0" indent="0">
              <a:buNone/>
            </a:pPr>
            <a:endParaRPr lang="en-US" sz="2400"/>
          </a:p>
          <a:p>
            <a:pPr marL="0" indent="0">
              <a:buNone/>
            </a:pPr>
            <a:r>
              <a:rPr lang="en-US" sz="2400"/>
              <a:t>De fire +kontorene skal være:</a:t>
            </a:r>
            <a:endParaRPr lang="en-US"/>
          </a:p>
          <a:p>
            <a:r>
              <a:rPr lang="en-US" sz="2000"/>
              <a:t>Kritisk masse, samle kompetanse i nettverk</a:t>
            </a:r>
          </a:p>
          <a:p>
            <a:pPr lvl="1"/>
            <a:r>
              <a:rPr lang="en-US" sz="1600"/>
              <a:t>Mens forskerstøtten skal utøves lokalt!</a:t>
            </a:r>
          </a:p>
          <a:p>
            <a:r>
              <a:rPr lang="en-US" sz="2000"/>
              <a:t>Spesialisering spissing og komplementær kompetanse</a:t>
            </a:r>
          </a:p>
          <a:p>
            <a:r>
              <a:rPr lang="en-US" sz="2000"/>
              <a:t>Styrke fagnær kompetanse, særlig på EU</a:t>
            </a:r>
          </a:p>
          <a:p>
            <a:r>
              <a:rPr lang="en-US" sz="2000"/>
              <a:t>Forenkle samarbeid på tvers, både innad og mellom +kontorene</a:t>
            </a:r>
          </a:p>
          <a:p>
            <a:r>
              <a:rPr lang="en-US" sz="2000"/>
              <a:t>Felles læringsarena</a:t>
            </a:r>
          </a:p>
          <a:p>
            <a:r>
              <a:rPr lang="en-US" sz="2000"/>
              <a:t>Ressurspool</a:t>
            </a:r>
          </a:p>
          <a:p>
            <a:r>
              <a:rPr lang="en-US" sz="2000"/>
              <a:t>Robusthet mot sykdom og mobilitet</a:t>
            </a:r>
          </a:p>
          <a:p>
            <a:r>
              <a:rPr lang="en-US" sz="2000"/>
              <a:t>Ressurs for nyansatte </a:t>
            </a:r>
          </a:p>
        </p:txBody>
      </p:sp>
    </p:spTree>
    <p:extLst>
      <p:ext uri="{BB962C8B-B14F-4D97-AF65-F5344CB8AC3E}">
        <p14:creationId xmlns:p14="http://schemas.microsoft.com/office/powerpoint/2010/main" val="184606994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Hva betyr fleksibilitet?</a:t>
            </a:r>
          </a:p>
        </p:txBody>
      </p:sp>
      <p:sp>
        <p:nvSpPr>
          <p:cNvPr id="3" name="Content Placeholder 2"/>
          <p:cNvSpPr>
            <a:spLocks noGrp="1"/>
          </p:cNvSpPr>
          <p:nvPr>
            <p:ph idx="1"/>
          </p:nvPr>
        </p:nvSpPr>
        <p:spPr/>
        <p:txBody>
          <a:bodyPr/>
          <a:lstStyle/>
          <a:p>
            <a:r>
              <a:rPr lang="en-US" sz="2400"/>
              <a:t>Vi er ikke avhengig av at oppgavene må utføres på et bestemt nivå. </a:t>
            </a:r>
          </a:p>
          <a:p>
            <a:r>
              <a:rPr lang="en-US" sz="2400"/>
              <a:t>Nærhetsmodellen tilsier imidlertid at flere oppgaver enn i dag vil utføres nærmere forskeren.</a:t>
            </a:r>
          </a:p>
          <a:p>
            <a:r>
              <a:rPr lang="en-US" sz="2400"/>
              <a:t>De ulike +kontorene kan selv bestemme om de ønsker en desentralisert eller ‘sentralisert’ modell –  eller en mellomting </a:t>
            </a:r>
          </a:p>
          <a:p>
            <a:r>
              <a:rPr lang="en-US" sz="2400"/>
              <a:t>Det er også mulig med ulike modeller innad ved hvert +kontor</a:t>
            </a:r>
          </a:p>
        </p:txBody>
      </p:sp>
      <p:sp>
        <p:nvSpPr>
          <p:cNvPr id="4" name="Date Placeholder 3"/>
          <p:cNvSpPr>
            <a:spLocks noGrp="1"/>
          </p:cNvSpPr>
          <p:nvPr>
            <p:ph type="dt" sz="half" idx="10"/>
          </p:nvPr>
        </p:nvSpPr>
        <p:spPr/>
        <p:txBody>
          <a:bodyPr/>
          <a:lstStyle/>
          <a:p>
            <a:pPr>
              <a:defRPr/>
            </a:pPr>
            <a:r>
              <a:rPr lang="nb-NO"/>
              <a:t>April 2015</a:t>
            </a:r>
          </a:p>
        </p:txBody>
      </p:sp>
      <p:sp>
        <p:nvSpPr>
          <p:cNvPr id="5" name="Footer Placeholder 4"/>
          <p:cNvSpPr>
            <a:spLocks noGrp="1"/>
          </p:cNvSpPr>
          <p:nvPr>
            <p:ph type="ftr" sz="quarter" idx="11"/>
          </p:nvPr>
        </p:nvSpPr>
        <p:spPr/>
        <p:txBody>
          <a:bodyPr/>
          <a:lstStyle/>
          <a:p>
            <a:pPr>
              <a:defRPr/>
            </a:pPr>
            <a:r>
              <a:rPr lang="en-US"/>
              <a:t>Prosjekt: Bedre forskerstøtte</a:t>
            </a:r>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8</a:t>
            </a:fld>
            <a:endParaRPr lang="en-US"/>
          </a:p>
        </p:txBody>
      </p:sp>
    </p:spTree>
    <p:extLst>
      <p:ext uri="{BB962C8B-B14F-4D97-AF65-F5344CB8AC3E}">
        <p14:creationId xmlns:p14="http://schemas.microsoft.com/office/powerpoint/2010/main" val="396976410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Connector 13"/>
          <p:cNvCxnSpPr/>
          <p:nvPr/>
        </p:nvCxnSpPr>
        <p:spPr>
          <a:xfrm flipV="1">
            <a:off x="467544" y="3356992"/>
            <a:ext cx="8676456" cy="54006"/>
          </a:xfrm>
          <a:prstGeom prst="line">
            <a:avLst/>
          </a:prstGeom>
          <a:ln w="50800">
            <a:solidFill>
              <a:schemeClr val="accent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14"/>
          <p:cNvCxnSpPr/>
          <p:nvPr/>
        </p:nvCxnSpPr>
        <p:spPr>
          <a:xfrm flipV="1">
            <a:off x="467544" y="2348880"/>
            <a:ext cx="8657728" cy="72008"/>
          </a:xfrm>
          <a:prstGeom prst="line">
            <a:avLst/>
          </a:prstGeom>
          <a:ln w="50800">
            <a:solidFill>
              <a:schemeClr val="accent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Likebent trekant 2"/>
          <p:cNvSpPr/>
          <p:nvPr/>
        </p:nvSpPr>
        <p:spPr bwMode="auto">
          <a:xfrm>
            <a:off x="1885628" y="1728996"/>
            <a:ext cx="1534244" cy="2088232"/>
          </a:xfrm>
          <a:prstGeom prst="triangle">
            <a:avLst/>
          </a:prstGeom>
          <a:solidFill>
            <a:srgbClr val="0070C0"/>
          </a:solidFill>
          <a:ln w="38100" cap="flat" cmpd="sng" algn="ctr">
            <a:solidFill>
              <a:srgbClr val="92D050"/>
            </a:solidFill>
            <a:prstDash val="solid"/>
            <a:round/>
            <a:headEnd type="none" w="med" len="med"/>
            <a:tailEnd type="none" w="med" len="med"/>
          </a:ln>
          <a:effectLst/>
        </p:spPr>
        <p:txBody>
          <a:bodyPr vert="vert270" wrap="square" lIns="91440" tIns="45720" rIns="91440" bIns="45720" numCol="1" rtlCol="0" anchor="t" anchorCtr="0" compatLnSpc="1">
            <a:prstTxWarp prst="textNoShape">
              <a:avLst/>
            </a:prstTxWarp>
          </a:bodyPr>
          <a:lstStyle/>
          <a:p>
            <a:pPr marL="228600" lvl="2" indent="-228600" algn="just">
              <a:buFont typeface="+mj-ea"/>
              <a:buAutoNum type="circleNumDbPlain"/>
              <a:tabLst>
                <a:tab pos="182563" algn="l"/>
              </a:tabLst>
            </a:pPr>
            <a:r>
              <a:rPr lang="en-US" sz="1200" b="1" dirty="0" smtClean="0">
                <a:solidFill>
                  <a:srgbClr val="92D050"/>
                </a:solidFill>
              </a:rPr>
              <a:t>Scout</a:t>
            </a:r>
            <a:endParaRPr lang="en-US" sz="1200" b="1" dirty="0">
              <a:solidFill>
                <a:srgbClr val="92D050"/>
              </a:solidFill>
            </a:endParaRPr>
          </a:p>
          <a:p>
            <a:pPr marL="228600" lvl="2" indent="-228600" algn="just">
              <a:buFont typeface="+mj-ea"/>
              <a:buAutoNum type="circleNumDbPlain"/>
              <a:tabLst>
                <a:tab pos="182563" algn="l"/>
              </a:tabLst>
            </a:pPr>
            <a:r>
              <a:rPr lang="en-US" sz="1200" b="1" dirty="0" smtClean="0">
                <a:solidFill>
                  <a:srgbClr val="92D050"/>
                </a:solidFill>
              </a:rPr>
              <a:t>Research Shepherd</a:t>
            </a:r>
            <a:endParaRPr lang="en-US" sz="1200" b="1" dirty="0">
              <a:solidFill>
                <a:srgbClr val="92D050"/>
              </a:solidFill>
            </a:endParaRPr>
          </a:p>
        </p:txBody>
      </p:sp>
      <p:sp>
        <p:nvSpPr>
          <p:cNvPr id="5" name="Footer Placeholder 4"/>
          <p:cNvSpPr>
            <a:spLocks noGrp="1"/>
          </p:cNvSpPr>
          <p:nvPr>
            <p:ph type="ftr" sz="quarter" idx="11"/>
          </p:nvPr>
        </p:nvSpPr>
        <p:spPr>
          <a:xfrm>
            <a:off x="4379912" y="6248400"/>
            <a:ext cx="4800600" cy="457200"/>
          </a:xfrm>
        </p:spPr>
        <p:txBody>
          <a:bodyPr/>
          <a:lstStyle/>
          <a:p>
            <a:pPr>
              <a:defRPr/>
            </a:pPr>
            <a:r>
              <a:rPr lang="en-US" dirty="0" err="1"/>
              <a:t>Prosjekt</a:t>
            </a:r>
            <a:r>
              <a:rPr lang="en-US" dirty="0"/>
              <a:t>: </a:t>
            </a:r>
            <a:r>
              <a:rPr lang="en-US" dirty="0" err="1"/>
              <a:t>Bedre</a:t>
            </a:r>
            <a:r>
              <a:rPr lang="en-US" dirty="0"/>
              <a:t> </a:t>
            </a:r>
            <a:r>
              <a:rPr lang="en-US" dirty="0" err="1"/>
              <a:t>forskerstøtte</a:t>
            </a:r>
            <a:endParaRPr lang="en-US" dirty="0"/>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9</a:t>
            </a:fld>
            <a:endParaRPr lang="en-US"/>
          </a:p>
        </p:txBody>
      </p:sp>
      <p:cxnSp>
        <p:nvCxnSpPr>
          <p:cNvPr id="7" name="Rett pil 41"/>
          <p:cNvCxnSpPr/>
          <p:nvPr/>
        </p:nvCxnSpPr>
        <p:spPr>
          <a:xfrm flipV="1">
            <a:off x="6084168" y="3717033"/>
            <a:ext cx="2242646" cy="180019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8" name="Title 1"/>
          <p:cNvSpPr txBox="1">
            <a:spLocks/>
          </p:cNvSpPr>
          <p:nvPr/>
        </p:nvSpPr>
        <p:spPr bwMode="auto">
          <a:xfrm>
            <a:off x="523282" y="332656"/>
            <a:ext cx="8229600" cy="56207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nb-NO" sz="1400" dirty="0" smtClean="0">
                <a:solidFill>
                  <a:schemeClr val="bg1"/>
                </a:solidFill>
              </a:rPr>
              <a:t>Modell roller og ansvar – versjon III</a:t>
            </a:r>
            <a:endParaRPr lang="nb-NO" sz="1400" dirty="0">
              <a:solidFill>
                <a:schemeClr val="bg1"/>
              </a:solidFill>
            </a:endParaRPr>
          </a:p>
        </p:txBody>
      </p:sp>
      <p:sp>
        <p:nvSpPr>
          <p:cNvPr id="10" name="Oval 9"/>
          <p:cNvSpPr/>
          <p:nvPr/>
        </p:nvSpPr>
        <p:spPr>
          <a:xfrm>
            <a:off x="251520" y="3789040"/>
            <a:ext cx="1656184" cy="108012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Institutt-</a:t>
            </a:r>
          </a:p>
          <a:p>
            <a:pPr algn="ctr"/>
            <a:r>
              <a:rPr lang="nb-NO" dirty="0" smtClean="0"/>
              <a:t>leder</a:t>
            </a:r>
            <a:endParaRPr lang="nb-NO" dirty="0"/>
          </a:p>
        </p:txBody>
      </p:sp>
      <p:sp>
        <p:nvSpPr>
          <p:cNvPr id="12" name="Oval 24"/>
          <p:cNvSpPr/>
          <p:nvPr/>
        </p:nvSpPr>
        <p:spPr>
          <a:xfrm>
            <a:off x="323528" y="2564904"/>
            <a:ext cx="1368152" cy="72008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dirty="0" smtClean="0"/>
              <a:t>Dekan</a:t>
            </a:r>
            <a:endParaRPr lang="nb-NO" sz="1600" dirty="0"/>
          </a:p>
        </p:txBody>
      </p:sp>
      <p:sp>
        <p:nvSpPr>
          <p:cNvPr id="13" name="Oval 25"/>
          <p:cNvSpPr/>
          <p:nvPr/>
        </p:nvSpPr>
        <p:spPr>
          <a:xfrm>
            <a:off x="323528" y="1556792"/>
            <a:ext cx="1512168" cy="72008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800" dirty="0" smtClean="0"/>
              <a:t>Univ. ledelsen</a:t>
            </a:r>
            <a:endParaRPr lang="nb-NO" sz="1800" dirty="0"/>
          </a:p>
        </p:txBody>
      </p:sp>
      <p:cxnSp>
        <p:nvCxnSpPr>
          <p:cNvPr id="18" name="Straight Arrow Connector 43"/>
          <p:cNvCxnSpPr>
            <a:endCxn id="9" idx="5"/>
          </p:cNvCxnSpPr>
          <p:nvPr/>
        </p:nvCxnSpPr>
        <p:spPr>
          <a:xfrm>
            <a:off x="1116632" y="4792114"/>
            <a:ext cx="34988" cy="581102"/>
          </a:xfrm>
          <a:prstGeom prst="straightConnector1">
            <a:avLst/>
          </a:prstGeom>
          <a:ln w="5715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61"/>
          <p:cNvCxnSpPr/>
          <p:nvPr/>
        </p:nvCxnSpPr>
        <p:spPr>
          <a:xfrm>
            <a:off x="1204015" y="2258870"/>
            <a:ext cx="0" cy="336696"/>
          </a:xfrm>
          <a:prstGeom prst="straightConnector1">
            <a:avLst/>
          </a:prstGeom>
          <a:ln w="28575">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62"/>
          <p:cNvCxnSpPr/>
          <p:nvPr/>
        </p:nvCxnSpPr>
        <p:spPr>
          <a:xfrm>
            <a:off x="1204015" y="3284984"/>
            <a:ext cx="8867" cy="591395"/>
          </a:xfrm>
          <a:prstGeom prst="straightConnector1">
            <a:avLst/>
          </a:prstGeom>
          <a:ln w="28575">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1" name="Oval 67"/>
          <p:cNvSpPr/>
          <p:nvPr/>
        </p:nvSpPr>
        <p:spPr>
          <a:xfrm>
            <a:off x="4932040" y="1700808"/>
            <a:ext cx="792088" cy="504056"/>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smtClean="0"/>
              <a:t>ADS</a:t>
            </a:r>
            <a:endParaRPr lang="nb-NO" sz="1600" b="1" dirty="0"/>
          </a:p>
        </p:txBody>
      </p:sp>
      <p:sp>
        <p:nvSpPr>
          <p:cNvPr id="22" name="Oval 68"/>
          <p:cNvSpPr/>
          <p:nvPr/>
        </p:nvSpPr>
        <p:spPr>
          <a:xfrm>
            <a:off x="6156176" y="1688434"/>
            <a:ext cx="792088" cy="504056"/>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a:t>PS</a:t>
            </a:r>
          </a:p>
        </p:txBody>
      </p:sp>
      <p:sp>
        <p:nvSpPr>
          <p:cNvPr id="23" name="Oval 69"/>
          <p:cNvSpPr/>
          <p:nvPr/>
        </p:nvSpPr>
        <p:spPr>
          <a:xfrm>
            <a:off x="7308304" y="1700808"/>
            <a:ext cx="792088" cy="504056"/>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a:t>ADS</a:t>
            </a:r>
          </a:p>
        </p:txBody>
      </p:sp>
      <p:sp>
        <p:nvSpPr>
          <p:cNvPr id="24" name="Oval 70"/>
          <p:cNvSpPr/>
          <p:nvPr/>
        </p:nvSpPr>
        <p:spPr>
          <a:xfrm>
            <a:off x="8244408" y="1700808"/>
            <a:ext cx="792088" cy="504056"/>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b="1" dirty="0"/>
              <a:t>USIT/EA</a:t>
            </a:r>
          </a:p>
        </p:txBody>
      </p:sp>
      <p:cxnSp>
        <p:nvCxnSpPr>
          <p:cNvPr id="26" name="Straight Arrow Connector 76"/>
          <p:cNvCxnSpPr>
            <a:stCxn id="12" idx="6"/>
          </p:cNvCxnSpPr>
          <p:nvPr/>
        </p:nvCxnSpPr>
        <p:spPr>
          <a:xfrm>
            <a:off x="1691680" y="2924944"/>
            <a:ext cx="504056" cy="0"/>
          </a:xfrm>
          <a:prstGeom prst="straightConnector1">
            <a:avLst/>
          </a:prstGeom>
          <a:ln>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85"/>
          <p:cNvCxnSpPr>
            <a:stCxn id="21" idx="4"/>
          </p:cNvCxnSpPr>
          <p:nvPr/>
        </p:nvCxnSpPr>
        <p:spPr>
          <a:xfrm>
            <a:off x="5328084" y="2204864"/>
            <a:ext cx="0" cy="216024"/>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87"/>
          <p:cNvCxnSpPr/>
          <p:nvPr/>
        </p:nvCxnSpPr>
        <p:spPr>
          <a:xfrm>
            <a:off x="6588224" y="2204864"/>
            <a:ext cx="0" cy="216024"/>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88"/>
          <p:cNvCxnSpPr>
            <a:stCxn id="23" idx="4"/>
            <a:endCxn id="16" idx="0"/>
          </p:cNvCxnSpPr>
          <p:nvPr/>
        </p:nvCxnSpPr>
        <p:spPr>
          <a:xfrm>
            <a:off x="7704348" y="2204864"/>
            <a:ext cx="0" cy="234026"/>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89"/>
          <p:cNvCxnSpPr/>
          <p:nvPr/>
        </p:nvCxnSpPr>
        <p:spPr>
          <a:xfrm>
            <a:off x="8651540" y="2204864"/>
            <a:ext cx="0" cy="216024"/>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32" name="Rett pil 28"/>
          <p:cNvCxnSpPr>
            <a:endCxn id="16" idx="2"/>
          </p:cNvCxnSpPr>
          <p:nvPr/>
        </p:nvCxnSpPr>
        <p:spPr>
          <a:xfrm flipV="1">
            <a:off x="6012160" y="3573016"/>
            <a:ext cx="1692188" cy="194421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7" name="Straight Connector 12"/>
          <p:cNvCxnSpPr/>
          <p:nvPr/>
        </p:nvCxnSpPr>
        <p:spPr>
          <a:xfrm>
            <a:off x="467544" y="5229200"/>
            <a:ext cx="8676456" cy="0"/>
          </a:xfrm>
          <a:prstGeom prst="line">
            <a:avLst/>
          </a:prstGeom>
          <a:ln w="50800">
            <a:solidFill>
              <a:schemeClr val="accent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2" name="Rett pil 39"/>
          <p:cNvCxnSpPr>
            <a:endCxn id="11" idx="2"/>
          </p:cNvCxnSpPr>
          <p:nvPr/>
        </p:nvCxnSpPr>
        <p:spPr>
          <a:xfrm flipV="1">
            <a:off x="6084168" y="3789040"/>
            <a:ext cx="504056" cy="172819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3" name="Rett pil 40"/>
          <p:cNvCxnSpPr>
            <a:endCxn id="50" idx="2"/>
          </p:cNvCxnSpPr>
          <p:nvPr/>
        </p:nvCxnSpPr>
        <p:spPr>
          <a:xfrm flipH="1" flipV="1">
            <a:off x="5332598" y="3645024"/>
            <a:ext cx="751570" cy="191123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50" name="Rounded Rectangle 31"/>
          <p:cNvSpPr/>
          <p:nvPr/>
        </p:nvSpPr>
        <p:spPr>
          <a:xfrm>
            <a:off x="4788024" y="2420888"/>
            <a:ext cx="1089148" cy="1224136"/>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nb-NO" sz="1600" dirty="0" smtClean="0"/>
              <a:t>Økonomi</a:t>
            </a:r>
            <a:endParaRPr lang="nb-NO" dirty="0"/>
          </a:p>
        </p:txBody>
      </p:sp>
      <p:cxnSp>
        <p:nvCxnSpPr>
          <p:cNvPr id="52" name="Rett pil 63"/>
          <p:cNvCxnSpPr/>
          <p:nvPr/>
        </p:nvCxnSpPr>
        <p:spPr>
          <a:xfrm flipV="1">
            <a:off x="2987824" y="5157192"/>
            <a:ext cx="138021" cy="576064"/>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sp>
        <p:nvSpPr>
          <p:cNvPr id="54" name="Title 1"/>
          <p:cNvSpPr txBox="1">
            <a:spLocks/>
          </p:cNvSpPr>
          <p:nvPr/>
        </p:nvSpPr>
        <p:spPr bwMode="auto">
          <a:xfrm>
            <a:off x="2555776" y="404664"/>
            <a:ext cx="3898776" cy="56207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nb-NO" sz="2400" dirty="0" smtClean="0"/>
              <a:t>Modell roller og ansvar</a:t>
            </a:r>
            <a:endParaRPr lang="nb-NO" sz="2400" dirty="0"/>
          </a:p>
        </p:txBody>
      </p:sp>
      <p:sp>
        <p:nvSpPr>
          <p:cNvPr id="34" name="Likebent trekant 30"/>
          <p:cNvSpPr/>
          <p:nvPr/>
        </p:nvSpPr>
        <p:spPr>
          <a:xfrm>
            <a:off x="2195736" y="1700808"/>
            <a:ext cx="3816424" cy="3816424"/>
          </a:xfrm>
          <a:prstGeom prst="triangle">
            <a:avLst>
              <a:gd name="adj" fmla="val 50272"/>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a:p>
            <a:pPr algn="ctr"/>
            <a:endParaRPr lang="nb-NO" dirty="0" smtClean="0"/>
          </a:p>
          <a:p>
            <a:pPr algn="ctr"/>
            <a:endParaRPr lang="nb-NO" dirty="0"/>
          </a:p>
          <a:p>
            <a:pPr algn="ctr"/>
            <a:endParaRPr lang="nb-NO" dirty="0" smtClean="0"/>
          </a:p>
        </p:txBody>
      </p:sp>
      <p:sp>
        <p:nvSpPr>
          <p:cNvPr id="40" name="TekstSylinder 37"/>
          <p:cNvSpPr txBox="1"/>
          <p:nvPr/>
        </p:nvSpPr>
        <p:spPr>
          <a:xfrm rot="16200000">
            <a:off x="3207043" y="3425805"/>
            <a:ext cx="2016224" cy="1631216"/>
          </a:xfrm>
          <a:prstGeom prst="rect">
            <a:avLst/>
          </a:prstGeom>
          <a:noFill/>
        </p:spPr>
        <p:txBody>
          <a:bodyPr wrap="square" rtlCol="0">
            <a:spAutoFit/>
          </a:bodyPr>
          <a:lstStyle/>
          <a:p>
            <a:r>
              <a:rPr lang="nb-NO" b="1" dirty="0" smtClean="0"/>
              <a:t>Forskerstøtte</a:t>
            </a:r>
          </a:p>
          <a:p>
            <a:pPr marL="228600" lvl="2" indent="-228600">
              <a:buFont typeface="+mj-ea"/>
              <a:buAutoNum type="circleNumDbPlain"/>
              <a:tabLst>
                <a:tab pos="182563" algn="l"/>
              </a:tabLst>
            </a:pPr>
            <a:endParaRPr lang="en-US" sz="1200" b="1" dirty="0"/>
          </a:p>
          <a:p>
            <a:pPr marL="228600" lvl="2" indent="-228600">
              <a:buFont typeface="+mj-ea"/>
              <a:buAutoNum type="circleNumDbPlain"/>
              <a:tabLst>
                <a:tab pos="182563" algn="l"/>
              </a:tabLst>
            </a:pPr>
            <a:r>
              <a:rPr lang="en-US" sz="1200" b="1" dirty="0" err="1"/>
              <a:t>Forskningsadm</a:t>
            </a:r>
            <a:r>
              <a:rPr lang="en-US" sz="1200" b="1" dirty="0"/>
              <a:t>. </a:t>
            </a:r>
            <a:r>
              <a:rPr lang="en-US" sz="1200" b="1" dirty="0" err="1"/>
              <a:t>leder</a:t>
            </a:r>
            <a:endParaRPr lang="en-US" sz="1200" b="1" dirty="0"/>
          </a:p>
          <a:p>
            <a:pPr marL="228600" lvl="2" indent="-228600">
              <a:buFont typeface="+mj-ea"/>
              <a:buAutoNum type="circleNumDbPlain"/>
              <a:tabLst>
                <a:tab pos="182563" algn="l"/>
              </a:tabLst>
            </a:pPr>
            <a:r>
              <a:rPr lang="en-US" sz="1200" b="1" dirty="0" err="1"/>
              <a:t>Forskningsrådgiver</a:t>
            </a:r>
            <a:endParaRPr lang="en-US" sz="1200" b="1" dirty="0"/>
          </a:p>
          <a:p>
            <a:pPr marL="228600" lvl="2" indent="-228600">
              <a:buFont typeface="+mj-ea"/>
              <a:buAutoNum type="circleNumDbPlain"/>
              <a:tabLst>
                <a:tab pos="182563" algn="l"/>
              </a:tabLst>
            </a:pPr>
            <a:r>
              <a:rPr lang="en-US" sz="1200" b="1" dirty="0" err="1"/>
              <a:t>Forskningskonsulent</a:t>
            </a:r>
          </a:p>
          <a:p>
            <a:pPr marL="228600" lvl="2" indent="-228600">
              <a:buFont typeface="+mj-ea"/>
              <a:buAutoNum type="circleNumDbPlain"/>
              <a:tabLst>
                <a:tab pos="182563" algn="l"/>
              </a:tabLst>
            </a:pPr>
            <a:r>
              <a:rPr lang="en-US" sz="1200" b="1" dirty="0"/>
              <a:t>Prosjektøkonom</a:t>
            </a:r>
          </a:p>
          <a:p>
            <a:pPr>
              <a:tabLst>
                <a:tab pos="182563" algn="l"/>
              </a:tabLst>
            </a:pPr>
            <a:endParaRPr lang="nb-NO" b="1" dirty="0"/>
          </a:p>
        </p:txBody>
      </p:sp>
      <p:sp>
        <p:nvSpPr>
          <p:cNvPr id="56" name="Oval 67"/>
          <p:cNvSpPr/>
          <p:nvPr/>
        </p:nvSpPr>
        <p:spPr>
          <a:xfrm>
            <a:off x="3707904" y="1700808"/>
            <a:ext cx="792088" cy="504056"/>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smtClean="0"/>
              <a:t>AF</a:t>
            </a:r>
            <a:endParaRPr lang="nb-NO" sz="1600" b="1" dirty="0"/>
          </a:p>
        </p:txBody>
      </p:sp>
      <p:sp>
        <p:nvSpPr>
          <p:cNvPr id="48" name="Ellipse 54"/>
          <p:cNvSpPr/>
          <p:nvPr/>
        </p:nvSpPr>
        <p:spPr>
          <a:xfrm>
            <a:off x="1763688" y="5301208"/>
            <a:ext cx="4680519" cy="916247"/>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a:t>Forskerkontakt</a:t>
            </a:r>
          </a:p>
        </p:txBody>
      </p:sp>
      <p:sp>
        <p:nvSpPr>
          <p:cNvPr id="9" name="6-Point Star 8"/>
          <p:cNvSpPr/>
          <p:nvPr/>
        </p:nvSpPr>
        <p:spPr>
          <a:xfrm>
            <a:off x="179512" y="5373216"/>
            <a:ext cx="1944216" cy="1196752"/>
          </a:xfrm>
          <a:prstGeom prst="star6">
            <a:avLst/>
          </a:prstGeom>
          <a:solidFill>
            <a:srgbClr val="00B05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Forsker</a:t>
            </a:r>
            <a:endParaRPr lang="nb-NO" dirty="0"/>
          </a:p>
        </p:txBody>
      </p:sp>
      <p:sp>
        <p:nvSpPr>
          <p:cNvPr id="31" name="Oval 69"/>
          <p:cNvSpPr/>
          <p:nvPr/>
        </p:nvSpPr>
        <p:spPr>
          <a:xfrm>
            <a:off x="5580112" y="3933056"/>
            <a:ext cx="2592288" cy="504056"/>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smtClean="0"/>
              <a:t>Kontor-sjef</a:t>
            </a:r>
            <a:endParaRPr lang="nb-NO" sz="1400" b="1" dirty="0"/>
          </a:p>
        </p:txBody>
      </p:sp>
      <p:sp>
        <p:nvSpPr>
          <p:cNvPr id="11" name="Rounded Rectangle 10"/>
          <p:cNvSpPr/>
          <p:nvPr/>
        </p:nvSpPr>
        <p:spPr>
          <a:xfrm>
            <a:off x="6228184" y="2420888"/>
            <a:ext cx="720080" cy="1368152"/>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nb-NO" sz="1600" dirty="0" smtClean="0"/>
              <a:t>Personal</a:t>
            </a:r>
            <a:endParaRPr lang="nb-NO" dirty="0"/>
          </a:p>
        </p:txBody>
      </p:sp>
      <p:sp>
        <p:nvSpPr>
          <p:cNvPr id="16" name="Rounded Rectangle 32"/>
          <p:cNvSpPr/>
          <p:nvPr/>
        </p:nvSpPr>
        <p:spPr>
          <a:xfrm>
            <a:off x="7452320" y="2438890"/>
            <a:ext cx="504056" cy="1134126"/>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nb-NO" sz="1600" dirty="0" smtClean="0"/>
              <a:t>Innkjøp</a:t>
            </a:r>
            <a:endParaRPr lang="nb-NO" dirty="0"/>
          </a:p>
        </p:txBody>
      </p:sp>
      <p:sp>
        <p:nvSpPr>
          <p:cNvPr id="15" name="Rounded Rectangle 30"/>
          <p:cNvSpPr/>
          <p:nvPr/>
        </p:nvSpPr>
        <p:spPr>
          <a:xfrm>
            <a:off x="8316416" y="2420888"/>
            <a:ext cx="504056" cy="2016224"/>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nb-NO" sz="1600" dirty="0" smtClean="0"/>
              <a:t>IT, Infrastruktur, lokaler</a:t>
            </a:r>
            <a:endParaRPr lang="nb-NO" sz="1600" dirty="0"/>
          </a:p>
        </p:txBody>
      </p:sp>
      <p:cxnSp>
        <p:nvCxnSpPr>
          <p:cNvPr id="49" name="Straight Arrow Connector 76"/>
          <p:cNvCxnSpPr/>
          <p:nvPr/>
        </p:nvCxnSpPr>
        <p:spPr>
          <a:xfrm flipV="1">
            <a:off x="1542748" y="3817228"/>
            <a:ext cx="869012" cy="1844020"/>
          </a:xfrm>
          <a:prstGeom prst="straightConnector1">
            <a:avLst/>
          </a:prstGeom>
          <a:ln>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76"/>
          <p:cNvCxnSpPr/>
          <p:nvPr/>
        </p:nvCxnSpPr>
        <p:spPr>
          <a:xfrm>
            <a:off x="1907704" y="4293096"/>
            <a:ext cx="936104" cy="0"/>
          </a:xfrm>
          <a:prstGeom prst="straightConnector1">
            <a:avLst/>
          </a:prstGeom>
          <a:ln>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4" name="TekstSylinder 37"/>
          <p:cNvSpPr txBox="1"/>
          <p:nvPr/>
        </p:nvSpPr>
        <p:spPr>
          <a:xfrm>
            <a:off x="3675095" y="2420888"/>
            <a:ext cx="1112929" cy="1138773"/>
          </a:xfrm>
          <a:prstGeom prst="rect">
            <a:avLst/>
          </a:prstGeom>
          <a:noFill/>
        </p:spPr>
        <p:txBody>
          <a:bodyPr wrap="square" rtlCol="0">
            <a:spAutoFit/>
          </a:bodyPr>
          <a:lstStyle/>
          <a:p>
            <a:pPr marL="228600" lvl="2" indent="-228600">
              <a:buFont typeface="+mj-ea"/>
              <a:buAutoNum type="circleNumDbPlain"/>
              <a:tabLst>
                <a:tab pos="182563" algn="l"/>
              </a:tabLst>
            </a:pPr>
            <a:r>
              <a:rPr lang="en-US" sz="1200" b="1" dirty="0"/>
              <a:t>MED+</a:t>
            </a:r>
          </a:p>
          <a:p>
            <a:pPr marL="228600" lvl="2" indent="-228600">
              <a:buFont typeface="+mj-ea"/>
              <a:buAutoNum type="circleNumDbPlain"/>
              <a:tabLst>
                <a:tab pos="182563" algn="l"/>
              </a:tabLst>
            </a:pPr>
            <a:r>
              <a:rPr lang="en-US" sz="1200" b="1" dirty="0" err="1"/>
              <a:t>SAM+</a:t>
            </a:r>
          </a:p>
          <a:p>
            <a:pPr marL="228600" lvl="2" indent="-228600">
              <a:buFont typeface="+mj-ea"/>
              <a:buAutoNum type="circleNumDbPlain"/>
              <a:tabLst>
                <a:tab pos="182563" algn="l"/>
              </a:tabLst>
            </a:pPr>
            <a:r>
              <a:rPr lang="en-US" sz="1200" b="1" dirty="0" err="1"/>
              <a:t>MatNat+</a:t>
            </a:r>
          </a:p>
          <a:p>
            <a:pPr marL="228600" lvl="2" indent="-228600">
              <a:buFont typeface="+mj-ea"/>
              <a:buAutoNum type="circleNumDbPlain"/>
              <a:tabLst>
                <a:tab pos="182563" algn="l"/>
              </a:tabLst>
            </a:pPr>
            <a:r>
              <a:rPr lang="en-US" sz="1200" b="1" dirty="0" err="1"/>
              <a:t>HUM +</a:t>
            </a:r>
            <a:endParaRPr lang="en-US" sz="1200" b="1" dirty="0"/>
          </a:p>
          <a:p>
            <a:pPr>
              <a:tabLst>
                <a:tab pos="182563" algn="l"/>
              </a:tabLst>
            </a:pPr>
            <a:endParaRPr lang="nb-NO" b="1" dirty="0"/>
          </a:p>
        </p:txBody>
      </p:sp>
      <p:sp>
        <p:nvSpPr>
          <p:cNvPr id="45" name="Date Placeholder 3"/>
          <p:cNvSpPr>
            <a:spLocks noGrp="1"/>
          </p:cNvSpPr>
          <p:nvPr>
            <p:ph type="dt" sz="half" idx="10"/>
          </p:nvPr>
        </p:nvSpPr>
        <p:spPr>
          <a:xfrm>
            <a:off x="2162944" y="6248400"/>
            <a:ext cx="1905000" cy="457200"/>
          </a:xfrm>
        </p:spPr>
        <p:txBody>
          <a:bodyPr/>
          <a:lstStyle/>
          <a:p>
            <a:pPr>
              <a:defRPr/>
            </a:pPr>
            <a:r>
              <a:rPr lang="nb-NO" dirty="0" smtClean="0"/>
              <a:t>April 2015</a:t>
            </a:r>
            <a:endParaRPr lang="nb-NO" dirty="0"/>
          </a:p>
        </p:txBody>
      </p:sp>
      <p:sp>
        <p:nvSpPr>
          <p:cNvPr id="2" name="Bent-Up Arrow 1"/>
          <p:cNvSpPr/>
          <p:nvPr/>
        </p:nvSpPr>
        <p:spPr bwMode="auto">
          <a:xfrm>
            <a:off x="4716016" y="3789040"/>
            <a:ext cx="288032" cy="576064"/>
          </a:xfrm>
          <a:prstGeom prst="bentUpArrow">
            <a:avLst>
              <a:gd name="adj1" fmla="val 10890"/>
              <a:gd name="adj2" fmla="val 25000"/>
              <a:gd name="adj3" fmla="val 25000"/>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4" name="Oval 3"/>
          <p:cNvSpPr/>
          <p:nvPr/>
        </p:nvSpPr>
        <p:spPr bwMode="auto">
          <a:xfrm>
            <a:off x="4572000" y="2996952"/>
            <a:ext cx="720080" cy="72008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354909633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 name="Likebent trekant 30"/>
          <p:cNvSpPr/>
          <p:nvPr/>
        </p:nvSpPr>
        <p:spPr>
          <a:xfrm>
            <a:off x="1331640" y="908720"/>
            <a:ext cx="6667941" cy="4608512"/>
          </a:xfrm>
          <a:prstGeom prst="triangle">
            <a:avLst>
              <a:gd name="adj" fmla="val 50272"/>
            </a:avLst>
          </a:prstGeom>
          <a:solidFill>
            <a:schemeClr val="bg1">
              <a:lumMod val="50000"/>
              <a:alpha val="1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a:p>
            <a:pPr algn="ctr"/>
            <a:endParaRPr lang="nb-NO" dirty="0" smtClean="0"/>
          </a:p>
          <a:p>
            <a:pPr algn="ctr"/>
            <a:endParaRPr lang="nb-NO" dirty="0"/>
          </a:p>
          <a:p>
            <a:pPr algn="ctr"/>
            <a:endParaRPr lang="nb-NO" dirty="0" smtClean="0"/>
          </a:p>
        </p:txBody>
      </p:sp>
      <p:sp>
        <p:nvSpPr>
          <p:cNvPr id="16" name="Oval 67"/>
          <p:cNvSpPr/>
          <p:nvPr/>
        </p:nvSpPr>
        <p:spPr>
          <a:xfrm>
            <a:off x="4139952" y="908720"/>
            <a:ext cx="1008112" cy="936104"/>
          </a:xfrm>
          <a:prstGeom prst="ellipse">
            <a:avLst/>
          </a:prstGeom>
          <a:solidFill>
            <a:schemeClr val="accent1">
              <a:lumMod val="75000"/>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00" b="1" dirty="0"/>
          </a:p>
        </p:txBody>
      </p:sp>
      <p:sp>
        <p:nvSpPr>
          <p:cNvPr id="4" name="Date Placeholder 3"/>
          <p:cNvSpPr>
            <a:spLocks noGrp="1"/>
          </p:cNvSpPr>
          <p:nvPr>
            <p:ph type="dt" sz="half" idx="10"/>
          </p:nvPr>
        </p:nvSpPr>
        <p:spPr/>
        <p:txBody>
          <a:bodyPr/>
          <a:lstStyle/>
          <a:p>
            <a:pPr>
              <a:defRPr/>
            </a:pPr>
            <a:r>
              <a:rPr lang="nb-NO"/>
              <a:t>April 2015</a:t>
            </a:r>
          </a:p>
        </p:txBody>
      </p:sp>
      <p:sp>
        <p:nvSpPr>
          <p:cNvPr id="5" name="Footer Placeholder 4"/>
          <p:cNvSpPr>
            <a:spLocks noGrp="1"/>
          </p:cNvSpPr>
          <p:nvPr>
            <p:ph type="ftr" sz="quarter" idx="11"/>
          </p:nvPr>
        </p:nvSpPr>
        <p:spPr/>
        <p:txBody>
          <a:bodyPr/>
          <a:lstStyle/>
          <a:p>
            <a:pPr>
              <a:defRPr/>
            </a:pPr>
            <a:r>
              <a:rPr lang="en-US"/>
              <a:t>Prosjekt: Bedre forskerstøtte</a:t>
            </a:r>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10</a:t>
            </a:fld>
            <a:endParaRPr lang="en-US"/>
          </a:p>
        </p:txBody>
      </p:sp>
      <p:sp>
        <p:nvSpPr>
          <p:cNvPr id="9" name="Likebent trekant 30"/>
          <p:cNvSpPr/>
          <p:nvPr/>
        </p:nvSpPr>
        <p:spPr>
          <a:xfrm>
            <a:off x="5436096" y="2204864"/>
            <a:ext cx="2376264" cy="3168352"/>
          </a:xfrm>
          <a:prstGeom prst="triangle">
            <a:avLst>
              <a:gd name="adj" fmla="val 4013"/>
            </a:avLst>
          </a:prstGeom>
          <a:gradFill>
            <a:gsLst>
              <a:gs pos="36000">
                <a:schemeClr val="accent1">
                  <a:lumMod val="50000"/>
                </a:schemeClr>
              </a:gs>
              <a:gs pos="100000">
                <a:srgbClr val="000000"/>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a:p>
            <a:pPr algn="ctr"/>
            <a:endParaRPr lang="nb-NO" dirty="0" smtClean="0"/>
          </a:p>
          <a:p>
            <a:pPr algn="ctr"/>
            <a:endParaRPr lang="nb-NO" dirty="0"/>
          </a:p>
          <a:p>
            <a:pPr algn="ctr"/>
            <a:endParaRPr lang="nb-NO" dirty="0" smtClean="0"/>
          </a:p>
        </p:txBody>
      </p:sp>
      <p:sp>
        <p:nvSpPr>
          <p:cNvPr id="12" name="TextBox 11"/>
          <p:cNvSpPr txBox="1"/>
          <p:nvPr/>
        </p:nvSpPr>
        <p:spPr>
          <a:xfrm>
            <a:off x="6156176" y="4941168"/>
            <a:ext cx="1403324" cy="400110"/>
          </a:xfrm>
          <a:prstGeom prst="rect">
            <a:avLst/>
          </a:prstGeom>
          <a:noFill/>
        </p:spPr>
        <p:txBody>
          <a:bodyPr wrap="none" rtlCol="0">
            <a:spAutoFit/>
          </a:bodyPr>
          <a:lstStyle/>
          <a:p>
            <a:r>
              <a:rPr lang="en-US">
                <a:solidFill>
                  <a:schemeClr val="accent1"/>
                </a:solidFill>
              </a:rPr>
              <a:t>HumSam+</a:t>
            </a:r>
          </a:p>
        </p:txBody>
      </p:sp>
      <p:sp>
        <p:nvSpPr>
          <p:cNvPr id="14" name="TextBox 13"/>
          <p:cNvSpPr txBox="1"/>
          <p:nvPr/>
        </p:nvSpPr>
        <p:spPr>
          <a:xfrm>
            <a:off x="4355976" y="1124744"/>
            <a:ext cx="697877" cy="400110"/>
          </a:xfrm>
          <a:prstGeom prst="rect">
            <a:avLst/>
          </a:prstGeom>
          <a:noFill/>
        </p:spPr>
        <p:txBody>
          <a:bodyPr wrap="none" rtlCol="0">
            <a:spAutoFit/>
          </a:bodyPr>
          <a:lstStyle/>
          <a:p>
            <a:r>
              <a:rPr lang="en-US"/>
              <a:t>LOS</a:t>
            </a:r>
          </a:p>
        </p:txBody>
      </p:sp>
      <p:sp>
        <p:nvSpPr>
          <p:cNvPr id="17" name="Oval 67"/>
          <p:cNvSpPr/>
          <p:nvPr/>
        </p:nvSpPr>
        <p:spPr>
          <a:xfrm>
            <a:off x="3491880" y="2132856"/>
            <a:ext cx="648072" cy="432048"/>
          </a:xfrm>
          <a:prstGeom prst="ellipse">
            <a:avLst/>
          </a:prstGeom>
          <a:solidFill>
            <a:schemeClr val="accent1">
              <a:lumMod val="75000"/>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00" b="1" dirty="0"/>
          </a:p>
        </p:txBody>
      </p:sp>
      <p:sp>
        <p:nvSpPr>
          <p:cNvPr id="18" name="Oval 67"/>
          <p:cNvSpPr/>
          <p:nvPr/>
        </p:nvSpPr>
        <p:spPr>
          <a:xfrm>
            <a:off x="4283968" y="2132856"/>
            <a:ext cx="648072" cy="432048"/>
          </a:xfrm>
          <a:prstGeom prst="ellipse">
            <a:avLst/>
          </a:prstGeom>
          <a:solidFill>
            <a:schemeClr val="accent1">
              <a:lumMod val="75000"/>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00" b="1" dirty="0"/>
          </a:p>
        </p:txBody>
      </p:sp>
      <p:sp>
        <p:nvSpPr>
          <p:cNvPr id="19" name="Oval 67"/>
          <p:cNvSpPr/>
          <p:nvPr/>
        </p:nvSpPr>
        <p:spPr>
          <a:xfrm>
            <a:off x="5220072" y="2132856"/>
            <a:ext cx="648072" cy="432048"/>
          </a:xfrm>
          <a:prstGeom prst="ellipse">
            <a:avLst/>
          </a:prstGeom>
          <a:solidFill>
            <a:schemeClr val="accent1">
              <a:lumMod val="75000"/>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00" b="1" dirty="0"/>
          </a:p>
        </p:txBody>
      </p:sp>
      <p:cxnSp>
        <p:nvCxnSpPr>
          <p:cNvPr id="21" name="Straight Connector 20"/>
          <p:cNvCxnSpPr>
            <a:stCxn id="17" idx="0"/>
            <a:endCxn id="16" idx="4"/>
          </p:cNvCxnSpPr>
          <p:nvPr/>
        </p:nvCxnSpPr>
        <p:spPr bwMode="auto">
          <a:xfrm flipV="1">
            <a:off x="3815916" y="1844824"/>
            <a:ext cx="828092" cy="288032"/>
          </a:xfrm>
          <a:prstGeom prst="line">
            <a:avLst/>
          </a:prstGeom>
          <a:solidFill>
            <a:schemeClr val="accent1"/>
          </a:solidFill>
          <a:ln w="28575" cap="flat" cmpd="sng" algn="ctr">
            <a:solidFill>
              <a:schemeClr val="tx1"/>
            </a:solidFill>
            <a:prstDash val="dash"/>
            <a:round/>
            <a:headEnd type="none" w="med" len="med"/>
            <a:tailEnd type="none" w="med" len="med"/>
          </a:ln>
          <a:effectLst/>
        </p:spPr>
      </p:cxnSp>
      <p:cxnSp>
        <p:nvCxnSpPr>
          <p:cNvPr id="22" name="Straight Connector 21"/>
          <p:cNvCxnSpPr>
            <a:stCxn id="19" idx="0"/>
            <a:endCxn id="16" idx="4"/>
          </p:cNvCxnSpPr>
          <p:nvPr/>
        </p:nvCxnSpPr>
        <p:spPr bwMode="auto">
          <a:xfrm flipH="1" flipV="1">
            <a:off x="4644008" y="1844824"/>
            <a:ext cx="900100" cy="288032"/>
          </a:xfrm>
          <a:prstGeom prst="line">
            <a:avLst/>
          </a:prstGeom>
          <a:solidFill>
            <a:schemeClr val="accent1"/>
          </a:solidFill>
          <a:ln w="28575" cap="flat" cmpd="sng" algn="ctr">
            <a:solidFill>
              <a:schemeClr val="tx1"/>
            </a:solidFill>
            <a:prstDash val="dash"/>
            <a:round/>
            <a:headEnd type="none" w="med" len="med"/>
            <a:tailEnd type="none" w="med" len="med"/>
          </a:ln>
          <a:effectLst/>
        </p:spPr>
      </p:cxnSp>
      <p:cxnSp>
        <p:nvCxnSpPr>
          <p:cNvPr id="25" name="Straight Connector 24"/>
          <p:cNvCxnSpPr>
            <a:stCxn id="17" idx="0"/>
            <a:endCxn id="18" idx="0"/>
          </p:cNvCxnSpPr>
          <p:nvPr/>
        </p:nvCxnSpPr>
        <p:spPr bwMode="auto">
          <a:xfrm>
            <a:off x="3815916" y="2132856"/>
            <a:ext cx="792088" cy="0"/>
          </a:xfrm>
          <a:prstGeom prst="line">
            <a:avLst/>
          </a:prstGeom>
          <a:solidFill>
            <a:schemeClr val="accent1"/>
          </a:solidFill>
          <a:ln w="28575" cap="flat" cmpd="sng" algn="ctr">
            <a:solidFill>
              <a:schemeClr val="tx1"/>
            </a:solidFill>
            <a:prstDash val="dash"/>
            <a:round/>
            <a:headEnd type="none" w="med" len="med"/>
            <a:tailEnd type="none" w="med" len="med"/>
          </a:ln>
          <a:effectLst/>
        </p:spPr>
      </p:cxnSp>
      <p:cxnSp>
        <p:nvCxnSpPr>
          <p:cNvPr id="30" name="Straight Connector 29"/>
          <p:cNvCxnSpPr>
            <a:stCxn id="18" idx="0"/>
            <a:endCxn id="19" idx="0"/>
          </p:cNvCxnSpPr>
          <p:nvPr/>
        </p:nvCxnSpPr>
        <p:spPr bwMode="auto">
          <a:xfrm>
            <a:off x="4608004" y="2132856"/>
            <a:ext cx="936104" cy="0"/>
          </a:xfrm>
          <a:prstGeom prst="line">
            <a:avLst/>
          </a:prstGeom>
          <a:solidFill>
            <a:schemeClr val="accent1"/>
          </a:solidFill>
          <a:ln w="28575" cap="flat" cmpd="sng" algn="ctr">
            <a:solidFill>
              <a:schemeClr val="tx1"/>
            </a:solidFill>
            <a:prstDash val="dash"/>
            <a:round/>
            <a:headEnd type="none" w="med" len="med"/>
            <a:tailEnd type="none" w="med" len="med"/>
          </a:ln>
          <a:effectLst/>
        </p:spPr>
      </p:cxnSp>
      <p:cxnSp>
        <p:nvCxnSpPr>
          <p:cNvPr id="36" name="Straight Connector 35"/>
          <p:cNvCxnSpPr>
            <a:stCxn id="18" idx="0"/>
            <a:endCxn id="16" idx="4"/>
          </p:cNvCxnSpPr>
          <p:nvPr/>
        </p:nvCxnSpPr>
        <p:spPr bwMode="auto">
          <a:xfrm flipV="1">
            <a:off x="4608004" y="1844824"/>
            <a:ext cx="36004" cy="288032"/>
          </a:xfrm>
          <a:prstGeom prst="line">
            <a:avLst/>
          </a:prstGeom>
          <a:solidFill>
            <a:schemeClr val="accent1"/>
          </a:solidFill>
          <a:ln w="28575" cap="flat" cmpd="sng" algn="ctr">
            <a:solidFill>
              <a:schemeClr val="tx1"/>
            </a:solidFill>
            <a:prstDash val="dash"/>
            <a:round/>
            <a:headEnd type="none" w="med" len="med"/>
            <a:tailEnd type="none" w="med" len="med"/>
          </a:ln>
          <a:effectLst/>
        </p:spPr>
      </p:cxnSp>
      <p:sp>
        <p:nvSpPr>
          <p:cNvPr id="8" name="Likebent trekant 30"/>
          <p:cNvSpPr/>
          <p:nvPr/>
        </p:nvSpPr>
        <p:spPr>
          <a:xfrm>
            <a:off x="3491880" y="2348880"/>
            <a:ext cx="2304256" cy="3024336"/>
          </a:xfrm>
          <a:prstGeom prst="triangle">
            <a:avLst>
              <a:gd name="adj" fmla="val 48966"/>
            </a:avLst>
          </a:prstGeom>
          <a:gradFill flip="none" rotWithShape="1">
            <a:gsLst>
              <a:gs pos="41000">
                <a:schemeClr val="accent1">
                  <a:lumMod val="50000"/>
                </a:schemeClr>
              </a:gs>
              <a:gs pos="100000">
                <a:srgbClr val="000000"/>
              </a:gs>
            </a:gsLst>
            <a:lin ang="1602000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a:p>
            <a:pPr algn="ctr"/>
            <a:endParaRPr lang="nb-NO" dirty="0" smtClean="0"/>
          </a:p>
          <a:p>
            <a:pPr algn="ctr"/>
            <a:endParaRPr lang="nb-NO" dirty="0"/>
          </a:p>
          <a:p>
            <a:pPr algn="ctr"/>
            <a:endParaRPr lang="nb-NO" dirty="0" smtClean="0"/>
          </a:p>
        </p:txBody>
      </p:sp>
      <p:sp>
        <p:nvSpPr>
          <p:cNvPr id="7" name="Likebent trekant 30"/>
          <p:cNvSpPr/>
          <p:nvPr/>
        </p:nvSpPr>
        <p:spPr>
          <a:xfrm>
            <a:off x="1619672" y="2204864"/>
            <a:ext cx="2232248" cy="3168352"/>
          </a:xfrm>
          <a:prstGeom prst="triangle">
            <a:avLst>
              <a:gd name="adj" fmla="val 100000"/>
            </a:avLst>
          </a:prstGeom>
          <a:gradFill flip="none" rotWithShape="1">
            <a:gsLst>
              <a:gs pos="23000">
                <a:schemeClr val="accent1">
                  <a:lumMod val="50000"/>
                </a:schemeClr>
              </a:gs>
              <a:gs pos="82000">
                <a:srgbClr val="000000"/>
              </a:gs>
            </a:gsLst>
            <a:lin ang="1656000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a:p>
            <a:pPr algn="ctr"/>
            <a:endParaRPr lang="nb-NO" dirty="0" smtClean="0"/>
          </a:p>
          <a:p>
            <a:pPr algn="ctr"/>
            <a:endParaRPr lang="nb-NO" dirty="0"/>
          </a:p>
          <a:p>
            <a:pPr algn="ctr"/>
            <a:endParaRPr lang="nb-NO" dirty="0" smtClean="0"/>
          </a:p>
        </p:txBody>
      </p:sp>
      <p:sp>
        <p:nvSpPr>
          <p:cNvPr id="11" name="TextBox 10"/>
          <p:cNvSpPr txBox="1"/>
          <p:nvPr/>
        </p:nvSpPr>
        <p:spPr>
          <a:xfrm>
            <a:off x="4355976" y="4941168"/>
            <a:ext cx="833381" cy="400110"/>
          </a:xfrm>
          <a:prstGeom prst="rect">
            <a:avLst/>
          </a:prstGeom>
          <a:noFill/>
        </p:spPr>
        <p:txBody>
          <a:bodyPr wrap="none" rtlCol="0">
            <a:spAutoFit/>
          </a:bodyPr>
          <a:lstStyle/>
          <a:p>
            <a:r>
              <a:rPr lang="en-US"/>
              <a:t>Med+</a:t>
            </a:r>
          </a:p>
        </p:txBody>
      </p:sp>
      <p:sp>
        <p:nvSpPr>
          <p:cNvPr id="10" name="TextBox 9"/>
          <p:cNvSpPr txBox="1"/>
          <p:nvPr/>
        </p:nvSpPr>
        <p:spPr>
          <a:xfrm>
            <a:off x="2258752" y="4941168"/>
            <a:ext cx="1161120" cy="400110"/>
          </a:xfrm>
          <a:prstGeom prst="rect">
            <a:avLst/>
          </a:prstGeom>
          <a:noFill/>
        </p:spPr>
        <p:txBody>
          <a:bodyPr wrap="none" rtlCol="0">
            <a:spAutoFit/>
          </a:bodyPr>
          <a:lstStyle/>
          <a:p>
            <a:r>
              <a:rPr lang="en-US"/>
              <a:t>MatNat+</a:t>
            </a:r>
          </a:p>
        </p:txBody>
      </p:sp>
    </p:spTree>
    <p:extLst>
      <p:ext uri="{BB962C8B-B14F-4D97-AF65-F5344CB8AC3E}">
        <p14:creationId xmlns:p14="http://schemas.microsoft.com/office/powerpoint/2010/main" val="32759537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V</a:t>
            </a:r>
            <a:r>
              <a:rPr lang="nb-NO" dirty="0" smtClean="0"/>
              <a:t>idere </a:t>
            </a:r>
            <a:r>
              <a:rPr lang="nb-NO" dirty="0" err="1" smtClean="0"/>
              <a:t>forankringsprosess</a:t>
            </a:r>
            <a:endParaRPr lang="nb-NO" dirty="0"/>
          </a:p>
        </p:txBody>
      </p:sp>
      <p:sp>
        <p:nvSpPr>
          <p:cNvPr id="3" name="Content Placeholder 2"/>
          <p:cNvSpPr>
            <a:spLocks noGrp="1"/>
          </p:cNvSpPr>
          <p:nvPr>
            <p:ph idx="1"/>
          </p:nvPr>
        </p:nvSpPr>
        <p:spPr/>
        <p:txBody>
          <a:bodyPr/>
          <a:lstStyle/>
          <a:p>
            <a:r>
              <a:rPr lang="nb-NO" dirty="0" smtClean="0"/>
              <a:t>Primo mai; </a:t>
            </a:r>
          </a:p>
          <a:p>
            <a:pPr lvl="1"/>
            <a:r>
              <a:rPr lang="nb-NO" sz="2000" dirty="0" smtClean="0"/>
              <a:t>Med KF og OPO:</a:t>
            </a:r>
          </a:p>
          <a:p>
            <a:pPr lvl="1"/>
            <a:r>
              <a:rPr lang="nb-NO" sz="2000" dirty="0" smtClean="0"/>
              <a:t>Rektoratet</a:t>
            </a:r>
          </a:p>
          <a:p>
            <a:r>
              <a:rPr lang="nb-NO" dirty="0" smtClean="0"/>
              <a:t>Innen utgangen av mai/primo juni; </a:t>
            </a:r>
            <a:endParaRPr lang="nb-NO" dirty="0"/>
          </a:p>
          <a:p>
            <a:pPr lvl="1"/>
            <a:r>
              <a:rPr lang="nb-NO" sz="1800" dirty="0"/>
              <a:t>EL ledergruppe</a:t>
            </a:r>
            <a:endParaRPr lang="nb-NO" sz="1800" dirty="0"/>
          </a:p>
          <a:p>
            <a:pPr lvl="1"/>
            <a:r>
              <a:rPr lang="nb-NO" sz="1800" dirty="0" smtClean="0"/>
              <a:t>Dekanmøtet</a:t>
            </a:r>
          </a:p>
          <a:p>
            <a:pPr lvl="1"/>
            <a:r>
              <a:rPr lang="nb-NO" sz="1800" dirty="0" smtClean="0"/>
              <a:t>Direktørnettverket </a:t>
            </a:r>
          </a:p>
          <a:p>
            <a:r>
              <a:rPr lang="nb-NO" dirty="0" smtClean="0"/>
              <a:t>Juni;</a:t>
            </a:r>
          </a:p>
          <a:p>
            <a:pPr lvl="1"/>
            <a:r>
              <a:rPr lang="nb-NO" sz="1800" dirty="0" smtClean="0"/>
              <a:t>Få etablert plan for videre kommunikasjon og forankring ut på fakultet og </a:t>
            </a:r>
            <a:r>
              <a:rPr lang="nb-NO" sz="1800" dirty="0" err="1" smtClean="0"/>
              <a:t>evt</a:t>
            </a:r>
            <a:r>
              <a:rPr lang="nb-NO" sz="1800" smtClean="0"/>
              <a:t> institutt</a:t>
            </a:r>
            <a:endParaRPr lang="nb-NO" sz="1800" dirty="0"/>
          </a:p>
        </p:txBody>
      </p:sp>
      <p:sp>
        <p:nvSpPr>
          <p:cNvPr id="4" name="Date Placeholder 3"/>
          <p:cNvSpPr>
            <a:spLocks noGrp="1"/>
          </p:cNvSpPr>
          <p:nvPr>
            <p:ph type="dt" sz="half" idx="10"/>
          </p:nvPr>
        </p:nvSpPr>
        <p:spPr/>
        <p:txBody>
          <a:bodyPr/>
          <a:lstStyle/>
          <a:p>
            <a:pPr>
              <a:defRPr/>
            </a:pPr>
            <a:r>
              <a:rPr lang="nb-NO" dirty="0" smtClean="0"/>
              <a:t>April 2015</a:t>
            </a:r>
            <a:endParaRPr lang="nb-NO" dirty="0"/>
          </a:p>
        </p:txBody>
      </p:sp>
      <p:sp>
        <p:nvSpPr>
          <p:cNvPr id="5" name="Footer Placeholder 4"/>
          <p:cNvSpPr>
            <a:spLocks noGrp="1"/>
          </p:cNvSpPr>
          <p:nvPr>
            <p:ph type="ftr" sz="quarter" idx="11"/>
          </p:nvPr>
        </p:nvSpPr>
        <p:spPr/>
        <p:txBody>
          <a:bodyPr/>
          <a:lstStyle/>
          <a:p>
            <a:pPr>
              <a:defRPr/>
            </a:pPr>
            <a:r>
              <a:rPr lang="en-US" smtClean="0"/>
              <a:t>Prosjekt: Bedre forskerstøtte</a:t>
            </a:r>
            <a:endParaRPr lang="en-US"/>
          </a:p>
        </p:txBody>
      </p:sp>
      <p:sp>
        <p:nvSpPr>
          <p:cNvPr id="6" name="Slide Number Placeholder 5"/>
          <p:cNvSpPr>
            <a:spLocks noGrp="1"/>
          </p:cNvSpPr>
          <p:nvPr>
            <p:ph type="sldNum" sz="quarter" idx="12"/>
          </p:nvPr>
        </p:nvSpPr>
        <p:spPr/>
        <p:txBody>
          <a:bodyPr/>
          <a:lstStyle/>
          <a:p>
            <a:pPr>
              <a:defRPr/>
            </a:pPr>
            <a:fld id="{015D9349-2A75-B746-AC4C-3BC37A800A0C}" type="slidenum">
              <a:rPr lang="en-US" smtClean="0"/>
              <a:pPr>
                <a:defRPr/>
              </a:pPr>
              <a:t>11</a:t>
            </a:fld>
            <a:endParaRPr lang="en-US"/>
          </a:p>
        </p:txBody>
      </p:sp>
    </p:spTree>
    <p:extLst>
      <p:ext uri="{BB962C8B-B14F-4D97-AF65-F5344CB8AC3E}">
        <p14:creationId xmlns:p14="http://schemas.microsoft.com/office/powerpoint/2010/main" val="338329622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resentasjonBedreForskerstøtt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PresentasjonBedreForskerstøtte.potx</Template>
  <TotalTime>147884</TotalTime>
  <Words>982</Words>
  <Application>Microsoft Macintosh PowerPoint</Application>
  <PresentationFormat>On-screen Show (4:3)</PresentationFormat>
  <Paragraphs>169</Paragraphs>
  <Slides>10</Slides>
  <Notes>5</Notes>
  <HiddenSlides>3</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PresentasjonBedreForskerstøtte</vt:lpstr>
      <vt:lpstr>Prosjekt  Bedre forskerstøtte</vt:lpstr>
      <vt:lpstr>Hvor er vi i prosessen?</vt:lpstr>
      <vt:lpstr>Utfordringen:</vt:lpstr>
      <vt:lpstr>7 prinsipper for organisering av forskerstøtten:</vt:lpstr>
      <vt:lpstr>Kjerneelementer i hovedmodell</vt:lpstr>
      <vt:lpstr>PowerPoint Presentation</vt:lpstr>
      <vt:lpstr>Hva betyr fleksibilitet?</vt:lpstr>
      <vt:lpstr>PowerPoint Presentation</vt:lpstr>
      <vt:lpstr>PowerPoint Presentation</vt:lpstr>
      <vt:lpstr>Videre forankringsprosess</vt:lpstr>
    </vt:vector>
  </TitlesOfParts>
  <Company>Rayon</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Henrik Haugan</dc:creator>
  <cp:lastModifiedBy>Ragnar Lie</cp:lastModifiedBy>
  <cp:revision>389</cp:revision>
  <cp:lastPrinted>2014-12-05T08:48:11Z</cp:lastPrinted>
  <dcterms:created xsi:type="dcterms:W3CDTF">2011-04-26T13:13:17Z</dcterms:created>
  <dcterms:modified xsi:type="dcterms:W3CDTF">2015-04-27T11:52:02Z</dcterms:modified>
</cp:coreProperties>
</file>