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2"/>
    <p:sldId id="258" r:id="rId3"/>
    <p:sldId id="259" r:id="rId4"/>
    <p:sldId id="260" r:id="rId5"/>
    <p:sldId id="262" r:id="rId6"/>
    <p:sldId id="261" r:id="rId7"/>
    <p:sldId id="270" r:id="rId8"/>
    <p:sldId id="272" r:id="rId9"/>
    <p:sldId id="263" r:id="rId10"/>
    <p:sldId id="264" r:id="rId11"/>
    <p:sldId id="269" r:id="rId12"/>
    <p:sldId id="265" r:id="rId13"/>
    <p:sldId id="266" r:id="rId14"/>
    <p:sldId id="267" r:id="rId15"/>
    <p:sldId id="268" r:id="rId16"/>
    <p:sldId id="271" r:id="rId17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93668" autoAdjust="0"/>
  </p:normalViewPr>
  <p:slideViewPr>
    <p:cSldViewPr snapToGrid="0">
      <p:cViewPr varScale="1">
        <p:scale>
          <a:sx n="96" d="100"/>
          <a:sy n="96" d="100"/>
        </p:scale>
        <p:origin x="-108" y="-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380CC-1204-4797-AC83-465B014E6626}" type="datetimeFigureOut">
              <a:rPr lang="nb-NO" smtClean="0"/>
              <a:t>12.02.2015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297F4E-E93A-4C13-A293-FC2D1AAAAC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2135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nb-NO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645" y="0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nb-NO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Klikk for å redigere tekststiler i malen</a:t>
            </a:r>
          </a:p>
          <a:p>
            <a:pPr lvl="1"/>
            <a:r>
              <a:rPr lang="en-US" altLang="nb-NO" smtClean="0"/>
              <a:t>Andre nivå</a:t>
            </a:r>
          </a:p>
          <a:p>
            <a:pPr lvl="2"/>
            <a:r>
              <a:rPr lang="en-US" altLang="nb-NO" smtClean="0"/>
              <a:t>Tredje nivå</a:t>
            </a:r>
          </a:p>
          <a:p>
            <a:pPr lvl="3"/>
            <a:r>
              <a:rPr lang="en-US" altLang="nb-NO" smtClean="0"/>
              <a:t>Fjerde nivå</a:t>
            </a:r>
          </a:p>
          <a:p>
            <a:pPr lvl="4"/>
            <a:r>
              <a:rPr lang="en-US" altLang="nb-NO" smtClean="0"/>
              <a:t>Femte nivå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08981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nb-NO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645" y="9408981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596A97B-4818-41E0-ADCF-165F93F729A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939272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9D2A13-250C-487D-A2A4-ADB514C81D06}" type="slidenum">
              <a:rPr lang="en-US" altLang="nb-NO"/>
              <a:pPr/>
              <a:t>1</a:t>
            </a:fld>
            <a:endParaRPr lang="en-US" altLang="nb-NO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lnSpc>
                <a:spcPct val="90000"/>
              </a:lnSpc>
            </a:pPr>
            <a:endParaRPr lang="en-US" altLang="nb-NO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4B1ED7-DE11-4A82-85AC-3216D4D4932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66110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0EB640-8E6D-4EF3-98C7-59563EF7771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42473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6D2742-6047-4EC3-B164-D3955043FBD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10214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55F38A-9809-4329-95EE-C1683E55F717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73801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33C052-984A-4BCB-9F88-BE8AA6A7684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38918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05D461-0CA4-4B12-915E-22253DD82DA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48791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C1341C-923D-4BDB-9842-78A134960E8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24715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4B85D3-3137-4A2F-B091-DAA4ACE24F3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4831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48D15D-6D3D-4DDB-929C-D213ACFB19E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48038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400093-ACC8-46E1-AB99-F89C7720D81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31980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F497D-361B-4203-AAD8-DD8564B74B1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7513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Klikk for å redigere tittelstil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Klikk for å redigere tekststiler i malen</a:t>
            </a:r>
          </a:p>
          <a:p>
            <a:pPr lvl="1"/>
            <a:r>
              <a:rPr lang="en-US" altLang="nb-NO" smtClean="0"/>
              <a:t>Andre nivå</a:t>
            </a:r>
          </a:p>
          <a:p>
            <a:pPr lvl="2"/>
            <a:r>
              <a:rPr lang="en-US" altLang="nb-NO" smtClean="0"/>
              <a:t>Tredje nivå</a:t>
            </a:r>
          </a:p>
          <a:p>
            <a:pPr lvl="3"/>
            <a:r>
              <a:rPr lang="en-US" altLang="nb-NO" smtClean="0"/>
              <a:t>Fjerde nivå</a:t>
            </a:r>
          </a:p>
          <a:p>
            <a:pPr lvl="4"/>
            <a:r>
              <a:rPr lang="en-US" alt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55C5780-6405-49BB-9381-24E7ED604F8D}" type="slidenum">
              <a:rPr lang="en-US" altLang="nb-NO"/>
              <a:pPr/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03993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934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bg1"/>
                </a:solidFill>
              </a:rPr>
              <a:t>Oppsummering tiltaksseminar - I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92063" y="1633915"/>
            <a:ext cx="8229600" cy="4525963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nb-NO" sz="2000" dirty="0" smtClean="0">
                <a:solidFill>
                  <a:schemeClr val="bg1"/>
                </a:solidFill>
              </a:rPr>
              <a:t>Vurdering av forslag til modell</a:t>
            </a:r>
          </a:p>
          <a:p>
            <a:pPr marL="685800" lvl="1"/>
            <a:r>
              <a:rPr lang="nb-NO" sz="1600" dirty="0">
                <a:solidFill>
                  <a:schemeClr val="bg1"/>
                </a:solidFill>
              </a:rPr>
              <a:t>God beskrivelse av status i dag og utfordringer</a:t>
            </a:r>
          </a:p>
          <a:p>
            <a:pPr marL="685800" lvl="1"/>
            <a:r>
              <a:rPr lang="nb-NO" sz="1600" dirty="0" smtClean="0">
                <a:solidFill>
                  <a:schemeClr val="bg1"/>
                </a:solidFill>
              </a:rPr>
              <a:t>Stor sett enighet om modellen </a:t>
            </a:r>
          </a:p>
          <a:p>
            <a:pPr marL="685800" lvl="1"/>
            <a:r>
              <a:rPr lang="nb-NO" sz="1600" dirty="0">
                <a:solidFill>
                  <a:schemeClr val="bg1"/>
                </a:solidFill>
              </a:rPr>
              <a:t>Forslaget om prosjektkoordinator er er en god ide</a:t>
            </a:r>
            <a:r>
              <a:rPr lang="nb-NO" sz="1600" dirty="0" smtClean="0">
                <a:solidFill>
                  <a:schemeClr val="bg1"/>
                </a:solidFill>
              </a:rPr>
              <a:t>. </a:t>
            </a:r>
          </a:p>
          <a:p>
            <a:pPr marL="1085850" lvl="2"/>
            <a:r>
              <a:rPr lang="nb-NO" sz="1200" dirty="0" smtClean="0">
                <a:solidFill>
                  <a:schemeClr val="bg1"/>
                </a:solidFill>
              </a:rPr>
              <a:t>Forskeren </a:t>
            </a:r>
            <a:r>
              <a:rPr lang="nb-NO" sz="1200" i="1" dirty="0" smtClean="0">
                <a:solidFill>
                  <a:schemeClr val="bg1"/>
                </a:solidFill>
              </a:rPr>
              <a:t>har</a:t>
            </a:r>
            <a:r>
              <a:rPr lang="nb-NO" sz="1200" dirty="0" smtClean="0">
                <a:solidFill>
                  <a:schemeClr val="bg1"/>
                </a:solidFill>
              </a:rPr>
              <a:t> behov for et kontaktpunkt</a:t>
            </a:r>
          </a:p>
          <a:p>
            <a:pPr marL="1085850" lvl="2"/>
            <a:r>
              <a:rPr lang="nb-NO" sz="1200" dirty="0">
                <a:solidFill>
                  <a:schemeClr val="bg1"/>
                </a:solidFill>
              </a:rPr>
              <a:t>Særlig viktig for store komplekse prosjekter</a:t>
            </a:r>
          </a:p>
          <a:p>
            <a:pPr marL="1085850" lvl="2"/>
            <a:r>
              <a:rPr lang="nb-NO" sz="1200" dirty="0" smtClean="0">
                <a:solidFill>
                  <a:schemeClr val="bg1"/>
                </a:solidFill>
              </a:rPr>
              <a:t>Usikkerhet mht betegnelse: Forskerstøtte, «Fastlege», Støttekoordinator, forskerkontakt?</a:t>
            </a:r>
          </a:p>
          <a:p>
            <a:pPr marL="685800" lvl="1"/>
            <a:r>
              <a:rPr lang="nb-NO" sz="1600" dirty="0" err="1" smtClean="0">
                <a:solidFill>
                  <a:schemeClr val="bg1"/>
                </a:solidFill>
              </a:rPr>
              <a:t>Fagnært</a:t>
            </a:r>
            <a:r>
              <a:rPr lang="nb-NO" sz="1600" dirty="0" smtClean="0">
                <a:solidFill>
                  <a:schemeClr val="bg1"/>
                </a:solidFill>
              </a:rPr>
              <a:t> svært viktig, men ikke </a:t>
            </a:r>
            <a:r>
              <a:rPr lang="nb-NO" sz="1600" dirty="0" err="1" smtClean="0">
                <a:solidFill>
                  <a:schemeClr val="bg1"/>
                </a:solidFill>
              </a:rPr>
              <a:t>tydlig</a:t>
            </a:r>
            <a:r>
              <a:rPr lang="nb-NO" sz="1600" dirty="0" smtClean="0">
                <a:solidFill>
                  <a:schemeClr val="bg1"/>
                </a:solidFill>
              </a:rPr>
              <a:t> nok beskrevet</a:t>
            </a:r>
          </a:p>
          <a:p>
            <a:pPr marL="685800" lvl="1"/>
            <a:r>
              <a:rPr lang="nb-NO" sz="1600" dirty="0" smtClean="0">
                <a:solidFill>
                  <a:schemeClr val="bg1"/>
                </a:solidFill>
              </a:rPr>
              <a:t>Definere minstekravet nøye</a:t>
            </a:r>
            <a:r>
              <a:rPr lang="nb-NO" sz="1600" dirty="0">
                <a:solidFill>
                  <a:schemeClr val="bg1"/>
                </a:solidFill>
              </a:rPr>
              <a:t>, </a:t>
            </a:r>
            <a:r>
              <a:rPr lang="nb-NO" sz="1600" dirty="0" smtClean="0">
                <a:solidFill>
                  <a:schemeClr val="bg1"/>
                </a:solidFill>
              </a:rPr>
              <a:t>må </a:t>
            </a:r>
            <a:r>
              <a:rPr lang="nb-NO" sz="1600" dirty="0">
                <a:solidFill>
                  <a:schemeClr val="bg1"/>
                </a:solidFill>
              </a:rPr>
              <a:t>være overkommelige </a:t>
            </a:r>
            <a:r>
              <a:rPr lang="nb-NO" sz="1600" dirty="0" smtClean="0">
                <a:solidFill>
                  <a:schemeClr val="bg1"/>
                </a:solidFill>
              </a:rPr>
              <a:t>minstekrav</a:t>
            </a:r>
          </a:p>
          <a:p>
            <a:pPr marL="685800" lvl="1"/>
            <a:r>
              <a:rPr lang="nb-NO" sz="1600" dirty="0" smtClean="0">
                <a:solidFill>
                  <a:schemeClr val="bg1"/>
                </a:solidFill>
              </a:rPr>
              <a:t>To modeller? En for pre og en for post?</a:t>
            </a:r>
            <a:r>
              <a:rPr lang="nb-NO" sz="1200" dirty="0">
                <a:solidFill>
                  <a:schemeClr val="bg1"/>
                </a:solidFill>
              </a:rPr>
              <a:t> </a:t>
            </a:r>
            <a:endParaRPr lang="nb-NO" sz="1400" dirty="0">
              <a:solidFill>
                <a:schemeClr val="bg1"/>
              </a:solidFill>
            </a:endParaRPr>
          </a:p>
          <a:p>
            <a:pPr marL="1085850" lvl="2"/>
            <a:r>
              <a:rPr lang="nb-NO" sz="1200" dirty="0">
                <a:solidFill>
                  <a:schemeClr val="bg1"/>
                </a:solidFill>
              </a:rPr>
              <a:t>Skille hva som er pre-grant og hva som er post-grant, ulike behov, ulike kompetansekrav</a:t>
            </a:r>
          </a:p>
          <a:p>
            <a:pPr marL="1085850" lvl="2"/>
            <a:r>
              <a:rPr lang="nb-NO" sz="1200" dirty="0">
                <a:solidFill>
                  <a:schemeClr val="bg1"/>
                </a:solidFill>
              </a:rPr>
              <a:t>Bør legge økt vekt på drift – her kan beskrivelse av støtten kan være mest konkret</a:t>
            </a:r>
          </a:p>
          <a:p>
            <a:pPr marL="1085850" lvl="2"/>
            <a:r>
              <a:rPr lang="nb-NO" sz="1200" dirty="0">
                <a:solidFill>
                  <a:schemeClr val="bg1"/>
                </a:solidFill>
              </a:rPr>
              <a:t>De små må øke pre-grant støtten</a:t>
            </a:r>
          </a:p>
          <a:p>
            <a:pPr marL="1085850" lvl="2"/>
            <a:r>
              <a:rPr lang="nb-NO" sz="1200" dirty="0">
                <a:solidFill>
                  <a:schemeClr val="bg1"/>
                </a:solidFill>
              </a:rPr>
              <a:t>De store må øke post-grant</a:t>
            </a:r>
          </a:p>
          <a:p>
            <a:pPr marL="685800" lvl="1"/>
            <a:r>
              <a:rPr lang="nb-NO" sz="1600" dirty="0">
                <a:solidFill>
                  <a:schemeClr val="bg1"/>
                </a:solidFill>
              </a:rPr>
              <a:t>Fokus på kompetanseutvikling</a:t>
            </a:r>
          </a:p>
          <a:p>
            <a:pPr marL="1085850" lvl="2"/>
            <a:r>
              <a:rPr lang="nb-NO" sz="1200" dirty="0">
                <a:solidFill>
                  <a:schemeClr val="bg1"/>
                </a:solidFill>
              </a:rPr>
              <a:t>Mange små prosenter et problem: Man blir god i en rolle om man gjør mye av det</a:t>
            </a:r>
          </a:p>
          <a:p>
            <a:pPr marL="685800" lvl="1"/>
            <a:r>
              <a:rPr lang="nb-NO" sz="1600" dirty="0">
                <a:solidFill>
                  <a:schemeClr val="bg1"/>
                </a:solidFill>
              </a:rPr>
              <a:t>Fagansvar i avd for fagstøtte? Ja, men må defineres klarere (og betegnelsen ”fag” bør vurderes</a:t>
            </a:r>
          </a:p>
          <a:p>
            <a:pPr marL="1085850" lvl="2"/>
            <a:endParaRPr lang="nb-NO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037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>
                <a:solidFill>
                  <a:schemeClr val="bg1"/>
                </a:solidFill>
              </a:rPr>
              <a:t>Oppsummering tiltaksseminar - II</a:t>
            </a:r>
            <a:endParaRPr lang="nb-NO" sz="4000" dirty="0">
              <a:solidFill>
                <a:schemeClr val="bg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 smtClean="0">
                <a:solidFill>
                  <a:schemeClr val="bg1"/>
                </a:solidFill>
              </a:rPr>
              <a:t>2. Konkrete forslag til forbedringer</a:t>
            </a:r>
          </a:p>
          <a:p>
            <a:pPr marL="685800" lvl="1"/>
            <a:r>
              <a:rPr lang="nb-NO" sz="1600" dirty="0" smtClean="0">
                <a:solidFill>
                  <a:schemeClr val="bg1"/>
                </a:solidFill>
              </a:rPr>
              <a:t>Minstenivå: ulike behov, ulike faser, ulik kompleksitet må dekkes</a:t>
            </a:r>
          </a:p>
          <a:p>
            <a:pPr marL="685800" lvl="1"/>
            <a:r>
              <a:rPr lang="nb-NO" sz="1600" dirty="0">
                <a:solidFill>
                  <a:schemeClr val="bg1"/>
                </a:solidFill>
              </a:rPr>
              <a:t>Oppgaver ”f</a:t>
            </a:r>
            <a:r>
              <a:rPr lang="nb-NO" sz="1600" dirty="0" smtClean="0">
                <a:solidFill>
                  <a:schemeClr val="bg1"/>
                </a:solidFill>
              </a:rPr>
              <a:t>ag”-ansvar Avd fagstøtte: </a:t>
            </a:r>
          </a:p>
          <a:p>
            <a:pPr marL="1085850" lvl="2"/>
            <a:r>
              <a:rPr lang="nb-NO" sz="1200" dirty="0" smtClean="0">
                <a:solidFill>
                  <a:schemeClr val="bg1"/>
                </a:solidFill>
              </a:rPr>
              <a:t>Eierskap for forskerstøtte som politikkfelt ved UiO: Oppgaver: </a:t>
            </a:r>
          </a:p>
          <a:p>
            <a:pPr marL="1314450" lvl="3" indent="0">
              <a:buNone/>
            </a:pPr>
            <a:r>
              <a:rPr lang="nb-NO" sz="1100" u="sng" dirty="0" smtClean="0">
                <a:solidFill>
                  <a:schemeClr val="bg1"/>
                </a:solidFill>
              </a:rPr>
              <a:t>Strategisk ansvar</a:t>
            </a:r>
          </a:p>
          <a:p>
            <a:pPr marL="1543050" lvl="3"/>
            <a:r>
              <a:rPr lang="nb-NO" sz="1100" dirty="0" smtClean="0">
                <a:solidFill>
                  <a:schemeClr val="bg1"/>
                </a:solidFill>
              </a:rPr>
              <a:t>Policy –Herunder </a:t>
            </a:r>
            <a:r>
              <a:rPr lang="nb-NO" sz="1100" dirty="0">
                <a:solidFill>
                  <a:schemeClr val="bg1"/>
                </a:solidFill>
              </a:rPr>
              <a:t>Utviklingsarbeid av politikkfeltet. helheten må fungere </a:t>
            </a:r>
            <a:endParaRPr lang="nb-NO" sz="1100" dirty="0" smtClean="0">
              <a:solidFill>
                <a:schemeClr val="bg1"/>
              </a:solidFill>
            </a:endParaRPr>
          </a:p>
          <a:p>
            <a:pPr marL="1543050" lvl="3"/>
            <a:r>
              <a:rPr lang="nb-NO" sz="1100" dirty="0">
                <a:solidFill>
                  <a:schemeClr val="bg1"/>
                </a:solidFill>
              </a:rPr>
              <a:t>Statistikk og analyse (Samarbeid med VØS)</a:t>
            </a:r>
          </a:p>
          <a:p>
            <a:pPr marL="1543050" lvl="3"/>
            <a:r>
              <a:rPr lang="nb-NO" sz="1100" dirty="0">
                <a:solidFill>
                  <a:schemeClr val="bg1"/>
                </a:solidFill>
              </a:rPr>
              <a:t>Overordnet ansvar for k</a:t>
            </a:r>
            <a:r>
              <a:rPr lang="nb-NO" sz="1100" dirty="0" smtClean="0">
                <a:solidFill>
                  <a:schemeClr val="bg1"/>
                </a:solidFill>
              </a:rPr>
              <a:t>ompetanseutvikling, kurs, rådgivning</a:t>
            </a:r>
          </a:p>
          <a:p>
            <a:pPr marL="1543050" lvl="3"/>
            <a:r>
              <a:rPr lang="nb-NO" sz="1100" dirty="0">
                <a:solidFill>
                  <a:schemeClr val="bg1"/>
                </a:solidFill>
              </a:rPr>
              <a:t>Elektronisk støtteverktøy,portal, web-innhold</a:t>
            </a:r>
          </a:p>
          <a:p>
            <a:pPr marL="1314450" lvl="3" indent="0">
              <a:buNone/>
            </a:pPr>
            <a:r>
              <a:rPr lang="nb-NO" sz="1100" u="sng" dirty="0" smtClean="0">
                <a:solidFill>
                  <a:schemeClr val="bg1"/>
                </a:solidFill>
              </a:rPr>
              <a:t>Tjenester</a:t>
            </a:r>
            <a:r>
              <a:rPr lang="nb-NO" sz="1100" dirty="0" smtClean="0">
                <a:solidFill>
                  <a:schemeClr val="bg1"/>
                </a:solidFill>
              </a:rPr>
              <a:t>:</a:t>
            </a:r>
          </a:p>
          <a:p>
            <a:pPr marL="1543050" lvl="3"/>
            <a:r>
              <a:rPr lang="nb-NO" sz="1100" dirty="0" smtClean="0">
                <a:solidFill>
                  <a:schemeClr val="bg1"/>
                </a:solidFill>
              </a:rPr>
              <a:t>Juridisk rådgivning, IPS, </a:t>
            </a:r>
            <a:r>
              <a:rPr lang="nb-NO" sz="1100" dirty="0" err="1" smtClean="0">
                <a:solidFill>
                  <a:schemeClr val="bg1"/>
                </a:solidFill>
              </a:rPr>
              <a:t>konsortieavtaler</a:t>
            </a:r>
            <a:r>
              <a:rPr lang="nb-NO" sz="1100" dirty="0" smtClean="0">
                <a:solidFill>
                  <a:schemeClr val="bg1"/>
                </a:solidFill>
              </a:rPr>
              <a:t>, </a:t>
            </a:r>
          </a:p>
          <a:p>
            <a:pPr marL="1543050" lvl="3"/>
            <a:r>
              <a:rPr lang="nb-NO" sz="1100" dirty="0">
                <a:solidFill>
                  <a:schemeClr val="bg1"/>
                </a:solidFill>
              </a:rPr>
              <a:t>EU-støtte (i samspill med enhetene)</a:t>
            </a:r>
          </a:p>
          <a:p>
            <a:pPr marL="1543050" lvl="3"/>
            <a:r>
              <a:rPr lang="nb-NO" sz="1100" dirty="0" smtClean="0">
                <a:solidFill>
                  <a:schemeClr val="bg1"/>
                </a:solidFill>
              </a:rPr>
              <a:t>NFR-støtte på større prosjekter og tiltak, eks SFF (i samspill med enhetene)</a:t>
            </a:r>
          </a:p>
          <a:p>
            <a:pPr marL="1543050" lvl="3"/>
            <a:r>
              <a:rPr lang="nb-NO" sz="1100" dirty="0">
                <a:solidFill>
                  <a:schemeClr val="bg1"/>
                </a:solidFill>
              </a:rPr>
              <a:t>Datalagring ?</a:t>
            </a:r>
            <a:endParaRPr lang="nb-NO" sz="800" dirty="0" smtClean="0">
              <a:solidFill>
                <a:schemeClr val="bg1"/>
              </a:solidFill>
            </a:endParaRPr>
          </a:p>
          <a:p>
            <a:pPr marL="1085850" lvl="2"/>
            <a:r>
              <a:rPr lang="nb-NO" sz="1200" dirty="0">
                <a:solidFill>
                  <a:schemeClr val="bg1"/>
                </a:solidFill>
              </a:rPr>
              <a:t>Presisere hva som </a:t>
            </a:r>
            <a:r>
              <a:rPr lang="nb-NO" sz="1200" u="sng" dirty="0">
                <a:solidFill>
                  <a:schemeClr val="bg1"/>
                </a:solidFill>
              </a:rPr>
              <a:t>ikke</a:t>
            </a:r>
            <a:r>
              <a:rPr lang="nb-NO" sz="1200" dirty="0">
                <a:solidFill>
                  <a:schemeClr val="bg1"/>
                </a:solidFill>
              </a:rPr>
              <a:t> skal gjøres sentralt</a:t>
            </a:r>
          </a:p>
          <a:p>
            <a:pPr marL="685800" lvl="1"/>
            <a:r>
              <a:rPr lang="nb-NO" sz="1600" dirty="0" smtClean="0">
                <a:solidFill>
                  <a:schemeClr val="bg1"/>
                </a:solidFill>
              </a:rPr>
              <a:t>Gjennomgang av de små stillingsbrøkene og vurdere samling =&gt; profesjonalisere støtten</a:t>
            </a:r>
          </a:p>
          <a:p>
            <a:pPr marL="685800" lvl="1"/>
            <a:r>
              <a:rPr lang="nb-NO" sz="1600" dirty="0" smtClean="0">
                <a:solidFill>
                  <a:schemeClr val="bg1"/>
                </a:solidFill>
              </a:rPr>
              <a:t>Oppfølging av søkere som fikk avslag, hva må skrus på for å få tilslag?</a:t>
            </a:r>
          </a:p>
          <a:p>
            <a:pPr marL="685800" lvl="1"/>
            <a:r>
              <a:rPr lang="nb-NO" sz="1600" dirty="0" err="1" smtClean="0">
                <a:solidFill>
                  <a:schemeClr val="bg1"/>
                </a:solidFill>
              </a:rPr>
              <a:t>Admin.støtte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smtClean="0">
                <a:solidFill>
                  <a:schemeClr val="bg1"/>
                </a:solidFill>
              </a:rPr>
              <a:t>i søknadsfasen, legge inn </a:t>
            </a:r>
            <a:r>
              <a:rPr lang="nb-NO" sz="1600" dirty="0" err="1" smtClean="0">
                <a:solidFill>
                  <a:schemeClr val="bg1"/>
                </a:solidFill>
              </a:rPr>
              <a:t>adm.ressurser</a:t>
            </a:r>
            <a:endParaRPr lang="nb-NO" sz="1600" dirty="0" smtClean="0">
              <a:solidFill>
                <a:schemeClr val="bg1"/>
              </a:solidFill>
            </a:endParaRPr>
          </a:p>
          <a:p>
            <a:pPr marL="685800" lvl="1"/>
            <a:endParaRPr lang="nb-NO" sz="16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485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>
                <a:solidFill>
                  <a:schemeClr val="bg1"/>
                </a:solidFill>
              </a:rPr>
              <a:t>Oppsummering tiltaksseminar - III</a:t>
            </a:r>
            <a:endParaRPr lang="nb-NO" sz="4000" dirty="0">
              <a:solidFill>
                <a:schemeClr val="bg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 smtClean="0">
                <a:solidFill>
                  <a:schemeClr val="bg1"/>
                </a:solidFill>
              </a:rPr>
              <a:t>3. Hva må til av endring?</a:t>
            </a:r>
          </a:p>
          <a:p>
            <a:pPr marL="857250" lvl="1" indent="-457200"/>
            <a:r>
              <a:rPr lang="nb-NO" sz="1800" dirty="0" smtClean="0">
                <a:solidFill>
                  <a:schemeClr val="bg1"/>
                </a:solidFill>
              </a:rPr>
              <a:t>Organisering</a:t>
            </a:r>
          </a:p>
          <a:p>
            <a:pPr marL="1257300" lvl="2" indent="-457200"/>
            <a:r>
              <a:rPr lang="nb-NO" sz="1400" dirty="0" smtClean="0">
                <a:solidFill>
                  <a:schemeClr val="bg1"/>
                </a:solidFill>
              </a:rPr>
              <a:t>Videreutvikle roller og oppgaver for LOS-enhet men beholde vekten på nærhetsprinsippet</a:t>
            </a:r>
          </a:p>
          <a:p>
            <a:pPr marL="1257300" lvl="2" indent="-457200"/>
            <a:r>
              <a:rPr lang="nb-NO" sz="1400" dirty="0" smtClean="0">
                <a:solidFill>
                  <a:schemeClr val="bg1"/>
                </a:solidFill>
              </a:rPr>
              <a:t>Videreutvikle fakultetets roller og variasjonsmuligheter</a:t>
            </a:r>
          </a:p>
          <a:p>
            <a:pPr marL="1257300" lvl="2" indent="-457200"/>
            <a:r>
              <a:rPr lang="nb-NO" sz="1400" dirty="0">
                <a:solidFill>
                  <a:schemeClr val="bg1"/>
                </a:solidFill>
              </a:rPr>
              <a:t>Samle støtten i tre noder på fakultetsnivå?</a:t>
            </a:r>
          </a:p>
          <a:p>
            <a:pPr marL="1714500" lvl="3" indent="-457200">
              <a:buFont typeface="+mj-lt"/>
              <a:buAutoNum type="arabicPeriod"/>
            </a:pPr>
            <a:r>
              <a:rPr lang="nb-NO" sz="1200" dirty="0" smtClean="0">
                <a:solidFill>
                  <a:schemeClr val="bg1"/>
                </a:solidFill>
              </a:rPr>
              <a:t>MED/OD</a:t>
            </a:r>
          </a:p>
          <a:p>
            <a:pPr marL="1714500" lvl="3" indent="-457200">
              <a:buFont typeface="+mj-lt"/>
              <a:buAutoNum type="arabicPeriod"/>
            </a:pPr>
            <a:r>
              <a:rPr lang="nb-NO" sz="1200" dirty="0">
                <a:solidFill>
                  <a:schemeClr val="bg1"/>
                </a:solidFill>
              </a:rPr>
              <a:t>MN/NMH</a:t>
            </a:r>
          </a:p>
          <a:p>
            <a:pPr marL="1714500" lvl="3" indent="-457200">
              <a:buFont typeface="+mj-lt"/>
              <a:buAutoNum type="arabicPeriod"/>
            </a:pPr>
            <a:r>
              <a:rPr lang="nb-NO" sz="1200" dirty="0" smtClean="0">
                <a:solidFill>
                  <a:schemeClr val="bg1"/>
                </a:solidFill>
              </a:rPr>
              <a:t>HF/SV/UV/KHM/SUM/STK</a:t>
            </a:r>
          </a:p>
          <a:p>
            <a:pPr marL="1257300" lvl="2" indent="-457200"/>
            <a:r>
              <a:rPr lang="nb-NO" sz="1400" dirty="0">
                <a:solidFill>
                  <a:schemeClr val="bg1"/>
                </a:solidFill>
              </a:rPr>
              <a:t>Hvis EU-kompetansen øker </a:t>
            </a:r>
            <a:r>
              <a:rPr lang="nb-NO" sz="1400" dirty="0" err="1">
                <a:solidFill>
                  <a:schemeClr val="bg1"/>
                </a:solidFill>
              </a:rPr>
              <a:t>fak, kan EU-kontorets oppgaver videreutvikles</a:t>
            </a:r>
            <a:endParaRPr lang="nb-NO" sz="1400" u="sng" dirty="0">
              <a:solidFill>
                <a:schemeClr val="bg1"/>
              </a:solidFill>
            </a:endParaRPr>
          </a:p>
          <a:p>
            <a:pPr marL="1257300" lvl="2" indent="-457200"/>
            <a:r>
              <a:rPr lang="nb-NO" sz="1400" dirty="0" smtClean="0">
                <a:solidFill>
                  <a:schemeClr val="bg1"/>
                </a:solidFill>
              </a:rPr>
              <a:t>Avklare hva som skal være fagnært og i hvilken fase</a:t>
            </a:r>
          </a:p>
          <a:p>
            <a:pPr marL="1257300" lvl="2" indent="-457200"/>
            <a:r>
              <a:rPr lang="nb-NO" sz="1400" dirty="0">
                <a:solidFill>
                  <a:schemeClr val="bg1"/>
                </a:solidFill>
              </a:rPr>
              <a:t>Videreutvikle beskrivelse av støtte i Pre-grant og Post-grant-fasene. Hva kan standardiseres og gjøres lett tilgjengelig uavhengig av enhet og nivå?</a:t>
            </a:r>
          </a:p>
          <a:p>
            <a:pPr marL="1257300" lvl="2" indent="-457200"/>
            <a:r>
              <a:rPr lang="nb-NO" sz="1400" dirty="0" smtClean="0">
                <a:solidFill>
                  <a:schemeClr val="bg1"/>
                </a:solidFill>
              </a:rPr>
              <a:t>Utvikle «Shepherd»-rollen, sentralt og på de store </a:t>
            </a:r>
            <a:r>
              <a:rPr lang="nb-NO" sz="1400" dirty="0" err="1" smtClean="0">
                <a:solidFill>
                  <a:schemeClr val="bg1"/>
                </a:solidFill>
              </a:rPr>
              <a:t>fak</a:t>
            </a:r>
            <a:r>
              <a:rPr lang="nb-NO" sz="1400" dirty="0" smtClean="0">
                <a:solidFill>
                  <a:schemeClr val="bg1"/>
                </a:solidFill>
              </a:rPr>
              <a:t>? Hvilke oppgaver </a:t>
            </a:r>
            <a:r>
              <a:rPr lang="nb-NO" sz="1400" u="sng" dirty="0" smtClean="0">
                <a:solidFill>
                  <a:schemeClr val="bg1"/>
                </a:solidFill>
              </a:rPr>
              <a:t>innad</a:t>
            </a:r>
            <a:r>
              <a:rPr lang="nb-NO" sz="1400" dirty="0" smtClean="0">
                <a:solidFill>
                  <a:schemeClr val="bg1"/>
                </a:solidFill>
              </a:rPr>
              <a:t> – og </a:t>
            </a:r>
            <a:r>
              <a:rPr lang="nb-NO" sz="1400" u="sng" dirty="0" smtClean="0">
                <a:solidFill>
                  <a:schemeClr val="bg1"/>
                </a:solidFill>
              </a:rPr>
              <a:t>utad</a:t>
            </a:r>
          </a:p>
        </p:txBody>
      </p:sp>
    </p:spTree>
    <p:extLst>
      <p:ext uri="{BB962C8B-B14F-4D97-AF65-F5344CB8AC3E}">
        <p14:creationId xmlns:p14="http://schemas.microsoft.com/office/powerpoint/2010/main" val="1632433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>
                <a:solidFill>
                  <a:schemeClr val="bg1"/>
                </a:solidFill>
              </a:rPr>
              <a:t>Oppsummering tiltaksseminar - IV</a:t>
            </a:r>
            <a:endParaRPr lang="nb-NO" sz="4000" dirty="0">
              <a:solidFill>
                <a:schemeClr val="bg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 smtClean="0">
                <a:solidFill>
                  <a:schemeClr val="bg1"/>
                </a:solidFill>
              </a:rPr>
              <a:t>3. Hva må til av endring?</a:t>
            </a:r>
          </a:p>
          <a:p>
            <a:pPr marL="857250" lvl="1" indent="-457200"/>
            <a:r>
              <a:rPr lang="nb-NO" sz="1600" dirty="0" smtClean="0">
                <a:solidFill>
                  <a:schemeClr val="bg1"/>
                </a:solidFill>
              </a:rPr>
              <a:t>Ressurser (Personer og penger)</a:t>
            </a:r>
          </a:p>
          <a:p>
            <a:pPr marL="1257300" lvl="2" indent="-457200"/>
            <a:r>
              <a:rPr lang="nb-NO" sz="1200" dirty="0" smtClean="0">
                <a:solidFill>
                  <a:schemeClr val="bg1"/>
                </a:solidFill>
              </a:rPr>
              <a:t>Mye videreutvikling kan skje innenfor eksisterende rammer , men det er trolig behov for:</a:t>
            </a:r>
          </a:p>
          <a:p>
            <a:pPr marL="1714500" lvl="3" indent="-457200"/>
            <a:r>
              <a:rPr lang="nb-NO" sz="1000" dirty="0">
                <a:solidFill>
                  <a:schemeClr val="bg1"/>
                </a:solidFill>
              </a:rPr>
              <a:t>O</a:t>
            </a:r>
            <a:r>
              <a:rPr lang="nb-NO" sz="1000" dirty="0" smtClean="0">
                <a:solidFill>
                  <a:schemeClr val="bg1"/>
                </a:solidFill>
              </a:rPr>
              <a:t>mprioriteringer </a:t>
            </a:r>
          </a:p>
          <a:p>
            <a:pPr marL="1714500" lvl="3" indent="-457200"/>
            <a:r>
              <a:rPr lang="nb-NO" sz="1000" dirty="0">
                <a:solidFill>
                  <a:schemeClr val="bg1"/>
                </a:solidFill>
              </a:rPr>
              <a:t>Økt ressursinnsats på enkelte områder (f.eks. kompetnasebygging), bl.a. fra sentrale reserver (?)</a:t>
            </a:r>
            <a:endParaRPr lang="nb-NO" sz="1000" dirty="0" smtClean="0">
              <a:solidFill>
                <a:schemeClr val="bg1"/>
              </a:solidFill>
            </a:endParaRPr>
          </a:p>
          <a:p>
            <a:pPr marL="857250" lvl="1" indent="-457200"/>
            <a:r>
              <a:rPr lang="nb-NO" sz="1600" dirty="0" smtClean="0">
                <a:solidFill>
                  <a:schemeClr val="bg1"/>
                </a:solidFill>
              </a:rPr>
              <a:t>Kompetanse</a:t>
            </a:r>
          </a:p>
          <a:p>
            <a:pPr marL="1257300" lvl="2" indent="-457200"/>
            <a:r>
              <a:rPr lang="nb-NO" sz="1200" dirty="0" err="1" smtClean="0">
                <a:solidFill>
                  <a:schemeClr val="bg1"/>
                </a:solidFill>
              </a:rPr>
              <a:t>Behov for helhetlig kompetanseplan</a:t>
            </a:r>
          </a:p>
          <a:p>
            <a:pPr marL="1714500" lvl="3" indent="-457200"/>
            <a:r>
              <a:rPr lang="nb-NO" sz="1000" dirty="0" err="1" smtClean="0">
                <a:solidFill>
                  <a:schemeClr val="bg1"/>
                </a:solidFill>
              </a:rPr>
              <a:t>Fagnær</a:t>
            </a:r>
            <a:r>
              <a:rPr lang="nb-NO" sz="1000" dirty="0" smtClean="0">
                <a:solidFill>
                  <a:schemeClr val="bg1"/>
                </a:solidFill>
              </a:rPr>
              <a:t> kompetanse</a:t>
            </a:r>
          </a:p>
          <a:p>
            <a:pPr marL="1714500" lvl="3" indent="-457200"/>
            <a:r>
              <a:rPr lang="nb-NO" sz="1000" dirty="0" smtClean="0">
                <a:solidFill>
                  <a:schemeClr val="bg1"/>
                </a:solidFill>
              </a:rPr>
              <a:t>Administrativ kompetanse</a:t>
            </a:r>
          </a:p>
          <a:p>
            <a:pPr marL="1714500" lvl="3" indent="-457200"/>
            <a:r>
              <a:rPr lang="nb-NO" sz="1000" dirty="0" smtClean="0">
                <a:solidFill>
                  <a:schemeClr val="bg1"/>
                </a:solidFill>
              </a:rPr>
              <a:t>UiO kompetanse</a:t>
            </a:r>
          </a:p>
          <a:p>
            <a:pPr marL="1714500" lvl="3" indent="-457200"/>
            <a:r>
              <a:rPr lang="nb-NO" sz="1000" dirty="0" smtClean="0">
                <a:solidFill>
                  <a:schemeClr val="bg1"/>
                </a:solidFill>
              </a:rPr>
              <a:t>NFR/EU-kompetanse</a:t>
            </a:r>
          </a:p>
        </p:txBody>
      </p:sp>
    </p:spTree>
    <p:extLst>
      <p:ext uri="{BB962C8B-B14F-4D97-AF65-F5344CB8AC3E}">
        <p14:creationId xmlns:p14="http://schemas.microsoft.com/office/powerpoint/2010/main" val="3231390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bg1"/>
                </a:solidFill>
              </a:rPr>
              <a:t>Oppsummering tiltaksseminar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 smtClean="0">
                <a:solidFill>
                  <a:schemeClr val="bg1"/>
                </a:solidFill>
              </a:rPr>
              <a:t>4. Handlingsplan – Hva må til når for å lykkes?</a:t>
            </a:r>
          </a:p>
          <a:p>
            <a:pPr lvl="1"/>
            <a:r>
              <a:rPr lang="nb-NO" sz="1200" dirty="0" smtClean="0">
                <a:solidFill>
                  <a:schemeClr val="bg1"/>
                </a:solidFill>
              </a:rPr>
              <a:t>Vi må skru litt på kulturen</a:t>
            </a:r>
          </a:p>
          <a:p>
            <a:pPr lvl="1"/>
            <a:r>
              <a:rPr lang="nb-NO" sz="1200" dirty="0">
                <a:solidFill>
                  <a:schemeClr val="bg1"/>
                </a:solidFill>
              </a:rPr>
              <a:t>VI må arbeidet med betegnelser og gode begreper vi kan enes om</a:t>
            </a:r>
          </a:p>
          <a:p>
            <a:pPr lvl="1"/>
            <a:r>
              <a:rPr lang="nb-NO" sz="1200" dirty="0" smtClean="0">
                <a:solidFill>
                  <a:schemeClr val="bg1"/>
                </a:solidFill>
              </a:rPr>
              <a:t>Arbeide videre med rolleavklaringer</a:t>
            </a:r>
          </a:p>
          <a:p>
            <a:pPr lvl="1"/>
            <a:r>
              <a:rPr lang="nb-NO" sz="1200" dirty="0">
                <a:solidFill>
                  <a:schemeClr val="bg1"/>
                </a:solidFill>
              </a:rPr>
              <a:t>Jobbe ned beskrivelser av minstenivå og ”fag”-ansvar for sentral enhet</a:t>
            </a:r>
            <a:endParaRPr lang="nb-NO" sz="1200" dirty="0" smtClean="0">
              <a:solidFill>
                <a:schemeClr val="bg1"/>
              </a:solidFill>
            </a:endParaRPr>
          </a:p>
          <a:p>
            <a:pPr lvl="1"/>
            <a:r>
              <a:rPr lang="nb-NO" sz="1200" dirty="0" smtClean="0">
                <a:solidFill>
                  <a:schemeClr val="bg1"/>
                </a:solidFill>
              </a:rPr>
              <a:t>Legge til rette for en læringskultur, både mellom de administrative og de faglige. Hva gjør de som lykkes?</a:t>
            </a:r>
          </a:p>
          <a:p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Dessuten: For å få suksess må forskerne aktiveres til å søke, - og søke igjen. Dette krever ledelse, kanskje særlig forskningsledelse på 4. nivå</a:t>
            </a:r>
          </a:p>
          <a:p>
            <a:pPr lvl="1"/>
            <a:endParaRPr lang="nb-NO" sz="1200" dirty="0" smtClean="0">
              <a:solidFill>
                <a:schemeClr val="bg1"/>
              </a:solidFill>
            </a:endParaRPr>
          </a:p>
          <a:p>
            <a:pPr marL="400050" lvl="1" indent="0">
              <a:buNone/>
            </a:pPr>
            <a:endParaRPr lang="nb-NO" sz="1600" dirty="0" smtClean="0">
              <a:solidFill>
                <a:schemeClr val="bg1"/>
              </a:solidFill>
            </a:endParaRPr>
          </a:p>
          <a:p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276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Rett pil 41"/>
          <p:cNvCxnSpPr>
            <a:stCxn id="55" idx="7"/>
          </p:cNvCxnSpPr>
          <p:nvPr/>
        </p:nvCxnSpPr>
        <p:spPr>
          <a:xfrm flipV="1">
            <a:off x="6937866" y="3653276"/>
            <a:ext cx="1378550" cy="199437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23282" y="332656"/>
            <a:ext cx="8229600" cy="562074"/>
          </a:xfrm>
        </p:spPr>
        <p:txBody>
          <a:bodyPr>
            <a:normAutofit/>
          </a:bodyPr>
          <a:lstStyle/>
          <a:p>
            <a:r>
              <a:rPr lang="nb-NO" sz="1400" b="1" dirty="0" smtClean="0">
                <a:solidFill>
                  <a:schemeClr val="bg1"/>
                </a:solidFill>
              </a:rPr>
              <a:t>Modell roller og ansvar – versjon III</a:t>
            </a:r>
            <a:endParaRPr lang="nb-NO" sz="1400" b="1" dirty="0">
              <a:solidFill>
                <a:schemeClr val="bg1"/>
              </a:solidFill>
            </a:endParaRPr>
          </a:p>
        </p:txBody>
      </p:sp>
      <p:sp>
        <p:nvSpPr>
          <p:cNvPr id="4" name="6-Point Star 3"/>
          <p:cNvSpPr/>
          <p:nvPr/>
        </p:nvSpPr>
        <p:spPr>
          <a:xfrm>
            <a:off x="179512" y="5373216"/>
            <a:ext cx="1944216" cy="1196752"/>
          </a:xfrm>
          <a:prstGeom prst="star6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Forsker</a:t>
            </a:r>
            <a:endParaRPr lang="nb-NO" dirty="0"/>
          </a:p>
        </p:txBody>
      </p:sp>
      <p:sp>
        <p:nvSpPr>
          <p:cNvPr id="5" name="Oval 4"/>
          <p:cNvSpPr/>
          <p:nvPr/>
        </p:nvSpPr>
        <p:spPr>
          <a:xfrm>
            <a:off x="251520" y="3789040"/>
            <a:ext cx="1656184" cy="108012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Inst</a:t>
            </a:r>
            <a:r>
              <a:rPr lang="nb-NO" dirty="0" smtClean="0"/>
              <a:t>-/</a:t>
            </a:r>
          </a:p>
          <a:p>
            <a:pPr algn="ctr"/>
            <a:r>
              <a:rPr lang="nb-NO" dirty="0" smtClean="0"/>
              <a:t>senter</a:t>
            </a:r>
          </a:p>
          <a:p>
            <a:pPr algn="ctr"/>
            <a:r>
              <a:rPr lang="nb-NO" dirty="0" smtClean="0"/>
              <a:t>leder</a:t>
            </a:r>
            <a:endParaRPr lang="nb-NO" dirty="0"/>
          </a:p>
        </p:txBody>
      </p:sp>
      <p:sp>
        <p:nvSpPr>
          <p:cNvPr id="6" name="Rounded Rectangle 10"/>
          <p:cNvSpPr/>
          <p:nvPr/>
        </p:nvSpPr>
        <p:spPr>
          <a:xfrm>
            <a:off x="6588224" y="2420888"/>
            <a:ext cx="720080" cy="136815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nb-NO" dirty="0" smtClean="0"/>
              <a:t>Personal</a:t>
            </a:r>
            <a:endParaRPr lang="nb-NO" dirty="0"/>
          </a:p>
        </p:txBody>
      </p:sp>
      <p:sp>
        <p:nvSpPr>
          <p:cNvPr id="8" name="Oval 24"/>
          <p:cNvSpPr/>
          <p:nvPr/>
        </p:nvSpPr>
        <p:spPr>
          <a:xfrm>
            <a:off x="323528" y="2564904"/>
            <a:ext cx="1368152" cy="72008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smtClean="0"/>
              <a:t>Dekanat</a:t>
            </a:r>
            <a:endParaRPr lang="nb-NO" sz="1600" dirty="0"/>
          </a:p>
        </p:txBody>
      </p:sp>
      <p:sp>
        <p:nvSpPr>
          <p:cNvPr id="9" name="Oval 25"/>
          <p:cNvSpPr/>
          <p:nvPr/>
        </p:nvSpPr>
        <p:spPr>
          <a:xfrm>
            <a:off x="323528" y="1628800"/>
            <a:ext cx="1512168" cy="64807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Rektorat</a:t>
            </a:r>
            <a:endParaRPr lang="nb-NO" dirty="0"/>
          </a:p>
        </p:txBody>
      </p:sp>
      <p:sp>
        <p:nvSpPr>
          <p:cNvPr id="10" name="Rounded Rectangle 26"/>
          <p:cNvSpPr/>
          <p:nvPr/>
        </p:nvSpPr>
        <p:spPr>
          <a:xfrm>
            <a:off x="1947325" y="2720537"/>
            <a:ext cx="655841" cy="666073"/>
          </a:xfrm>
          <a:prstGeom prst="roundRect">
            <a:avLst/>
          </a:prstGeom>
          <a:solidFill>
            <a:srgbClr val="0070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b="1" dirty="0" smtClean="0">
                <a:solidFill>
                  <a:srgbClr val="00B050"/>
                </a:solidFill>
              </a:rPr>
              <a:t>Re-</a:t>
            </a:r>
            <a:r>
              <a:rPr lang="nb-NO" sz="1000" b="1" dirty="0" err="1" smtClean="0">
                <a:solidFill>
                  <a:srgbClr val="00B050"/>
                </a:solidFill>
              </a:rPr>
              <a:t>search</a:t>
            </a:r>
            <a:endParaRPr lang="nb-NO" sz="1000" b="1" dirty="0" smtClean="0">
              <a:solidFill>
                <a:srgbClr val="00B050"/>
              </a:solidFill>
            </a:endParaRPr>
          </a:p>
          <a:p>
            <a:pPr algn="ctr"/>
            <a:r>
              <a:rPr lang="nb-NO" sz="1000" b="1" dirty="0" err="1" smtClean="0">
                <a:solidFill>
                  <a:srgbClr val="00B050"/>
                </a:solidFill>
              </a:rPr>
              <a:t>Shep</a:t>
            </a:r>
            <a:r>
              <a:rPr lang="nb-NO" sz="1000" b="1" dirty="0" smtClean="0">
                <a:solidFill>
                  <a:srgbClr val="00B050"/>
                </a:solidFill>
              </a:rPr>
              <a:t>-herd</a:t>
            </a:r>
            <a:endParaRPr lang="nb-NO" sz="1000" b="1" dirty="0">
              <a:solidFill>
                <a:srgbClr val="00B050"/>
              </a:solidFill>
            </a:endParaRPr>
          </a:p>
        </p:txBody>
      </p:sp>
      <p:sp>
        <p:nvSpPr>
          <p:cNvPr id="11" name="Rounded Rectangle 30"/>
          <p:cNvSpPr/>
          <p:nvPr/>
        </p:nvSpPr>
        <p:spPr>
          <a:xfrm>
            <a:off x="8316416" y="2420888"/>
            <a:ext cx="504056" cy="201622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nb-NO" dirty="0" smtClean="0"/>
              <a:t>IT, Infrastruktur, lokaler</a:t>
            </a:r>
            <a:endParaRPr lang="nb-NO" dirty="0"/>
          </a:p>
        </p:txBody>
      </p:sp>
      <p:sp>
        <p:nvSpPr>
          <p:cNvPr id="13" name="Rounded Rectangle 32"/>
          <p:cNvSpPr/>
          <p:nvPr/>
        </p:nvSpPr>
        <p:spPr>
          <a:xfrm>
            <a:off x="7524328" y="2438890"/>
            <a:ext cx="504056" cy="113412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nb-NO" dirty="0" smtClean="0"/>
              <a:t>Innkjøp</a:t>
            </a:r>
            <a:endParaRPr lang="nb-NO" dirty="0"/>
          </a:p>
        </p:txBody>
      </p:sp>
      <p:cxnSp>
        <p:nvCxnSpPr>
          <p:cNvPr id="14" name="Straight Arrow Connector 40"/>
          <p:cNvCxnSpPr/>
          <p:nvPr/>
        </p:nvCxnSpPr>
        <p:spPr>
          <a:xfrm flipH="1">
            <a:off x="1914041" y="4185954"/>
            <a:ext cx="1361815" cy="143146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43"/>
          <p:cNvCxnSpPr/>
          <p:nvPr/>
        </p:nvCxnSpPr>
        <p:spPr>
          <a:xfrm>
            <a:off x="1116632" y="4792114"/>
            <a:ext cx="0" cy="671652"/>
          </a:xfrm>
          <a:prstGeom prst="straightConnector1">
            <a:avLst/>
          </a:prstGeom>
          <a:ln w="5715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61"/>
          <p:cNvCxnSpPr/>
          <p:nvPr/>
        </p:nvCxnSpPr>
        <p:spPr>
          <a:xfrm>
            <a:off x="1204015" y="2258870"/>
            <a:ext cx="0" cy="336696"/>
          </a:xfrm>
          <a:prstGeom prst="straightConnector1">
            <a:avLst/>
          </a:prstGeom>
          <a:ln w="2857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62"/>
          <p:cNvCxnSpPr/>
          <p:nvPr/>
        </p:nvCxnSpPr>
        <p:spPr>
          <a:xfrm>
            <a:off x="1204015" y="3284984"/>
            <a:ext cx="8867" cy="591395"/>
          </a:xfrm>
          <a:prstGeom prst="straightConnector1">
            <a:avLst/>
          </a:prstGeom>
          <a:ln w="2857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67"/>
          <p:cNvSpPr/>
          <p:nvPr/>
        </p:nvSpPr>
        <p:spPr>
          <a:xfrm>
            <a:off x="5436096" y="1700808"/>
            <a:ext cx="792088" cy="50405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ADS</a:t>
            </a:r>
            <a:endParaRPr lang="nb-NO" sz="1600" b="1" dirty="0"/>
          </a:p>
        </p:txBody>
      </p:sp>
      <p:sp>
        <p:nvSpPr>
          <p:cNvPr id="19" name="Oval 68"/>
          <p:cNvSpPr/>
          <p:nvPr/>
        </p:nvSpPr>
        <p:spPr>
          <a:xfrm>
            <a:off x="6505989" y="1688434"/>
            <a:ext cx="792088" cy="50405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/>
              <a:t>PS</a:t>
            </a:r>
          </a:p>
        </p:txBody>
      </p:sp>
      <p:sp>
        <p:nvSpPr>
          <p:cNvPr id="20" name="Oval 69"/>
          <p:cNvSpPr/>
          <p:nvPr/>
        </p:nvSpPr>
        <p:spPr>
          <a:xfrm>
            <a:off x="7380312" y="1700808"/>
            <a:ext cx="792088" cy="50405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/>
              <a:t>ADS</a:t>
            </a:r>
          </a:p>
        </p:txBody>
      </p:sp>
      <p:sp>
        <p:nvSpPr>
          <p:cNvPr id="21" name="Oval 70"/>
          <p:cNvSpPr/>
          <p:nvPr/>
        </p:nvSpPr>
        <p:spPr>
          <a:xfrm>
            <a:off x="8244408" y="1700808"/>
            <a:ext cx="792088" cy="50405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USIT/EA</a:t>
            </a:r>
          </a:p>
        </p:txBody>
      </p:sp>
      <p:cxnSp>
        <p:nvCxnSpPr>
          <p:cNvPr id="22" name="Straight Arrow Connector 74"/>
          <p:cNvCxnSpPr>
            <a:stCxn id="5" idx="7"/>
            <a:endCxn id="10" idx="2"/>
          </p:cNvCxnSpPr>
          <p:nvPr/>
        </p:nvCxnSpPr>
        <p:spPr>
          <a:xfrm flipV="1">
            <a:off x="1665161" y="3386610"/>
            <a:ext cx="610085" cy="560610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76"/>
          <p:cNvCxnSpPr>
            <a:stCxn id="8" idx="6"/>
          </p:cNvCxnSpPr>
          <p:nvPr/>
        </p:nvCxnSpPr>
        <p:spPr>
          <a:xfrm>
            <a:off x="1691680" y="2924944"/>
            <a:ext cx="288032" cy="144016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85"/>
          <p:cNvCxnSpPr>
            <a:stCxn id="18" idx="4"/>
          </p:cNvCxnSpPr>
          <p:nvPr/>
        </p:nvCxnSpPr>
        <p:spPr>
          <a:xfrm>
            <a:off x="5832140" y="2204864"/>
            <a:ext cx="0" cy="2160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87"/>
          <p:cNvCxnSpPr/>
          <p:nvPr/>
        </p:nvCxnSpPr>
        <p:spPr>
          <a:xfrm>
            <a:off x="6912260" y="2204864"/>
            <a:ext cx="0" cy="2160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88"/>
          <p:cNvCxnSpPr>
            <a:stCxn id="20" idx="4"/>
            <a:endCxn id="13" idx="0"/>
          </p:cNvCxnSpPr>
          <p:nvPr/>
        </p:nvCxnSpPr>
        <p:spPr>
          <a:xfrm>
            <a:off x="7776356" y="2204864"/>
            <a:ext cx="0" cy="23402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89"/>
          <p:cNvCxnSpPr/>
          <p:nvPr/>
        </p:nvCxnSpPr>
        <p:spPr>
          <a:xfrm>
            <a:off x="8651540" y="2204864"/>
            <a:ext cx="0" cy="2160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69"/>
          <p:cNvSpPr/>
          <p:nvPr/>
        </p:nvSpPr>
        <p:spPr>
          <a:xfrm>
            <a:off x="7184365" y="4365104"/>
            <a:ext cx="1152128" cy="7920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Kontor-sjef</a:t>
            </a:r>
            <a:endParaRPr lang="nb-NO" sz="1400" b="1" dirty="0"/>
          </a:p>
        </p:txBody>
      </p:sp>
      <p:cxnSp>
        <p:nvCxnSpPr>
          <p:cNvPr id="29" name="Rett pil 28"/>
          <p:cNvCxnSpPr/>
          <p:nvPr/>
        </p:nvCxnSpPr>
        <p:spPr>
          <a:xfrm flipV="1">
            <a:off x="6818243" y="3466800"/>
            <a:ext cx="943866" cy="218084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tt pil 29"/>
          <p:cNvCxnSpPr>
            <a:endCxn id="55" idx="2"/>
          </p:cNvCxnSpPr>
          <p:nvPr/>
        </p:nvCxnSpPr>
        <p:spPr>
          <a:xfrm flipV="1">
            <a:off x="1815003" y="5971592"/>
            <a:ext cx="1127790" cy="17496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Likebent trekant 30"/>
          <p:cNvSpPr/>
          <p:nvPr/>
        </p:nvSpPr>
        <p:spPr>
          <a:xfrm>
            <a:off x="2695037" y="1052736"/>
            <a:ext cx="3741212" cy="4104456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  <a:p>
            <a:pPr algn="ctr"/>
            <a:endParaRPr lang="nb-NO" dirty="0" smtClean="0"/>
          </a:p>
          <a:p>
            <a:pPr algn="ctr"/>
            <a:endParaRPr lang="nb-NO" dirty="0"/>
          </a:p>
          <a:p>
            <a:pPr algn="ctr"/>
            <a:endParaRPr lang="nb-NO" dirty="0" smtClean="0"/>
          </a:p>
        </p:txBody>
      </p:sp>
      <p:cxnSp>
        <p:nvCxnSpPr>
          <p:cNvPr id="32" name="Straight Connector 14"/>
          <p:cNvCxnSpPr/>
          <p:nvPr/>
        </p:nvCxnSpPr>
        <p:spPr>
          <a:xfrm flipV="1">
            <a:off x="467544" y="2348880"/>
            <a:ext cx="8657728" cy="7200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13"/>
          <p:cNvCxnSpPr/>
          <p:nvPr/>
        </p:nvCxnSpPr>
        <p:spPr>
          <a:xfrm flipV="1">
            <a:off x="467544" y="3320988"/>
            <a:ext cx="8568952" cy="9001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12"/>
          <p:cNvCxnSpPr/>
          <p:nvPr/>
        </p:nvCxnSpPr>
        <p:spPr>
          <a:xfrm flipV="1">
            <a:off x="467544" y="5127940"/>
            <a:ext cx="8657728" cy="10126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kstSylinder 34"/>
          <p:cNvSpPr txBox="1"/>
          <p:nvPr/>
        </p:nvSpPr>
        <p:spPr>
          <a:xfrm rot="16200000">
            <a:off x="3684565" y="3226331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Forskningsrådgiver</a:t>
            </a:r>
            <a:endParaRPr lang="nb-NO" dirty="0"/>
          </a:p>
        </p:txBody>
      </p:sp>
      <p:sp>
        <p:nvSpPr>
          <p:cNvPr id="36" name="TekstSylinder 35"/>
          <p:cNvSpPr txBox="1"/>
          <p:nvPr/>
        </p:nvSpPr>
        <p:spPr>
          <a:xfrm rot="16200000">
            <a:off x="2933898" y="3733376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Forskningskonsulent</a:t>
            </a:r>
            <a:endParaRPr lang="nb-NO" dirty="0"/>
          </a:p>
        </p:txBody>
      </p:sp>
      <p:sp>
        <p:nvSpPr>
          <p:cNvPr id="38" name="TekstSylinder 37"/>
          <p:cNvSpPr txBox="1"/>
          <p:nvPr/>
        </p:nvSpPr>
        <p:spPr>
          <a:xfrm>
            <a:off x="4211960" y="1702549"/>
            <a:ext cx="7319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Fag-</a:t>
            </a:r>
          </a:p>
          <a:p>
            <a:r>
              <a:rPr lang="nb-NO" dirty="0" smtClean="0"/>
              <a:t>støtte</a:t>
            </a:r>
            <a:endParaRPr lang="nb-NO" dirty="0"/>
          </a:p>
        </p:txBody>
      </p:sp>
      <p:cxnSp>
        <p:nvCxnSpPr>
          <p:cNvPr id="39" name="Straight Arrow Connector 40"/>
          <p:cNvCxnSpPr>
            <a:stCxn id="28" idx="2"/>
          </p:cNvCxnSpPr>
          <p:nvPr/>
        </p:nvCxnSpPr>
        <p:spPr>
          <a:xfrm flipH="1">
            <a:off x="6228185" y="4761148"/>
            <a:ext cx="956180" cy="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tt pil 39"/>
          <p:cNvCxnSpPr>
            <a:endCxn id="6" idx="2"/>
          </p:cNvCxnSpPr>
          <p:nvPr/>
        </p:nvCxnSpPr>
        <p:spPr>
          <a:xfrm flipV="1">
            <a:off x="6706275" y="3789040"/>
            <a:ext cx="241989" cy="185860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pil 40"/>
          <p:cNvCxnSpPr/>
          <p:nvPr/>
        </p:nvCxnSpPr>
        <p:spPr>
          <a:xfrm flipV="1">
            <a:off x="6084168" y="3645024"/>
            <a:ext cx="0" cy="191123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ett pil 42"/>
          <p:cNvCxnSpPr/>
          <p:nvPr/>
        </p:nvCxnSpPr>
        <p:spPr>
          <a:xfrm flipV="1">
            <a:off x="3568148" y="2276873"/>
            <a:ext cx="80965" cy="100811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tt pil 43"/>
          <p:cNvCxnSpPr/>
          <p:nvPr/>
        </p:nvCxnSpPr>
        <p:spPr>
          <a:xfrm flipV="1">
            <a:off x="1970203" y="2348880"/>
            <a:ext cx="1449669" cy="330484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74"/>
          <p:cNvCxnSpPr>
            <a:endCxn id="10" idx="2"/>
          </p:cNvCxnSpPr>
          <p:nvPr/>
        </p:nvCxnSpPr>
        <p:spPr>
          <a:xfrm flipV="1">
            <a:off x="1835696" y="3386610"/>
            <a:ext cx="439550" cy="2288707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ett pil 45"/>
          <p:cNvCxnSpPr/>
          <p:nvPr/>
        </p:nvCxnSpPr>
        <p:spPr>
          <a:xfrm flipV="1">
            <a:off x="3419872" y="2348881"/>
            <a:ext cx="52373" cy="131803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llipse 54"/>
          <p:cNvSpPr/>
          <p:nvPr/>
        </p:nvSpPr>
        <p:spPr>
          <a:xfrm>
            <a:off x="2942793" y="5513468"/>
            <a:ext cx="4680519" cy="91624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/>
              <a:t>Forskerkontakt</a:t>
            </a:r>
          </a:p>
        </p:txBody>
      </p:sp>
      <p:cxnSp>
        <p:nvCxnSpPr>
          <p:cNvPr id="58" name="Straight Arrow Connector 40"/>
          <p:cNvCxnSpPr>
            <a:stCxn id="28" idx="4"/>
          </p:cNvCxnSpPr>
          <p:nvPr/>
        </p:nvCxnSpPr>
        <p:spPr>
          <a:xfrm flipH="1">
            <a:off x="7623312" y="5157192"/>
            <a:ext cx="137117" cy="798138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31"/>
          <p:cNvSpPr/>
          <p:nvPr/>
        </p:nvSpPr>
        <p:spPr>
          <a:xfrm>
            <a:off x="5283052" y="2420888"/>
            <a:ext cx="1089148" cy="122413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nb-NO" dirty="0" smtClean="0"/>
              <a:t>Økonomi</a:t>
            </a:r>
            <a:endParaRPr lang="nb-NO" dirty="0"/>
          </a:p>
        </p:txBody>
      </p:sp>
      <p:sp>
        <p:nvSpPr>
          <p:cNvPr id="7" name="Rounded Rectangle 17"/>
          <p:cNvSpPr/>
          <p:nvPr/>
        </p:nvSpPr>
        <p:spPr>
          <a:xfrm>
            <a:off x="3275856" y="1808820"/>
            <a:ext cx="846829" cy="54006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nb-NO" dirty="0" smtClean="0"/>
              <a:t>Jurist</a:t>
            </a:r>
            <a:endParaRPr lang="nb-NO" dirty="0"/>
          </a:p>
        </p:txBody>
      </p:sp>
      <p:cxnSp>
        <p:nvCxnSpPr>
          <p:cNvPr id="64" name="Rett pil 63"/>
          <p:cNvCxnSpPr/>
          <p:nvPr/>
        </p:nvCxnSpPr>
        <p:spPr>
          <a:xfrm flipV="1">
            <a:off x="3125845" y="5157192"/>
            <a:ext cx="0" cy="636426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26"/>
          <p:cNvSpPr/>
          <p:nvPr/>
        </p:nvSpPr>
        <p:spPr>
          <a:xfrm>
            <a:off x="1960579" y="1968488"/>
            <a:ext cx="655841" cy="666073"/>
          </a:xfrm>
          <a:prstGeom prst="roundRect">
            <a:avLst/>
          </a:prstGeom>
          <a:solidFill>
            <a:srgbClr val="0070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b="1" dirty="0" smtClean="0">
                <a:solidFill>
                  <a:srgbClr val="00B050"/>
                </a:solidFill>
              </a:rPr>
              <a:t>Speider</a:t>
            </a:r>
            <a:endParaRPr lang="nb-NO" sz="1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474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Februar 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Prosjekt: Bedre forskerstøtte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/>
              <a:pPr>
                <a:defRPr/>
              </a:pPr>
              <a:t>8</a:t>
            </a:fld>
            <a:endParaRPr lang="en-US"/>
          </a:p>
        </p:txBody>
      </p:sp>
      <p:cxnSp>
        <p:nvCxnSpPr>
          <p:cNvPr id="7" name="Rett pil 41"/>
          <p:cNvCxnSpPr>
            <a:stCxn id="48" idx="7"/>
          </p:cNvCxnSpPr>
          <p:nvPr/>
        </p:nvCxnSpPr>
        <p:spPr>
          <a:xfrm flipV="1">
            <a:off x="6937866" y="3653276"/>
            <a:ext cx="1378550" cy="199437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 bwMode="auto">
          <a:xfrm>
            <a:off x="523282" y="332656"/>
            <a:ext cx="8229600" cy="56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1400" dirty="0" smtClean="0">
                <a:solidFill>
                  <a:schemeClr val="bg1"/>
                </a:solidFill>
              </a:rPr>
              <a:t>Modell roller og ansvar – versjon </a:t>
            </a:r>
            <a:r>
              <a:rPr lang="nb-NO" sz="1400" dirty="0" smtClean="0">
                <a:solidFill>
                  <a:schemeClr val="bg1"/>
                </a:solidFill>
              </a:rPr>
              <a:t>IV</a:t>
            </a:r>
            <a:endParaRPr lang="nb-NO" sz="1400" dirty="0">
              <a:solidFill>
                <a:schemeClr val="bg1"/>
              </a:solidFill>
            </a:endParaRPr>
          </a:p>
        </p:txBody>
      </p:sp>
      <p:sp>
        <p:nvSpPr>
          <p:cNvPr id="9" name="6-Point Star 8"/>
          <p:cNvSpPr/>
          <p:nvPr/>
        </p:nvSpPr>
        <p:spPr>
          <a:xfrm>
            <a:off x="179512" y="5373216"/>
            <a:ext cx="1944216" cy="1196752"/>
          </a:xfrm>
          <a:prstGeom prst="star6">
            <a:avLst/>
          </a:prstGeom>
          <a:solidFill>
            <a:srgbClr val="00B05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Forsker</a:t>
            </a:r>
            <a:endParaRPr lang="nb-NO" dirty="0"/>
          </a:p>
        </p:txBody>
      </p:sp>
      <p:sp>
        <p:nvSpPr>
          <p:cNvPr id="10" name="Oval 9"/>
          <p:cNvSpPr/>
          <p:nvPr/>
        </p:nvSpPr>
        <p:spPr>
          <a:xfrm>
            <a:off x="251520" y="3789040"/>
            <a:ext cx="1656184" cy="108012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Inst</a:t>
            </a:r>
            <a:r>
              <a:rPr lang="nb-NO" dirty="0" smtClean="0"/>
              <a:t>-/</a:t>
            </a:r>
          </a:p>
          <a:p>
            <a:pPr algn="ctr"/>
            <a:r>
              <a:rPr lang="nb-NO" dirty="0" smtClean="0"/>
              <a:t>senter</a:t>
            </a:r>
          </a:p>
          <a:p>
            <a:pPr algn="ctr"/>
            <a:r>
              <a:rPr lang="nb-NO" dirty="0" smtClean="0"/>
              <a:t>leder</a:t>
            </a:r>
            <a:endParaRPr lang="nb-NO" dirty="0"/>
          </a:p>
        </p:txBody>
      </p:sp>
      <p:sp>
        <p:nvSpPr>
          <p:cNvPr id="11" name="Rounded Rectangle 10"/>
          <p:cNvSpPr/>
          <p:nvPr/>
        </p:nvSpPr>
        <p:spPr>
          <a:xfrm>
            <a:off x="6588224" y="2420888"/>
            <a:ext cx="720080" cy="136815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nb-NO" dirty="0" smtClean="0"/>
              <a:t>Personal</a:t>
            </a:r>
            <a:endParaRPr lang="nb-NO" dirty="0"/>
          </a:p>
        </p:txBody>
      </p:sp>
      <p:sp>
        <p:nvSpPr>
          <p:cNvPr id="12" name="Oval 24"/>
          <p:cNvSpPr/>
          <p:nvPr/>
        </p:nvSpPr>
        <p:spPr>
          <a:xfrm>
            <a:off x="323528" y="2564904"/>
            <a:ext cx="1368152" cy="72008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smtClean="0"/>
              <a:t>Dekanat</a:t>
            </a:r>
            <a:endParaRPr lang="nb-NO" sz="1600" dirty="0"/>
          </a:p>
        </p:txBody>
      </p:sp>
      <p:sp>
        <p:nvSpPr>
          <p:cNvPr id="13" name="Oval 25"/>
          <p:cNvSpPr/>
          <p:nvPr/>
        </p:nvSpPr>
        <p:spPr>
          <a:xfrm>
            <a:off x="323528" y="1556792"/>
            <a:ext cx="1512168" cy="72008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dirty="0" smtClean="0"/>
              <a:t>Rektorat</a:t>
            </a:r>
            <a:endParaRPr lang="nb-NO" sz="1800" dirty="0"/>
          </a:p>
        </p:txBody>
      </p:sp>
      <p:sp>
        <p:nvSpPr>
          <p:cNvPr id="14" name="Rounded Rectangle 26"/>
          <p:cNvSpPr/>
          <p:nvPr/>
        </p:nvSpPr>
        <p:spPr>
          <a:xfrm>
            <a:off x="1947325" y="2720537"/>
            <a:ext cx="655841" cy="666073"/>
          </a:xfrm>
          <a:prstGeom prst="roundRect">
            <a:avLst/>
          </a:prstGeom>
          <a:solidFill>
            <a:srgbClr val="0070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b="1" dirty="0" smtClean="0">
                <a:solidFill>
                  <a:srgbClr val="00B050"/>
                </a:solidFill>
              </a:rPr>
              <a:t>Re-</a:t>
            </a:r>
            <a:r>
              <a:rPr lang="nb-NO" sz="1000" b="1" dirty="0" err="1" smtClean="0">
                <a:solidFill>
                  <a:srgbClr val="00B050"/>
                </a:solidFill>
              </a:rPr>
              <a:t>search</a:t>
            </a:r>
            <a:endParaRPr lang="nb-NO" sz="1000" b="1" dirty="0" smtClean="0">
              <a:solidFill>
                <a:srgbClr val="00B050"/>
              </a:solidFill>
            </a:endParaRPr>
          </a:p>
          <a:p>
            <a:pPr algn="ctr"/>
            <a:r>
              <a:rPr lang="nb-NO" sz="1000" b="1" dirty="0" err="1" smtClean="0">
                <a:solidFill>
                  <a:srgbClr val="00B050"/>
                </a:solidFill>
              </a:rPr>
              <a:t>Shep</a:t>
            </a:r>
            <a:r>
              <a:rPr lang="nb-NO" sz="1000" b="1" dirty="0" smtClean="0">
                <a:solidFill>
                  <a:srgbClr val="00B050"/>
                </a:solidFill>
              </a:rPr>
              <a:t>-herd</a:t>
            </a:r>
            <a:endParaRPr lang="nb-NO" sz="1000" b="1" dirty="0">
              <a:solidFill>
                <a:srgbClr val="00B050"/>
              </a:solidFill>
            </a:endParaRPr>
          </a:p>
        </p:txBody>
      </p:sp>
      <p:sp>
        <p:nvSpPr>
          <p:cNvPr id="15" name="Rounded Rectangle 30"/>
          <p:cNvSpPr/>
          <p:nvPr/>
        </p:nvSpPr>
        <p:spPr>
          <a:xfrm>
            <a:off x="8316416" y="2420888"/>
            <a:ext cx="504056" cy="201622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nb-NO" dirty="0" smtClean="0"/>
              <a:t>IT, Infrastruktur, lokaler</a:t>
            </a:r>
            <a:endParaRPr lang="nb-NO" dirty="0"/>
          </a:p>
        </p:txBody>
      </p:sp>
      <p:sp>
        <p:nvSpPr>
          <p:cNvPr id="16" name="Rounded Rectangle 32"/>
          <p:cNvSpPr/>
          <p:nvPr/>
        </p:nvSpPr>
        <p:spPr>
          <a:xfrm>
            <a:off x="7524328" y="2438890"/>
            <a:ext cx="504056" cy="113412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nb-NO" dirty="0" smtClean="0"/>
              <a:t>Innkjøp</a:t>
            </a:r>
            <a:endParaRPr lang="nb-NO" dirty="0"/>
          </a:p>
        </p:txBody>
      </p:sp>
      <p:cxnSp>
        <p:nvCxnSpPr>
          <p:cNvPr id="17" name="Straight Arrow Connector 40"/>
          <p:cNvCxnSpPr/>
          <p:nvPr/>
        </p:nvCxnSpPr>
        <p:spPr>
          <a:xfrm flipH="1">
            <a:off x="1914041" y="4185954"/>
            <a:ext cx="1361815" cy="143146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43"/>
          <p:cNvCxnSpPr>
            <a:endCxn id="9" idx="5"/>
          </p:cNvCxnSpPr>
          <p:nvPr/>
        </p:nvCxnSpPr>
        <p:spPr>
          <a:xfrm>
            <a:off x="1116632" y="4792114"/>
            <a:ext cx="34988" cy="581102"/>
          </a:xfrm>
          <a:prstGeom prst="straightConnector1">
            <a:avLst/>
          </a:prstGeom>
          <a:ln w="5715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61"/>
          <p:cNvCxnSpPr/>
          <p:nvPr/>
        </p:nvCxnSpPr>
        <p:spPr>
          <a:xfrm>
            <a:off x="1204015" y="2258870"/>
            <a:ext cx="0" cy="336696"/>
          </a:xfrm>
          <a:prstGeom prst="straightConnector1">
            <a:avLst/>
          </a:prstGeom>
          <a:ln w="2857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62"/>
          <p:cNvCxnSpPr/>
          <p:nvPr/>
        </p:nvCxnSpPr>
        <p:spPr>
          <a:xfrm>
            <a:off x="1204015" y="3284984"/>
            <a:ext cx="8867" cy="591395"/>
          </a:xfrm>
          <a:prstGeom prst="straightConnector1">
            <a:avLst/>
          </a:prstGeom>
          <a:ln w="2857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67"/>
          <p:cNvSpPr/>
          <p:nvPr/>
        </p:nvSpPr>
        <p:spPr>
          <a:xfrm>
            <a:off x="5436096" y="1700808"/>
            <a:ext cx="792088" cy="50405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ADS</a:t>
            </a:r>
            <a:endParaRPr lang="nb-NO" sz="1600" b="1" dirty="0"/>
          </a:p>
        </p:txBody>
      </p:sp>
      <p:sp>
        <p:nvSpPr>
          <p:cNvPr id="22" name="Oval 68"/>
          <p:cNvSpPr/>
          <p:nvPr/>
        </p:nvSpPr>
        <p:spPr>
          <a:xfrm>
            <a:off x="6505989" y="1688434"/>
            <a:ext cx="792088" cy="50405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/>
              <a:t>PS</a:t>
            </a:r>
          </a:p>
        </p:txBody>
      </p:sp>
      <p:sp>
        <p:nvSpPr>
          <p:cNvPr id="23" name="Oval 69"/>
          <p:cNvSpPr/>
          <p:nvPr/>
        </p:nvSpPr>
        <p:spPr>
          <a:xfrm>
            <a:off x="7380312" y="1700808"/>
            <a:ext cx="792088" cy="50405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/>
              <a:t>ADS</a:t>
            </a:r>
          </a:p>
        </p:txBody>
      </p:sp>
      <p:sp>
        <p:nvSpPr>
          <p:cNvPr id="24" name="Oval 70"/>
          <p:cNvSpPr/>
          <p:nvPr/>
        </p:nvSpPr>
        <p:spPr>
          <a:xfrm>
            <a:off x="8244408" y="1700808"/>
            <a:ext cx="792088" cy="50405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USIT/EA</a:t>
            </a:r>
          </a:p>
        </p:txBody>
      </p:sp>
      <p:cxnSp>
        <p:nvCxnSpPr>
          <p:cNvPr id="25" name="Straight Arrow Connector 74"/>
          <p:cNvCxnSpPr>
            <a:stCxn id="10" idx="7"/>
            <a:endCxn id="14" idx="2"/>
          </p:cNvCxnSpPr>
          <p:nvPr/>
        </p:nvCxnSpPr>
        <p:spPr>
          <a:xfrm flipV="1">
            <a:off x="1665161" y="3386610"/>
            <a:ext cx="610085" cy="560610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76"/>
          <p:cNvCxnSpPr>
            <a:stCxn id="12" idx="6"/>
          </p:cNvCxnSpPr>
          <p:nvPr/>
        </p:nvCxnSpPr>
        <p:spPr>
          <a:xfrm>
            <a:off x="1691680" y="2924944"/>
            <a:ext cx="288032" cy="144016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85"/>
          <p:cNvCxnSpPr>
            <a:stCxn id="21" idx="4"/>
          </p:cNvCxnSpPr>
          <p:nvPr/>
        </p:nvCxnSpPr>
        <p:spPr>
          <a:xfrm>
            <a:off x="5832140" y="2204864"/>
            <a:ext cx="0" cy="2160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87"/>
          <p:cNvCxnSpPr/>
          <p:nvPr/>
        </p:nvCxnSpPr>
        <p:spPr>
          <a:xfrm>
            <a:off x="6912260" y="2204864"/>
            <a:ext cx="0" cy="2160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88"/>
          <p:cNvCxnSpPr>
            <a:stCxn id="23" idx="4"/>
            <a:endCxn id="16" idx="0"/>
          </p:cNvCxnSpPr>
          <p:nvPr/>
        </p:nvCxnSpPr>
        <p:spPr>
          <a:xfrm>
            <a:off x="7776356" y="2204864"/>
            <a:ext cx="0" cy="23402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89"/>
          <p:cNvCxnSpPr/>
          <p:nvPr/>
        </p:nvCxnSpPr>
        <p:spPr>
          <a:xfrm>
            <a:off x="8651540" y="2204864"/>
            <a:ext cx="0" cy="2160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69"/>
          <p:cNvSpPr/>
          <p:nvPr/>
        </p:nvSpPr>
        <p:spPr>
          <a:xfrm>
            <a:off x="7184365" y="4365104"/>
            <a:ext cx="1152128" cy="7920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Kontor-sjef</a:t>
            </a:r>
            <a:endParaRPr lang="nb-NO" sz="1400" b="1" dirty="0"/>
          </a:p>
        </p:txBody>
      </p:sp>
      <p:cxnSp>
        <p:nvCxnSpPr>
          <p:cNvPr id="32" name="Rett pil 28"/>
          <p:cNvCxnSpPr/>
          <p:nvPr/>
        </p:nvCxnSpPr>
        <p:spPr>
          <a:xfrm flipV="1">
            <a:off x="6818243" y="3466800"/>
            <a:ext cx="943866" cy="218084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tt pil 29"/>
          <p:cNvCxnSpPr>
            <a:endCxn id="48" idx="2"/>
          </p:cNvCxnSpPr>
          <p:nvPr/>
        </p:nvCxnSpPr>
        <p:spPr>
          <a:xfrm flipV="1">
            <a:off x="1815003" y="5971592"/>
            <a:ext cx="1127790" cy="17496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14"/>
          <p:cNvCxnSpPr/>
          <p:nvPr/>
        </p:nvCxnSpPr>
        <p:spPr>
          <a:xfrm flipV="1">
            <a:off x="467544" y="2348880"/>
            <a:ext cx="8657728" cy="7200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3"/>
          <p:cNvCxnSpPr/>
          <p:nvPr/>
        </p:nvCxnSpPr>
        <p:spPr>
          <a:xfrm flipV="1">
            <a:off x="467544" y="3320988"/>
            <a:ext cx="8568952" cy="9001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12"/>
          <p:cNvCxnSpPr/>
          <p:nvPr/>
        </p:nvCxnSpPr>
        <p:spPr>
          <a:xfrm flipV="1">
            <a:off x="467544" y="5127940"/>
            <a:ext cx="8657728" cy="10126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1" idx="2"/>
          </p:cNvCxnSpPr>
          <p:nvPr/>
        </p:nvCxnSpPr>
        <p:spPr>
          <a:xfrm flipH="1">
            <a:off x="6228185" y="4761148"/>
            <a:ext cx="956180" cy="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tt pil 39"/>
          <p:cNvCxnSpPr>
            <a:endCxn id="11" idx="2"/>
          </p:cNvCxnSpPr>
          <p:nvPr/>
        </p:nvCxnSpPr>
        <p:spPr>
          <a:xfrm flipV="1">
            <a:off x="6706275" y="3789040"/>
            <a:ext cx="241989" cy="185860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ett pil 40"/>
          <p:cNvCxnSpPr/>
          <p:nvPr/>
        </p:nvCxnSpPr>
        <p:spPr>
          <a:xfrm flipV="1">
            <a:off x="6084168" y="3645024"/>
            <a:ext cx="0" cy="191123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tt pil 42"/>
          <p:cNvCxnSpPr/>
          <p:nvPr/>
        </p:nvCxnSpPr>
        <p:spPr>
          <a:xfrm flipV="1">
            <a:off x="3568148" y="2276873"/>
            <a:ext cx="80965" cy="100811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tt pil 43"/>
          <p:cNvCxnSpPr/>
          <p:nvPr/>
        </p:nvCxnSpPr>
        <p:spPr>
          <a:xfrm flipV="1">
            <a:off x="1970203" y="2348880"/>
            <a:ext cx="1449669" cy="330484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74"/>
          <p:cNvCxnSpPr>
            <a:endCxn id="14" idx="2"/>
          </p:cNvCxnSpPr>
          <p:nvPr/>
        </p:nvCxnSpPr>
        <p:spPr>
          <a:xfrm flipV="1">
            <a:off x="1835696" y="3386610"/>
            <a:ext cx="439550" cy="2288707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ett pil 45"/>
          <p:cNvCxnSpPr/>
          <p:nvPr/>
        </p:nvCxnSpPr>
        <p:spPr>
          <a:xfrm flipV="1">
            <a:off x="3419872" y="2348881"/>
            <a:ext cx="52373" cy="131803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Ellipse 54"/>
          <p:cNvSpPr/>
          <p:nvPr/>
        </p:nvSpPr>
        <p:spPr>
          <a:xfrm>
            <a:off x="2942793" y="5513468"/>
            <a:ext cx="4680519" cy="91624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/>
              <a:t>Forskerkontakt</a:t>
            </a:r>
          </a:p>
        </p:txBody>
      </p:sp>
      <p:cxnSp>
        <p:nvCxnSpPr>
          <p:cNvPr id="49" name="Straight Arrow Connector 40"/>
          <p:cNvCxnSpPr>
            <a:stCxn id="31" idx="4"/>
          </p:cNvCxnSpPr>
          <p:nvPr/>
        </p:nvCxnSpPr>
        <p:spPr>
          <a:xfrm flipH="1">
            <a:off x="7623312" y="5157192"/>
            <a:ext cx="137117" cy="798138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31"/>
          <p:cNvSpPr/>
          <p:nvPr/>
        </p:nvSpPr>
        <p:spPr>
          <a:xfrm>
            <a:off x="5283052" y="2420888"/>
            <a:ext cx="1089148" cy="122413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nb-NO" dirty="0" smtClean="0"/>
              <a:t>Økonomi</a:t>
            </a:r>
            <a:endParaRPr lang="nb-NO" dirty="0"/>
          </a:p>
        </p:txBody>
      </p:sp>
      <p:sp>
        <p:nvSpPr>
          <p:cNvPr id="51" name="Rounded Rectangle 17"/>
          <p:cNvSpPr/>
          <p:nvPr/>
        </p:nvSpPr>
        <p:spPr>
          <a:xfrm>
            <a:off x="3275856" y="1808820"/>
            <a:ext cx="846829" cy="54006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nb-NO" dirty="0" smtClean="0"/>
              <a:t>Jurist</a:t>
            </a:r>
            <a:endParaRPr lang="nb-NO" dirty="0"/>
          </a:p>
        </p:txBody>
      </p:sp>
      <p:cxnSp>
        <p:nvCxnSpPr>
          <p:cNvPr id="52" name="Rett pil 63"/>
          <p:cNvCxnSpPr/>
          <p:nvPr/>
        </p:nvCxnSpPr>
        <p:spPr>
          <a:xfrm flipV="1">
            <a:off x="3125845" y="5157192"/>
            <a:ext cx="0" cy="636426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26"/>
          <p:cNvSpPr/>
          <p:nvPr/>
        </p:nvSpPr>
        <p:spPr>
          <a:xfrm>
            <a:off x="1960579" y="1968488"/>
            <a:ext cx="655841" cy="666073"/>
          </a:xfrm>
          <a:prstGeom prst="roundRect">
            <a:avLst/>
          </a:prstGeom>
          <a:solidFill>
            <a:srgbClr val="0070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b="1" dirty="0" smtClean="0">
                <a:solidFill>
                  <a:srgbClr val="00B050"/>
                </a:solidFill>
              </a:rPr>
              <a:t>Speider</a:t>
            </a:r>
            <a:endParaRPr lang="nb-NO" sz="1000" b="1" dirty="0">
              <a:solidFill>
                <a:srgbClr val="00B050"/>
              </a:solidFill>
            </a:endParaRPr>
          </a:p>
        </p:txBody>
      </p:sp>
      <p:sp>
        <p:nvSpPr>
          <p:cNvPr id="34" name="Likebent trekant 30"/>
          <p:cNvSpPr/>
          <p:nvPr/>
        </p:nvSpPr>
        <p:spPr>
          <a:xfrm>
            <a:off x="2695037" y="1052736"/>
            <a:ext cx="3741212" cy="4104456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  <a:p>
            <a:pPr algn="ctr"/>
            <a:endParaRPr lang="nb-NO" dirty="0" smtClean="0"/>
          </a:p>
          <a:p>
            <a:pPr algn="ctr"/>
            <a:endParaRPr lang="nb-NO" dirty="0"/>
          </a:p>
          <a:p>
            <a:pPr algn="ctr"/>
            <a:endParaRPr lang="nb-NO" dirty="0" smtClean="0"/>
          </a:p>
        </p:txBody>
      </p:sp>
      <p:sp>
        <p:nvSpPr>
          <p:cNvPr id="39" name="TekstSylinder 35"/>
          <p:cNvSpPr txBox="1"/>
          <p:nvPr/>
        </p:nvSpPr>
        <p:spPr>
          <a:xfrm rot="17700662">
            <a:off x="3189077" y="3679640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Forskningskonsulent</a:t>
            </a:r>
            <a:endParaRPr lang="nb-NO" dirty="0"/>
          </a:p>
        </p:txBody>
      </p:sp>
      <p:sp>
        <p:nvSpPr>
          <p:cNvPr id="38" name="TekstSylinder 34"/>
          <p:cNvSpPr txBox="1"/>
          <p:nvPr/>
        </p:nvSpPr>
        <p:spPr>
          <a:xfrm rot="17672827">
            <a:off x="2793895" y="3236381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Forskningsrådgiver</a:t>
            </a:r>
            <a:endParaRPr lang="nb-NO" dirty="0"/>
          </a:p>
        </p:txBody>
      </p:sp>
      <p:sp>
        <p:nvSpPr>
          <p:cNvPr id="40" name="TekstSylinder 37"/>
          <p:cNvSpPr txBox="1"/>
          <p:nvPr/>
        </p:nvSpPr>
        <p:spPr>
          <a:xfrm>
            <a:off x="4200108" y="1556792"/>
            <a:ext cx="7319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Fag-</a:t>
            </a:r>
          </a:p>
          <a:p>
            <a:r>
              <a:rPr lang="nb-NO" dirty="0" smtClean="0"/>
              <a:t>støtte</a:t>
            </a:r>
            <a:endParaRPr lang="nb-NO" dirty="0"/>
          </a:p>
        </p:txBody>
      </p:sp>
      <p:sp>
        <p:nvSpPr>
          <p:cNvPr id="55" name="TekstSylinder 34"/>
          <p:cNvSpPr txBox="1"/>
          <p:nvPr/>
        </p:nvSpPr>
        <p:spPr>
          <a:xfrm rot="17640281">
            <a:off x="4254450" y="3726518"/>
            <a:ext cx="2172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Prosjektcontroller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49096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solidFill>
                  <a:schemeClr val="bg1"/>
                </a:solidFill>
              </a:rPr>
              <a:t>Forskerstøtte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4" name="Likebent trekant 3"/>
          <p:cNvSpPr/>
          <p:nvPr/>
        </p:nvSpPr>
        <p:spPr>
          <a:xfrm>
            <a:off x="2325757" y="1540565"/>
            <a:ext cx="4343400" cy="429370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linje 5"/>
          <p:cNvCxnSpPr/>
          <p:nvPr/>
        </p:nvCxnSpPr>
        <p:spPr>
          <a:xfrm>
            <a:off x="3786809" y="2872404"/>
            <a:ext cx="2385385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2325757" y="4697871"/>
            <a:ext cx="3846437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/>
          <p:cNvSpPr txBox="1"/>
          <p:nvPr/>
        </p:nvSpPr>
        <p:spPr>
          <a:xfrm>
            <a:off x="1192689" y="195800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err="1" smtClean="0">
                <a:solidFill>
                  <a:schemeClr val="bg1"/>
                </a:solidFill>
              </a:rPr>
              <a:t>Sentralt</a:t>
            </a:r>
            <a:r>
              <a:rPr lang="nb-NO" dirty="0" err="1" smtClean="0"/>
              <a:t>t</a:t>
            </a: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1225821" y="3611195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Fakultet</a:t>
            </a:r>
            <a:endParaRPr lang="nb-NO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1139685" y="4986092"/>
            <a:ext cx="1095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Institutt/</a:t>
            </a:r>
          </a:p>
          <a:p>
            <a:r>
              <a:rPr lang="nb-NO" b="1" dirty="0" err="1" smtClean="0">
                <a:solidFill>
                  <a:schemeClr val="bg1"/>
                </a:solidFill>
              </a:rPr>
              <a:t>senter</a:t>
            </a:r>
            <a:r>
              <a:rPr lang="nb-NO" dirty="0" err="1" smtClean="0"/>
              <a:t>t</a:t>
            </a:r>
            <a:endParaRPr lang="nb-NO" dirty="0"/>
          </a:p>
        </p:txBody>
      </p:sp>
      <p:sp>
        <p:nvSpPr>
          <p:cNvPr id="12" name="TekstSylinder 11"/>
          <p:cNvSpPr txBox="1"/>
          <p:nvPr/>
        </p:nvSpPr>
        <p:spPr>
          <a:xfrm rot="20102739">
            <a:off x="6200764" y="3716349"/>
            <a:ext cx="461665" cy="142609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POST- grant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13" name="TekstSylinder 12"/>
          <p:cNvSpPr txBox="1"/>
          <p:nvPr/>
        </p:nvSpPr>
        <p:spPr>
          <a:xfrm rot="12469257">
            <a:off x="3266653" y="1963770"/>
            <a:ext cx="461665" cy="13490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PRE - grant</a:t>
            </a:r>
            <a:endParaRPr lang="nb-NO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9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solidFill>
                  <a:schemeClr val="bg1"/>
                </a:solidFill>
              </a:rPr>
              <a:t>Forskerstøtte - sentralt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4" name="Likebent trekant 3"/>
          <p:cNvSpPr/>
          <p:nvPr/>
        </p:nvSpPr>
        <p:spPr>
          <a:xfrm>
            <a:off x="2325757" y="1540565"/>
            <a:ext cx="4343400" cy="429370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linje 5"/>
          <p:cNvCxnSpPr/>
          <p:nvPr/>
        </p:nvCxnSpPr>
        <p:spPr>
          <a:xfrm flipV="1">
            <a:off x="3816626" y="2464905"/>
            <a:ext cx="2852531" cy="9938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 flipV="1">
            <a:off x="2560984" y="4538846"/>
            <a:ext cx="3442248" cy="994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/>
          <p:cNvSpPr txBox="1"/>
          <p:nvPr/>
        </p:nvSpPr>
        <p:spPr>
          <a:xfrm>
            <a:off x="715617" y="1451117"/>
            <a:ext cx="2852063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Sentralt</a:t>
            </a:r>
          </a:p>
          <a:p>
            <a:r>
              <a:rPr lang="nb-NO" b="1" dirty="0" smtClean="0">
                <a:solidFill>
                  <a:schemeClr val="bg1"/>
                </a:solidFill>
              </a:rPr>
              <a:t>– avdeling for fagstøtte</a:t>
            </a:r>
            <a:r>
              <a:rPr lang="nb-NO" dirty="0" smtClean="0"/>
              <a:t>t</a:t>
            </a: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708993" y="3024794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Fakultet</a:t>
            </a:r>
            <a:endParaRPr lang="nb-NO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722247" y="4499081"/>
            <a:ext cx="1095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Institutt/</a:t>
            </a:r>
          </a:p>
          <a:p>
            <a:r>
              <a:rPr lang="nb-NO" b="1" dirty="0" err="1" smtClean="0">
                <a:solidFill>
                  <a:schemeClr val="bg1"/>
                </a:solidFill>
              </a:rPr>
              <a:t>senter</a:t>
            </a:r>
            <a:r>
              <a:rPr lang="nb-NO" dirty="0" err="1" smtClean="0"/>
              <a:t>t</a:t>
            </a:r>
            <a:endParaRPr lang="nb-NO" dirty="0"/>
          </a:p>
        </p:txBody>
      </p:sp>
      <p:sp>
        <p:nvSpPr>
          <p:cNvPr id="12" name="TekstSylinder 11"/>
          <p:cNvSpPr txBox="1"/>
          <p:nvPr/>
        </p:nvSpPr>
        <p:spPr>
          <a:xfrm rot="20140072">
            <a:off x="5882716" y="3070314"/>
            <a:ext cx="461665" cy="142609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POST- grant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13" name="TekstSylinder 12"/>
          <p:cNvSpPr txBox="1"/>
          <p:nvPr/>
        </p:nvSpPr>
        <p:spPr>
          <a:xfrm rot="12761871">
            <a:off x="3147385" y="1963770"/>
            <a:ext cx="461665" cy="13490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PRE - grant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14" name="TekstSylinder 13"/>
          <p:cNvSpPr txBox="1"/>
          <p:nvPr/>
        </p:nvSpPr>
        <p:spPr>
          <a:xfrm>
            <a:off x="5118652" y="1272215"/>
            <a:ext cx="3585597" cy="95410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nb-NO" sz="1400" b="1" dirty="0" smtClean="0">
                <a:solidFill>
                  <a:srgbClr val="00B050"/>
                </a:solidFill>
              </a:rPr>
              <a:t>EU, SFF, SFI, Institusjonelt ansvar NFR</a:t>
            </a:r>
          </a:p>
          <a:p>
            <a:r>
              <a:rPr lang="nb-NO" sz="1400" b="1" dirty="0" smtClean="0">
                <a:solidFill>
                  <a:srgbClr val="00B050"/>
                </a:solidFill>
              </a:rPr>
              <a:t>Policy, strategi, analyse, statistikk,</a:t>
            </a:r>
          </a:p>
          <a:p>
            <a:r>
              <a:rPr lang="nb-NO" sz="1400" b="1" dirty="0" smtClean="0">
                <a:solidFill>
                  <a:srgbClr val="00B050"/>
                </a:solidFill>
              </a:rPr>
              <a:t>Fagansvar forskningsadministrasjon, </a:t>
            </a:r>
          </a:p>
          <a:p>
            <a:r>
              <a:rPr lang="nb-NO" sz="1400" b="1" dirty="0" smtClean="0">
                <a:solidFill>
                  <a:srgbClr val="00B050"/>
                </a:solidFill>
              </a:rPr>
              <a:t>Kompetanseutvikling, juridisk bistand</a:t>
            </a:r>
            <a:endParaRPr lang="nb-NO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42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solidFill>
                  <a:schemeClr val="bg1"/>
                </a:solidFill>
              </a:rPr>
              <a:t>Forskerstøtte - lokalt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4" name="Likebent trekant 3"/>
          <p:cNvSpPr/>
          <p:nvPr/>
        </p:nvSpPr>
        <p:spPr>
          <a:xfrm>
            <a:off x="2325757" y="1540565"/>
            <a:ext cx="4343400" cy="429370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linje 5"/>
          <p:cNvCxnSpPr/>
          <p:nvPr/>
        </p:nvCxnSpPr>
        <p:spPr>
          <a:xfrm flipV="1">
            <a:off x="3707299" y="3150696"/>
            <a:ext cx="2743200" cy="9938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/>
          <p:cNvSpPr txBox="1"/>
          <p:nvPr/>
        </p:nvSpPr>
        <p:spPr>
          <a:xfrm>
            <a:off x="715617" y="23456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err="1" smtClean="0">
                <a:solidFill>
                  <a:schemeClr val="bg1"/>
                </a:solidFill>
              </a:rPr>
              <a:t>Sentralt</a:t>
            </a:r>
            <a:r>
              <a:rPr lang="nb-NO" dirty="0" err="1" smtClean="0"/>
              <a:t>t</a:t>
            </a: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708993" y="3501866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Fakultet</a:t>
            </a:r>
            <a:endParaRPr lang="nb-NO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722247" y="4499081"/>
            <a:ext cx="1095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Institutt/</a:t>
            </a:r>
          </a:p>
          <a:p>
            <a:r>
              <a:rPr lang="nb-NO" b="1" dirty="0" err="1" smtClean="0">
                <a:solidFill>
                  <a:schemeClr val="bg1"/>
                </a:solidFill>
              </a:rPr>
              <a:t>senter</a:t>
            </a:r>
            <a:r>
              <a:rPr lang="nb-NO" dirty="0" err="1" smtClean="0"/>
              <a:t>t</a:t>
            </a:r>
            <a:endParaRPr lang="nb-NO" dirty="0"/>
          </a:p>
        </p:txBody>
      </p:sp>
      <p:sp>
        <p:nvSpPr>
          <p:cNvPr id="12" name="TekstSylinder 11"/>
          <p:cNvSpPr txBox="1"/>
          <p:nvPr/>
        </p:nvSpPr>
        <p:spPr>
          <a:xfrm rot="19939875">
            <a:off x="5942350" y="3338667"/>
            <a:ext cx="461665" cy="142609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POST- grant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13" name="TekstSylinder 12"/>
          <p:cNvSpPr txBox="1"/>
          <p:nvPr/>
        </p:nvSpPr>
        <p:spPr>
          <a:xfrm rot="12572151">
            <a:off x="3266653" y="1963770"/>
            <a:ext cx="461665" cy="13490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PRE - grant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6930781" y="2818709"/>
            <a:ext cx="344966" cy="304698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nb-NO" sz="1600" b="1" dirty="0" smtClean="0">
                <a:solidFill>
                  <a:srgbClr val="00B050"/>
                </a:solidFill>
              </a:rPr>
              <a:t>D</a:t>
            </a:r>
            <a:br>
              <a:rPr lang="nb-NO" sz="1600" b="1" dirty="0" smtClean="0">
                <a:solidFill>
                  <a:srgbClr val="00B050"/>
                </a:solidFill>
              </a:rPr>
            </a:br>
            <a:r>
              <a:rPr lang="nb-NO" sz="1600" b="1" dirty="0" smtClean="0">
                <a:solidFill>
                  <a:srgbClr val="00B050"/>
                </a:solidFill>
              </a:rPr>
              <a:t>A</a:t>
            </a:r>
            <a:br>
              <a:rPr lang="nb-NO" sz="1600" b="1" dirty="0" smtClean="0">
                <a:solidFill>
                  <a:srgbClr val="00B050"/>
                </a:solidFill>
              </a:rPr>
            </a:br>
            <a:r>
              <a:rPr lang="nb-NO" sz="1600" b="1" dirty="0" smtClean="0">
                <a:solidFill>
                  <a:srgbClr val="00B050"/>
                </a:solidFill>
              </a:rPr>
              <a:t>G</a:t>
            </a:r>
            <a:br>
              <a:rPr lang="nb-NO" sz="1600" b="1" dirty="0" smtClean="0">
                <a:solidFill>
                  <a:srgbClr val="00B050"/>
                </a:solidFill>
              </a:rPr>
            </a:br>
            <a:r>
              <a:rPr lang="nb-NO" sz="1600" b="1" dirty="0" smtClean="0">
                <a:solidFill>
                  <a:srgbClr val="00B050"/>
                </a:solidFill>
              </a:rPr>
              <a:t>L</a:t>
            </a:r>
            <a:br>
              <a:rPr lang="nb-NO" sz="1600" b="1" dirty="0" smtClean="0">
                <a:solidFill>
                  <a:srgbClr val="00B050"/>
                </a:solidFill>
              </a:rPr>
            </a:br>
            <a:r>
              <a:rPr lang="nb-NO" sz="1600" b="1" dirty="0" smtClean="0">
                <a:solidFill>
                  <a:srgbClr val="00B050"/>
                </a:solidFill>
              </a:rPr>
              <a:t>I</a:t>
            </a:r>
            <a:br>
              <a:rPr lang="nb-NO" sz="1600" b="1" dirty="0" smtClean="0">
                <a:solidFill>
                  <a:srgbClr val="00B050"/>
                </a:solidFill>
              </a:rPr>
            </a:br>
            <a:r>
              <a:rPr lang="nb-NO" sz="1600" b="1" dirty="0" smtClean="0">
                <a:solidFill>
                  <a:srgbClr val="00B050"/>
                </a:solidFill>
              </a:rPr>
              <a:t>G</a:t>
            </a:r>
            <a:br>
              <a:rPr lang="nb-NO" sz="1600" b="1" dirty="0" smtClean="0">
                <a:solidFill>
                  <a:srgbClr val="00B050"/>
                </a:solidFill>
              </a:rPr>
            </a:br>
            <a:r>
              <a:rPr lang="nb-NO" sz="1600" b="1" dirty="0" smtClean="0">
                <a:solidFill>
                  <a:srgbClr val="00B050"/>
                </a:solidFill>
              </a:rPr>
              <a:t> </a:t>
            </a:r>
            <a:br>
              <a:rPr lang="nb-NO" sz="1600" b="1" dirty="0" smtClean="0">
                <a:solidFill>
                  <a:srgbClr val="00B050"/>
                </a:solidFill>
              </a:rPr>
            </a:br>
            <a:r>
              <a:rPr lang="nb-NO" sz="1600" b="1" dirty="0" smtClean="0">
                <a:solidFill>
                  <a:srgbClr val="00B050"/>
                </a:solidFill>
              </a:rPr>
              <a:t>D</a:t>
            </a:r>
            <a:br>
              <a:rPr lang="nb-NO" sz="1600" b="1" dirty="0" smtClean="0">
                <a:solidFill>
                  <a:srgbClr val="00B050"/>
                </a:solidFill>
              </a:rPr>
            </a:br>
            <a:r>
              <a:rPr lang="nb-NO" sz="1600" b="1" dirty="0" smtClean="0">
                <a:solidFill>
                  <a:srgbClr val="00B050"/>
                </a:solidFill>
              </a:rPr>
              <a:t>R</a:t>
            </a:r>
            <a:br>
              <a:rPr lang="nb-NO" sz="1600" b="1" dirty="0" smtClean="0">
                <a:solidFill>
                  <a:srgbClr val="00B050"/>
                </a:solidFill>
              </a:rPr>
            </a:br>
            <a:r>
              <a:rPr lang="nb-NO" sz="1600" b="1" dirty="0" smtClean="0">
                <a:solidFill>
                  <a:srgbClr val="00B050"/>
                </a:solidFill>
              </a:rPr>
              <a:t>I</a:t>
            </a:r>
            <a:br>
              <a:rPr lang="nb-NO" sz="1600" b="1" dirty="0" smtClean="0">
                <a:solidFill>
                  <a:srgbClr val="00B050"/>
                </a:solidFill>
              </a:rPr>
            </a:br>
            <a:r>
              <a:rPr lang="nb-NO" sz="1600" b="1" dirty="0" smtClean="0">
                <a:solidFill>
                  <a:srgbClr val="00B050"/>
                </a:solidFill>
              </a:rPr>
              <a:t>F</a:t>
            </a:r>
            <a:br>
              <a:rPr lang="nb-NO" sz="1600" b="1" dirty="0" smtClean="0">
                <a:solidFill>
                  <a:srgbClr val="00B050"/>
                </a:solidFill>
              </a:rPr>
            </a:br>
            <a:r>
              <a:rPr lang="nb-NO" sz="1600" b="1" dirty="0" smtClean="0">
                <a:solidFill>
                  <a:srgbClr val="00B050"/>
                </a:solidFill>
              </a:rPr>
              <a:t>T</a:t>
            </a:r>
            <a:endParaRPr lang="nb-NO" b="1" dirty="0">
              <a:solidFill>
                <a:srgbClr val="00B050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7305269" y="3091067"/>
            <a:ext cx="1806905" cy="14773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rgbClr val="00B050"/>
                </a:solidFill>
              </a:rPr>
              <a:t>Etablering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rgbClr val="00B050"/>
                </a:solidFill>
              </a:rPr>
              <a:t>Daglig drift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rgbClr val="00B050"/>
                </a:solidFill>
              </a:rPr>
              <a:t>Rapportering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rgbClr val="00B050"/>
                </a:solidFill>
              </a:rPr>
              <a:t>Avslutning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rgbClr val="00B050"/>
                </a:solidFill>
              </a:rPr>
              <a:t>Evaluering</a:t>
            </a:r>
            <a:endParaRPr lang="nb-NO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18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solidFill>
                  <a:schemeClr val="bg1"/>
                </a:solidFill>
              </a:rPr>
              <a:t>Forskerstøtte – </a:t>
            </a:r>
            <a:r>
              <a:rPr lang="nb-NO" sz="3600" b="1" dirty="0" smtClean="0">
                <a:solidFill>
                  <a:schemeClr val="bg1"/>
                </a:solidFill>
              </a:rPr>
              <a:t>Store prosjekter</a:t>
            </a:r>
            <a:endParaRPr lang="nb-NO" sz="3600" b="1" dirty="0">
              <a:solidFill>
                <a:schemeClr val="bg1"/>
              </a:solidFill>
            </a:endParaRPr>
          </a:p>
        </p:txBody>
      </p:sp>
      <p:sp>
        <p:nvSpPr>
          <p:cNvPr id="4" name="Likebent trekant 3"/>
          <p:cNvSpPr/>
          <p:nvPr/>
        </p:nvSpPr>
        <p:spPr>
          <a:xfrm>
            <a:off x="2325757" y="1540565"/>
            <a:ext cx="4343400" cy="429370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linje 5"/>
          <p:cNvCxnSpPr/>
          <p:nvPr/>
        </p:nvCxnSpPr>
        <p:spPr>
          <a:xfrm flipV="1">
            <a:off x="3747054" y="3031428"/>
            <a:ext cx="2753140" cy="9938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 flipV="1">
            <a:off x="2541106" y="4449395"/>
            <a:ext cx="3412431" cy="994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/>
          <p:cNvSpPr txBox="1"/>
          <p:nvPr/>
        </p:nvSpPr>
        <p:spPr>
          <a:xfrm>
            <a:off x="1152933" y="195800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err="1" smtClean="0">
                <a:solidFill>
                  <a:schemeClr val="bg1"/>
                </a:solidFill>
              </a:rPr>
              <a:t>Sentralt</a:t>
            </a:r>
            <a:r>
              <a:rPr lang="nb-NO" dirty="0" err="1" smtClean="0"/>
              <a:t>t</a:t>
            </a: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1196004" y="3263330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Fakultet</a:t>
            </a:r>
            <a:endParaRPr lang="nb-NO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1288770" y="4658105"/>
            <a:ext cx="1095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Institutt/</a:t>
            </a:r>
          </a:p>
          <a:p>
            <a:r>
              <a:rPr lang="nb-NO" b="1" dirty="0" err="1" smtClean="0">
                <a:solidFill>
                  <a:schemeClr val="bg1"/>
                </a:solidFill>
              </a:rPr>
              <a:t>senter</a:t>
            </a:r>
            <a:r>
              <a:rPr lang="nb-NO" dirty="0" err="1" smtClean="0"/>
              <a:t>t</a:t>
            </a:r>
            <a:endParaRPr lang="nb-NO" dirty="0"/>
          </a:p>
        </p:txBody>
      </p:sp>
      <p:sp>
        <p:nvSpPr>
          <p:cNvPr id="12" name="TekstSylinder 11"/>
          <p:cNvSpPr txBox="1"/>
          <p:nvPr/>
        </p:nvSpPr>
        <p:spPr>
          <a:xfrm rot="20110287">
            <a:off x="6190825" y="3557325"/>
            <a:ext cx="461665" cy="142609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POST- grant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13" name="TekstSylinder 12"/>
          <p:cNvSpPr txBox="1"/>
          <p:nvPr/>
        </p:nvSpPr>
        <p:spPr>
          <a:xfrm rot="12724731">
            <a:off x="3207019" y="2063160"/>
            <a:ext cx="461665" cy="13490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PRE - grant</a:t>
            </a:r>
            <a:endParaRPr lang="nb-NO" b="1" dirty="0">
              <a:solidFill>
                <a:schemeClr val="bg1"/>
              </a:solidFill>
            </a:endParaRPr>
          </a:p>
        </p:txBody>
      </p:sp>
      <p:cxnSp>
        <p:nvCxnSpPr>
          <p:cNvPr id="5" name="Rett linje 4"/>
          <p:cNvCxnSpPr/>
          <p:nvPr/>
        </p:nvCxnSpPr>
        <p:spPr>
          <a:xfrm flipV="1">
            <a:off x="2693504" y="2077278"/>
            <a:ext cx="2017644" cy="3068135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Sylinder 13"/>
          <p:cNvSpPr txBox="1"/>
          <p:nvPr/>
        </p:nvSpPr>
        <p:spPr>
          <a:xfrm>
            <a:off x="5029201" y="1580324"/>
            <a:ext cx="1230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 smtClean="0">
                <a:solidFill>
                  <a:srgbClr val="00B050"/>
                </a:solidFill>
              </a:rPr>
              <a:t>EU, SFF, SFI</a:t>
            </a:r>
            <a:endParaRPr lang="nb-NO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97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 err="1" smtClean="0">
                <a:solidFill>
                  <a:schemeClr val="bg1"/>
                </a:solidFill>
              </a:rPr>
              <a:t>Mat.nat</a:t>
            </a:r>
            <a:endParaRPr lang="nb-NO" sz="3200" b="1" dirty="0">
              <a:solidFill>
                <a:schemeClr val="bg1"/>
              </a:solidFill>
            </a:endParaRPr>
          </a:p>
        </p:txBody>
      </p:sp>
      <p:sp>
        <p:nvSpPr>
          <p:cNvPr id="4" name="Likebent trekant 3"/>
          <p:cNvSpPr/>
          <p:nvPr/>
        </p:nvSpPr>
        <p:spPr>
          <a:xfrm>
            <a:off x="2325757" y="1540565"/>
            <a:ext cx="4343400" cy="429370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linje 5"/>
          <p:cNvCxnSpPr/>
          <p:nvPr/>
        </p:nvCxnSpPr>
        <p:spPr>
          <a:xfrm flipV="1">
            <a:off x="3916017" y="2782948"/>
            <a:ext cx="2753140" cy="9938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 flipV="1">
            <a:off x="2624556" y="4676256"/>
            <a:ext cx="3412431" cy="994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/>
          <p:cNvSpPr txBox="1"/>
          <p:nvPr/>
        </p:nvSpPr>
        <p:spPr>
          <a:xfrm>
            <a:off x="715617" y="177910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err="1" smtClean="0">
                <a:solidFill>
                  <a:schemeClr val="bg1"/>
                </a:solidFill>
              </a:rPr>
              <a:t>Sentralt</a:t>
            </a:r>
            <a:r>
              <a:rPr lang="nb-NO" dirty="0" err="1" smtClean="0"/>
              <a:t>t</a:t>
            </a: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708993" y="3024794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Fakultet</a:t>
            </a:r>
            <a:endParaRPr lang="nb-NO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722247" y="4499081"/>
            <a:ext cx="1095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Institutt/</a:t>
            </a:r>
          </a:p>
          <a:p>
            <a:r>
              <a:rPr lang="nb-NO" b="1" dirty="0" err="1" smtClean="0">
                <a:solidFill>
                  <a:schemeClr val="bg1"/>
                </a:solidFill>
              </a:rPr>
              <a:t>senter</a:t>
            </a:r>
            <a:r>
              <a:rPr lang="nb-NO" dirty="0" err="1" smtClean="0"/>
              <a:t>t</a:t>
            </a:r>
            <a:endParaRPr lang="nb-NO" dirty="0"/>
          </a:p>
        </p:txBody>
      </p:sp>
      <p:sp>
        <p:nvSpPr>
          <p:cNvPr id="12" name="TekstSylinder 11"/>
          <p:cNvSpPr txBox="1"/>
          <p:nvPr/>
        </p:nvSpPr>
        <p:spPr>
          <a:xfrm rot="20110287">
            <a:off x="5982106" y="3050436"/>
            <a:ext cx="461665" cy="142609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POST- grant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13" name="TekstSylinder 12"/>
          <p:cNvSpPr txBox="1"/>
          <p:nvPr/>
        </p:nvSpPr>
        <p:spPr>
          <a:xfrm rot="12724731">
            <a:off x="3207019" y="1933953"/>
            <a:ext cx="461665" cy="13490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PRE - grant</a:t>
            </a:r>
            <a:endParaRPr lang="nb-NO" b="1" dirty="0">
              <a:solidFill>
                <a:schemeClr val="bg1"/>
              </a:solidFill>
            </a:endParaRPr>
          </a:p>
        </p:txBody>
      </p:sp>
      <p:cxnSp>
        <p:nvCxnSpPr>
          <p:cNvPr id="5" name="Rett linje 4"/>
          <p:cNvCxnSpPr/>
          <p:nvPr/>
        </p:nvCxnSpPr>
        <p:spPr>
          <a:xfrm flipV="1">
            <a:off x="2693504" y="2693504"/>
            <a:ext cx="2335697" cy="245191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Sylinder 13"/>
          <p:cNvSpPr txBox="1"/>
          <p:nvPr/>
        </p:nvSpPr>
        <p:spPr>
          <a:xfrm>
            <a:off x="5029201" y="1580324"/>
            <a:ext cx="1230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 smtClean="0">
                <a:solidFill>
                  <a:srgbClr val="00B050"/>
                </a:solidFill>
              </a:rPr>
              <a:t>EU, SFF, SFI</a:t>
            </a:r>
            <a:endParaRPr lang="nb-NO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23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 smtClean="0">
                <a:solidFill>
                  <a:schemeClr val="bg1"/>
                </a:solidFill>
              </a:rPr>
              <a:t>MED</a:t>
            </a:r>
            <a:endParaRPr lang="nb-NO" sz="3200" b="1" dirty="0">
              <a:solidFill>
                <a:schemeClr val="bg1"/>
              </a:solidFill>
            </a:endParaRPr>
          </a:p>
        </p:txBody>
      </p:sp>
      <p:sp>
        <p:nvSpPr>
          <p:cNvPr id="4" name="Likebent trekant 3"/>
          <p:cNvSpPr/>
          <p:nvPr/>
        </p:nvSpPr>
        <p:spPr>
          <a:xfrm>
            <a:off x="2325757" y="1540564"/>
            <a:ext cx="4343400" cy="429370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linje 5"/>
          <p:cNvCxnSpPr/>
          <p:nvPr/>
        </p:nvCxnSpPr>
        <p:spPr>
          <a:xfrm flipV="1">
            <a:off x="3647664" y="3240147"/>
            <a:ext cx="2753140" cy="9938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 flipV="1">
            <a:off x="2801175" y="4966238"/>
            <a:ext cx="3412431" cy="994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/>
          <p:cNvSpPr txBox="1"/>
          <p:nvPr/>
        </p:nvSpPr>
        <p:spPr>
          <a:xfrm>
            <a:off x="1232445" y="242513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err="1" smtClean="0">
                <a:solidFill>
                  <a:schemeClr val="bg1"/>
                </a:solidFill>
              </a:rPr>
              <a:t>Sentralt</a:t>
            </a:r>
            <a:r>
              <a:rPr lang="nb-NO" dirty="0" err="1" smtClean="0"/>
              <a:t>t</a:t>
            </a: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1156248" y="3949121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Fakultet</a:t>
            </a:r>
            <a:endParaRPr lang="nb-NO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1149624" y="5045726"/>
            <a:ext cx="1095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Institutt/</a:t>
            </a:r>
          </a:p>
          <a:p>
            <a:r>
              <a:rPr lang="nb-NO" b="1" dirty="0" err="1" smtClean="0">
                <a:solidFill>
                  <a:schemeClr val="bg1"/>
                </a:solidFill>
              </a:rPr>
              <a:t>senter</a:t>
            </a:r>
            <a:r>
              <a:rPr lang="nb-NO" dirty="0" err="1" smtClean="0"/>
              <a:t>t</a:t>
            </a:r>
            <a:endParaRPr lang="nb-NO" dirty="0"/>
          </a:p>
        </p:txBody>
      </p:sp>
      <p:sp>
        <p:nvSpPr>
          <p:cNvPr id="12" name="TekstSylinder 11"/>
          <p:cNvSpPr txBox="1"/>
          <p:nvPr/>
        </p:nvSpPr>
        <p:spPr>
          <a:xfrm rot="20110287">
            <a:off x="6320032" y="3944946"/>
            <a:ext cx="461665" cy="142609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POST- grant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13" name="TekstSylinder 12"/>
          <p:cNvSpPr txBox="1"/>
          <p:nvPr/>
        </p:nvSpPr>
        <p:spPr>
          <a:xfrm rot="12420894">
            <a:off x="2928727" y="2748951"/>
            <a:ext cx="461665" cy="13490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PRE - grant</a:t>
            </a:r>
            <a:endParaRPr lang="nb-NO" b="1" dirty="0">
              <a:solidFill>
                <a:schemeClr val="bg1"/>
              </a:solidFill>
            </a:endParaRPr>
          </a:p>
        </p:txBody>
      </p:sp>
      <p:cxnSp>
        <p:nvCxnSpPr>
          <p:cNvPr id="5" name="Rett linje 4"/>
          <p:cNvCxnSpPr/>
          <p:nvPr/>
        </p:nvCxnSpPr>
        <p:spPr>
          <a:xfrm flipV="1">
            <a:off x="3081130" y="2148436"/>
            <a:ext cx="1759227" cy="218502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Sylinder 13"/>
          <p:cNvSpPr txBox="1"/>
          <p:nvPr/>
        </p:nvSpPr>
        <p:spPr>
          <a:xfrm>
            <a:off x="5029201" y="1580324"/>
            <a:ext cx="1230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 smtClean="0">
                <a:solidFill>
                  <a:srgbClr val="00B050"/>
                </a:solidFill>
              </a:rPr>
              <a:t>EU, SFF, SFI</a:t>
            </a:r>
            <a:endParaRPr lang="nb-NO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1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 smtClean="0">
                <a:solidFill>
                  <a:schemeClr val="bg1"/>
                </a:solidFill>
              </a:rPr>
              <a:t>HUMSAM</a:t>
            </a:r>
            <a:endParaRPr lang="nb-NO" sz="3200" b="1" dirty="0">
              <a:solidFill>
                <a:schemeClr val="bg1"/>
              </a:solidFill>
            </a:endParaRPr>
          </a:p>
        </p:txBody>
      </p:sp>
      <p:sp>
        <p:nvSpPr>
          <p:cNvPr id="4" name="Likebent trekant 3"/>
          <p:cNvSpPr/>
          <p:nvPr/>
        </p:nvSpPr>
        <p:spPr>
          <a:xfrm>
            <a:off x="2325757" y="1540565"/>
            <a:ext cx="4343400" cy="429370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linje 5"/>
          <p:cNvCxnSpPr/>
          <p:nvPr/>
        </p:nvCxnSpPr>
        <p:spPr>
          <a:xfrm flipV="1">
            <a:off x="3697359" y="3140757"/>
            <a:ext cx="2753140" cy="9938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 flipV="1">
            <a:off x="2551048" y="4968153"/>
            <a:ext cx="3790117" cy="994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/>
          <p:cNvSpPr txBox="1"/>
          <p:nvPr/>
        </p:nvSpPr>
        <p:spPr>
          <a:xfrm>
            <a:off x="1023725" y="20971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err="1" smtClean="0">
                <a:solidFill>
                  <a:schemeClr val="bg1"/>
                </a:solidFill>
              </a:rPr>
              <a:t>Sentralt</a:t>
            </a:r>
            <a:r>
              <a:rPr lang="nb-NO" dirty="0" err="1" smtClean="0"/>
              <a:t>t</a:t>
            </a: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1036980" y="3760280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Fakultet</a:t>
            </a:r>
            <a:endParaRPr lang="nb-NO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1089990" y="5115299"/>
            <a:ext cx="1095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Institutt/</a:t>
            </a:r>
          </a:p>
          <a:p>
            <a:r>
              <a:rPr lang="nb-NO" b="1" dirty="0" err="1" smtClean="0">
                <a:solidFill>
                  <a:schemeClr val="bg1"/>
                </a:solidFill>
              </a:rPr>
              <a:t>senter</a:t>
            </a:r>
            <a:r>
              <a:rPr lang="nb-NO" dirty="0" err="1" smtClean="0"/>
              <a:t>t</a:t>
            </a:r>
            <a:endParaRPr lang="nb-NO" dirty="0"/>
          </a:p>
        </p:txBody>
      </p:sp>
      <p:sp>
        <p:nvSpPr>
          <p:cNvPr id="12" name="TekstSylinder 11"/>
          <p:cNvSpPr txBox="1"/>
          <p:nvPr/>
        </p:nvSpPr>
        <p:spPr>
          <a:xfrm rot="20110287">
            <a:off x="6369727" y="3875373"/>
            <a:ext cx="461665" cy="142609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POST- grant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13" name="TekstSylinder 12"/>
          <p:cNvSpPr txBox="1"/>
          <p:nvPr/>
        </p:nvSpPr>
        <p:spPr>
          <a:xfrm rot="12724731">
            <a:off x="3028117" y="2490537"/>
            <a:ext cx="461665" cy="13490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PRE - grant</a:t>
            </a:r>
            <a:endParaRPr lang="nb-NO" b="1" dirty="0">
              <a:solidFill>
                <a:schemeClr val="bg1"/>
              </a:solidFill>
            </a:endParaRPr>
          </a:p>
        </p:txBody>
      </p:sp>
      <p:cxnSp>
        <p:nvCxnSpPr>
          <p:cNvPr id="5" name="Rett linje 4"/>
          <p:cNvCxnSpPr/>
          <p:nvPr/>
        </p:nvCxnSpPr>
        <p:spPr>
          <a:xfrm flipV="1">
            <a:off x="3518452" y="2148436"/>
            <a:ext cx="1311966" cy="135117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Sylinder 13"/>
          <p:cNvSpPr txBox="1"/>
          <p:nvPr/>
        </p:nvSpPr>
        <p:spPr>
          <a:xfrm>
            <a:off x="5029201" y="1580324"/>
            <a:ext cx="1230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 smtClean="0">
                <a:solidFill>
                  <a:srgbClr val="00B050"/>
                </a:solidFill>
              </a:rPr>
              <a:t>EU, SFF, SFI</a:t>
            </a:r>
            <a:endParaRPr lang="nb-NO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97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bg1"/>
                </a:solidFill>
              </a:rPr>
              <a:t>Ulik organisering</a:t>
            </a:r>
            <a:endParaRPr lang="nb-NO" dirty="0">
              <a:solidFill>
                <a:schemeClr val="bg1"/>
              </a:solidFill>
            </a:endParaRPr>
          </a:p>
        </p:txBody>
      </p:sp>
      <p:pic>
        <p:nvPicPr>
          <p:cNvPr id="1027" name="Picture 3" descr="M:\pc\Desktop\M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174" y="1343025"/>
            <a:ext cx="2892355" cy="529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:\pc\Desktop\HUMSA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790" y="1257299"/>
            <a:ext cx="3052210" cy="538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M:\pc\Desktop\M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67" y="1327424"/>
            <a:ext cx="3291509" cy="549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618459"/>
      </p:ext>
    </p:extLst>
  </p:cSld>
  <p:clrMapOvr>
    <a:masterClrMapping/>
  </p:clrMapOvr>
</p:sld>
</file>

<file path=ppt/theme/theme1.xml><?xml version="1.0" encoding="utf-8"?>
<a:theme xmlns:a="http://schemas.openxmlformats.org/drawingml/2006/main" name="Balance image slide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-tem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 image slide</Template>
  <TotalTime>7903</TotalTime>
  <Words>797</Words>
  <Application>Microsoft Office PowerPoint</Application>
  <PresentationFormat>Skjermfremvisning (4:3)</PresentationFormat>
  <Paragraphs>196</Paragraphs>
  <Slides>16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17" baseType="lpstr">
      <vt:lpstr>Balance image slide</vt:lpstr>
      <vt:lpstr>PowerPoint-presentasjon</vt:lpstr>
      <vt:lpstr>Oppsummering tiltaksseminar - I</vt:lpstr>
      <vt:lpstr>Oppsummering tiltaksseminar - II</vt:lpstr>
      <vt:lpstr>Oppsummering tiltaksseminar - III</vt:lpstr>
      <vt:lpstr>Oppsummering tiltaksseminar - IV</vt:lpstr>
      <vt:lpstr>Oppsummering tiltaksseminar</vt:lpstr>
      <vt:lpstr>Modell roller og ansvar – versjon III</vt:lpstr>
      <vt:lpstr>PowerPoint-presentasjon</vt:lpstr>
      <vt:lpstr>Forskerstøtte</vt:lpstr>
      <vt:lpstr>Forskerstøtte - sentralt</vt:lpstr>
      <vt:lpstr>Forskerstøtte - lokalt</vt:lpstr>
      <vt:lpstr>Forskerstøtte – Store prosjekter</vt:lpstr>
      <vt:lpstr>Mat.nat</vt:lpstr>
      <vt:lpstr>MED</vt:lpstr>
      <vt:lpstr>HUMSAM</vt:lpstr>
      <vt:lpstr>Ulik organisering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Jan Thorsen</dc:creator>
  <cp:lastModifiedBy>Jan Thorsen</cp:lastModifiedBy>
  <cp:revision>29</cp:revision>
  <cp:lastPrinted>2015-01-30T10:21:31Z</cp:lastPrinted>
  <dcterms:created xsi:type="dcterms:W3CDTF">2015-01-21T12:40:58Z</dcterms:created>
  <dcterms:modified xsi:type="dcterms:W3CDTF">2015-02-12T12:06:21Z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TC011799751044</vt:lpwstr>
  </property>
</Properties>
</file>