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199" autoAdjust="0"/>
  </p:normalViewPr>
  <p:slideViewPr>
    <p:cSldViewPr>
      <p:cViewPr>
        <p:scale>
          <a:sx n="70" d="100"/>
          <a:sy n="70" d="100"/>
        </p:scale>
        <p:origin x="-2814" y="-7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4C26F3-9949-1148-AFE2-052BD5284B64}" type="datetime1">
              <a:rPr lang="nb-NO"/>
              <a:pPr>
                <a:defRPr/>
              </a:pPr>
              <a:t>30.08.2017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625DF2-BD59-0E4F-B61B-40B10568695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9309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2D86D7D-51C1-994E-883D-348644D9D13C}" type="datetime1">
              <a:rPr lang="nb-NO"/>
              <a:pPr>
                <a:defRPr/>
              </a:pPr>
              <a:t>30.08.2017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5824ED8-F312-FE4E-B792-13508B8939C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22903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Studiekvalitet: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Hvordan arbeider instituttet med studiekvalitetsrutinene og hvordan er de implementert?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Etter instituttets mening, oppfyller rutinene målene for fakultetets kvalitetsarbeid? </a:t>
            </a:r>
          </a:p>
          <a:p>
            <a:pPr lvl="1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+mn-cs"/>
              </a:rPr>
              <a:t>«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+mn-cs"/>
              </a:rPr>
              <a:t>Fakultetets kvalitetsrutiner skal: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+mn-cs"/>
            </a:endParaRPr>
          </a:p>
          <a:p>
            <a:pPr lvl="2"/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+mn-cs"/>
              </a:rPr>
              <a:t>Gi grunnlag for arbeid med forbedring og videreutvikling av utdanningen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+mn-cs"/>
            </a:endParaRPr>
          </a:p>
          <a:p>
            <a:pPr lvl="2"/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+mn-cs"/>
              </a:rPr>
              <a:t>Bidra til deling av gode ideer og erfaringer»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Stikkord til dialog: emneevalueringer, ekstern programrådgiver, årlig og periodisk programevaluering.</a:t>
            </a:r>
          </a:p>
          <a:p>
            <a:endParaRPr lang="nb-NO" dirty="0" smtClean="0"/>
          </a:p>
          <a:p>
            <a:r>
              <a:rPr lang="nb-NO" dirty="0" smtClean="0"/>
              <a:t>Studentoppfølging: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Hvilke resultater/trender ser dere?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Hvilke tiltak vil være de viktigste for deres programmer (BA+MA) for å heve kvaliteten?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Evaluering av masteroppgaven: Hvilke erfaringer har dere med/synspunkter på internsensorordningen, der veileder ikke er til stede under karaktersetting? Har dere kommentarer til utviklingen av karaktersettingen de siste årene?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Hvordan følger dere opp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.-kandidatene på instituttet – særlig nye kandidater og kandidater som mister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.-studieretten?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Diskuterer dere karrieremuligheter med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-kandidatene?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Fakultetet har pilotert et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samtalverktøy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for veileder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-kandidat. Er det tatt i bruk – og hva er erfaringene så langt?</a:t>
            </a: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ＭＳ Ｐゴシック" charset="-128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Programutvikling: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Emneutvikling – hvordan arbeider instituttet med varierte og studentaktive læringsformer?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Generisk kompetanse – hvordan tydeliggjøres og implementeres dette i emneutviklingen? Er det en sammenheng mellom bachelor – master –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.?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Ønsker dere felles generiske emner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ph.d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.-kandidater, eventuelt hvilke emner?</a:t>
            </a:r>
          </a:p>
          <a:p>
            <a:pPr lvl="0"/>
            <a:r>
              <a:rPr lang="nn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Digital eksamen – </a:t>
            </a:r>
            <a:r>
              <a:rPr lang="nn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erfaringer</a:t>
            </a:r>
            <a:r>
              <a:rPr lang="nn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og </a:t>
            </a:r>
            <a:r>
              <a:rPr lang="nn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synspunkter</a:t>
            </a:r>
            <a:r>
              <a:rPr lang="nn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så langt (her har </a:t>
            </a:r>
            <a:r>
              <a:rPr lang="nn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instituttene</a:t>
            </a:r>
            <a:r>
              <a:rPr lang="nn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nn-NO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kommet</a:t>
            </a:r>
            <a:r>
              <a:rPr lang="nn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 svært ulikt)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ＭＳ Ｐゴシック" charset="-128"/>
            </a:endParaRPr>
          </a:p>
          <a:p>
            <a:pPr lvl="0"/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661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00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Emneevalueringer, ekstern programrådgiver, årlig og periodisk programevaluering.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6896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-128"/>
                <a:cs typeface="ＭＳ Ｐゴシック" charset="-128"/>
              </a:rPr>
              <a:t>Emneevalueringer, ekstern programrådgiver, årlig og periodisk programevaluering.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1559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Greier ikke bruke systemet strategisk for helhetsforståelse i lengre perspektiv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4119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2057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Uheldig for instituttet, men også for studentene som kaster bort en del tid i starten på semesteret før de får bestemt seg. Vi ser på dette.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579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AFAE68-45D7-DF41-9CCC-036B2B2F12B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D2B4B3-44DC-A048-98C2-5D04E7F7807A}" type="datetime1">
              <a:rPr lang="nb-NO"/>
              <a:pPr>
                <a:defRPr/>
              </a:pPr>
              <a:t>30.08.2017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/>
              <a:t>D</a:t>
            </a:r>
            <a:r>
              <a:rPr lang="nb-NO" dirty="0" smtClean="0"/>
              <a:t>ialogmøter </a:t>
            </a:r>
            <a:r>
              <a:rPr lang="nb-NO" dirty="0"/>
              <a:t>om studiekvalitet </a:t>
            </a:r>
            <a:r>
              <a:rPr lang="nb-NO" dirty="0" smtClean="0"/>
              <a:t>2017</a:t>
            </a:r>
          </a:p>
          <a:p>
            <a:r>
              <a:rPr lang="nb-NO" dirty="0" smtClean="0"/>
              <a:t>- Oppsummering STUT 23.08.2017</a:t>
            </a:r>
            <a:endParaRPr lang="nb-NO" dirty="0"/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Dialogmøter om studiekvalitet 2017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Mars – april</a:t>
            </a:r>
          </a:p>
          <a:p>
            <a:pPr eaLnBrk="1" hangingPunct="1"/>
            <a:r>
              <a:rPr lang="nb-NO" dirty="0" smtClean="0"/>
              <a:t>Agenda:</a:t>
            </a:r>
          </a:p>
          <a:p>
            <a:pPr lvl="1"/>
            <a:r>
              <a:rPr lang="nb-NO" dirty="0" smtClean="0"/>
              <a:t>Kvalitetssikring</a:t>
            </a:r>
          </a:p>
          <a:p>
            <a:pPr lvl="1"/>
            <a:r>
              <a:rPr lang="nb-NO" dirty="0" smtClean="0"/>
              <a:t>Studentoppfølging og læringsmiljø</a:t>
            </a:r>
          </a:p>
          <a:p>
            <a:pPr lvl="1"/>
            <a:r>
              <a:rPr lang="nb-NO" dirty="0" smtClean="0"/>
              <a:t>Programutvikling</a:t>
            </a:r>
          </a:p>
          <a:p>
            <a:pPr lvl="1"/>
            <a:r>
              <a:rPr lang="nb-NO" dirty="0" smtClean="0"/>
              <a:t>Eventuelt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Dialogmøter om studiekvalitet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Oppsummering i henhold til agenda</a:t>
            </a:r>
          </a:p>
          <a:p>
            <a:r>
              <a:rPr lang="nb-NO" dirty="0" smtClean="0"/>
              <a:t>Tips og gode ideer som bør deles</a:t>
            </a:r>
          </a:p>
          <a:p>
            <a:r>
              <a:rPr lang="nb-NO" dirty="0" smtClean="0"/>
              <a:t>Utfordringer/ oppfølgingspunkter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4066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Kvalitetssikring: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3 institutter implementert rutinene</a:t>
            </a:r>
          </a:p>
          <a:p>
            <a:pPr lvl="1"/>
            <a:r>
              <a:rPr lang="nb-NO" dirty="0" smtClean="0"/>
              <a:t>Implementert alle deler (så godt som)</a:t>
            </a:r>
          </a:p>
          <a:p>
            <a:pPr lvl="1"/>
            <a:r>
              <a:rPr lang="nb-NO" dirty="0" smtClean="0"/>
              <a:t>Fungerer godt, men….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5967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Kvalitetssikring: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Emneevaluering (underveis- og slutt):</a:t>
            </a:r>
          </a:p>
          <a:p>
            <a:pPr lvl="1"/>
            <a:r>
              <a:rPr lang="nb-NO" dirty="0" smtClean="0"/>
              <a:t>Alle institutter </a:t>
            </a:r>
          </a:p>
          <a:p>
            <a:r>
              <a:rPr lang="nb-NO" dirty="0" smtClean="0"/>
              <a:t>Ekstern programrådgiver:</a:t>
            </a:r>
          </a:p>
          <a:p>
            <a:pPr lvl="1"/>
            <a:r>
              <a:rPr lang="nb-NO" dirty="0" smtClean="0"/>
              <a:t>Kun noen programmer, mange i prosess</a:t>
            </a:r>
          </a:p>
          <a:p>
            <a:pPr lvl="1"/>
            <a:r>
              <a:rPr lang="nb-NO" dirty="0" smtClean="0"/>
              <a:t>Uklart mandat, klarere nå</a:t>
            </a:r>
          </a:p>
          <a:p>
            <a:r>
              <a:rPr lang="nb-NO" dirty="0" smtClean="0"/>
              <a:t>Årlig og periodisk programevaluering</a:t>
            </a:r>
          </a:p>
          <a:p>
            <a:pPr lvl="1"/>
            <a:r>
              <a:rPr lang="nb-NO" dirty="0" smtClean="0"/>
              <a:t>Kun få gjør årlig programevaluering</a:t>
            </a:r>
          </a:p>
          <a:p>
            <a:pPr lvl="1"/>
            <a:r>
              <a:rPr lang="nb-NO" dirty="0" smtClean="0"/>
              <a:t>Mangler rutiner for periodisk programevaluering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5749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96200" cy="1143000"/>
          </a:xfrm>
        </p:spPr>
        <p:txBody>
          <a:bodyPr/>
          <a:lstStyle/>
          <a:p>
            <a:r>
              <a:rPr lang="nb-NO" dirty="0" smtClean="0"/>
              <a:t>Tips og gode ideer: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556792"/>
            <a:ext cx="7848872" cy="5184576"/>
          </a:xfrm>
        </p:spPr>
        <p:txBody>
          <a:bodyPr/>
          <a:lstStyle/>
          <a:p>
            <a:r>
              <a:rPr lang="nb-NO" dirty="0" smtClean="0"/>
              <a:t>KI, FAI og FI om studiekvalitetsrutiner generelt</a:t>
            </a:r>
          </a:p>
          <a:p>
            <a:r>
              <a:rPr lang="nb-NO" dirty="0" smtClean="0"/>
              <a:t>Underveisevaluering INF1000 – 1001</a:t>
            </a:r>
          </a:p>
          <a:p>
            <a:pPr lvl="1"/>
            <a:r>
              <a:rPr lang="nb-NO" dirty="0" smtClean="0"/>
              <a:t>Mentometerundersøkelse på forelesning, til nytte for studentene der og da</a:t>
            </a:r>
          </a:p>
          <a:p>
            <a:pPr lvl="2"/>
            <a:r>
              <a:rPr lang="nb-NO" dirty="0" smtClean="0"/>
              <a:t>Hvordan studentene faktisk jobber med emnet</a:t>
            </a:r>
          </a:p>
          <a:p>
            <a:pPr lvl="2"/>
            <a:r>
              <a:rPr lang="nb-NO" dirty="0" smtClean="0"/>
              <a:t>Hvordan vi kan legge til rette for din læring…..</a:t>
            </a:r>
          </a:p>
          <a:p>
            <a:r>
              <a:rPr lang="nb-NO" dirty="0" smtClean="0"/>
              <a:t>ITA: Frode inviterte studenter på lunsj til samtale om emnet i påfølgende semester (etter eksamen)</a:t>
            </a:r>
          </a:p>
          <a:p>
            <a:pPr lvl="1"/>
            <a:r>
              <a:rPr lang="nb-NO" dirty="0" smtClean="0"/>
              <a:t>Tilbakemeldinger til faglærere som de aldri har fått tidligere</a:t>
            </a:r>
          </a:p>
          <a:p>
            <a:r>
              <a:rPr lang="nb-NO" dirty="0" smtClean="0"/>
              <a:t>ITA: «</a:t>
            </a:r>
            <a:r>
              <a:rPr lang="nb-NO" dirty="0" err="1" smtClean="0"/>
              <a:t>Teacher</a:t>
            </a:r>
            <a:r>
              <a:rPr lang="nb-NO" dirty="0" smtClean="0"/>
              <a:t> </a:t>
            </a:r>
            <a:r>
              <a:rPr lang="nb-NO" dirty="0" err="1" smtClean="0"/>
              <a:t>lunch</a:t>
            </a:r>
            <a:r>
              <a:rPr lang="nb-NO" dirty="0" smtClean="0"/>
              <a:t>» en gang per måned</a:t>
            </a:r>
          </a:p>
          <a:p>
            <a:endParaRPr lang="nb-NO" dirty="0" smtClean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933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 / oppfølging: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Ambisiøst system – krever ressurser</a:t>
            </a:r>
          </a:p>
          <a:p>
            <a:r>
              <a:rPr lang="nb-NO" dirty="0" smtClean="0"/>
              <a:t>Formidling av resultater (til studenter og lærere) – samt dokumentasjon</a:t>
            </a:r>
          </a:p>
          <a:p>
            <a:r>
              <a:rPr lang="nb-NO" dirty="0" smtClean="0"/>
              <a:t>Manglende system for å dele gode erfaringer</a:t>
            </a:r>
          </a:p>
          <a:p>
            <a:r>
              <a:rPr lang="nb-NO" dirty="0" smtClean="0"/>
              <a:t>Kvalitetssikre </a:t>
            </a:r>
            <a:r>
              <a:rPr lang="nb-NO" dirty="0"/>
              <a:t>emnene i en sammenheng</a:t>
            </a:r>
          </a:p>
          <a:p>
            <a:pPr lvl="1"/>
            <a:r>
              <a:rPr lang="nb-NO" dirty="0"/>
              <a:t>inn i kvalitetsrutinene noe om eksternt blikk på emner som ikke er knyttet til bestemte </a:t>
            </a:r>
            <a:r>
              <a:rPr lang="nb-NO" dirty="0" smtClean="0"/>
              <a:t>programmer.</a:t>
            </a:r>
          </a:p>
          <a:p>
            <a:r>
              <a:rPr lang="nb-NO" dirty="0"/>
              <a:t>Rutine for periodisk programevaluering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25733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Studentoppfølging og læringsmiljø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256112"/>
          </a:xfrm>
        </p:spPr>
        <p:txBody>
          <a:bodyPr/>
          <a:lstStyle/>
          <a:p>
            <a:r>
              <a:rPr lang="nb-NO" dirty="0" smtClean="0"/>
              <a:t>Tall – </a:t>
            </a:r>
            <a:r>
              <a:rPr lang="nb-NO" dirty="0" err="1" smtClean="0"/>
              <a:t>tableau</a:t>
            </a:r>
            <a:endParaRPr lang="nb-NO" dirty="0" smtClean="0"/>
          </a:p>
          <a:p>
            <a:pPr lvl="1"/>
            <a:r>
              <a:rPr lang="nb-NO" sz="2000" dirty="0" smtClean="0"/>
              <a:t>Varierende</a:t>
            </a:r>
          </a:p>
          <a:p>
            <a:pPr lvl="1"/>
            <a:r>
              <a:rPr lang="nb-NO" sz="2000" dirty="0"/>
              <a:t>Hvilke mål har vi?</a:t>
            </a:r>
          </a:p>
          <a:p>
            <a:pPr lvl="1"/>
            <a:r>
              <a:rPr lang="nb-NO" sz="2000" dirty="0" smtClean="0"/>
              <a:t>Hvorfor slutter studentene og når? </a:t>
            </a:r>
          </a:p>
          <a:p>
            <a:pPr lvl="1"/>
            <a:r>
              <a:rPr lang="nb-NO" sz="2000" dirty="0" smtClean="0"/>
              <a:t>Arbeidsmengde, obligatoriske oppgaver, semesterkomiteer i STUT igjen</a:t>
            </a:r>
          </a:p>
          <a:p>
            <a:pPr lvl="1"/>
            <a:r>
              <a:rPr lang="nb-NO" sz="2000" dirty="0" smtClean="0"/>
              <a:t>Strykprosent på emner tidlig i studiet i sammenheng med søkertall og inntakspoeng</a:t>
            </a:r>
          </a:p>
          <a:p>
            <a:pPr lvl="1"/>
            <a:r>
              <a:rPr lang="nb-NO" sz="2000" dirty="0" err="1" smtClean="0"/>
              <a:t>Ifi</a:t>
            </a:r>
            <a:r>
              <a:rPr lang="nb-NO" sz="2000" dirty="0" smtClean="0"/>
              <a:t> har mange </a:t>
            </a:r>
            <a:r>
              <a:rPr lang="nb-NO" sz="2000" dirty="0"/>
              <a:t>studenter som eg. ikke er </a:t>
            </a:r>
            <a:r>
              <a:rPr lang="nb-NO" sz="2000" dirty="0" smtClean="0"/>
              <a:t>programstudenter, videreutvikling av enkeltemnestatusen</a:t>
            </a:r>
            <a:endParaRPr lang="nb-NO" sz="2000" dirty="0"/>
          </a:p>
          <a:p>
            <a:pPr marL="457200" lvl="1" indent="0">
              <a:buNone/>
            </a:pPr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44778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Studentoppfølging og læringsmiljø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Viktigste tiltakene for å heve kvaliteten på programmet</a:t>
            </a:r>
          </a:p>
          <a:p>
            <a:pPr lvl="1"/>
            <a:r>
              <a:rPr lang="nb-NO" dirty="0" smtClean="0"/>
              <a:t>Lokale frafallsundersøkelser</a:t>
            </a:r>
          </a:p>
          <a:p>
            <a:pPr lvl="1"/>
            <a:r>
              <a:rPr lang="nb-NO" dirty="0" smtClean="0"/>
              <a:t>Mentorordninger</a:t>
            </a:r>
          </a:p>
          <a:p>
            <a:pPr lvl="1"/>
            <a:r>
              <a:rPr lang="nb-NO" dirty="0" smtClean="0"/>
              <a:t>Inkludere studentene mer (eks inn i semesterkomiteer?)</a:t>
            </a:r>
          </a:p>
          <a:p>
            <a:pPr lvl="1"/>
            <a:r>
              <a:rPr lang="nb-NO" dirty="0" smtClean="0"/>
              <a:t>Felles programarealer</a:t>
            </a:r>
          </a:p>
          <a:p>
            <a:pPr lvl="1"/>
            <a:r>
              <a:rPr lang="nb-NO" dirty="0" smtClean="0"/>
              <a:t>Programseminarene</a:t>
            </a:r>
          </a:p>
          <a:p>
            <a:pPr lvl="1"/>
            <a:r>
              <a:rPr lang="nb-NO" dirty="0" err="1" smtClean="0"/>
              <a:t>Podcasting</a:t>
            </a:r>
            <a:r>
              <a:rPr lang="nb-NO" dirty="0" smtClean="0"/>
              <a:t> </a:t>
            </a:r>
            <a:r>
              <a:rPr lang="nb-NO" dirty="0"/>
              <a:t>av forelesninger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49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Evaluering av masteroppgaven: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328120"/>
          </a:xfrm>
        </p:spPr>
        <p:txBody>
          <a:bodyPr/>
          <a:lstStyle/>
          <a:p>
            <a:r>
              <a:rPr lang="nb-NO" dirty="0" smtClean="0"/>
              <a:t>Stort sett fornøyde med ordningen</a:t>
            </a:r>
          </a:p>
          <a:p>
            <a:pPr lvl="1"/>
            <a:r>
              <a:rPr lang="nb-NO" dirty="0" smtClean="0"/>
              <a:t>Lettelse at veileder er ute av karaktersetting</a:t>
            </a:r>
          </a:p>
          <a:p>
            <a:r>
              <a:rPr lang="nb-NO" dirty="0" smtClean="0"/>
              <a:t>Masterkarakteren er samlet skriftlig og muntlig – hva med muntlig?</a:t>
            </a:r>
          </a:p>
          <a:p>
            <a:r>
              <a:rPr lang="nb-NO" dirty="0" smtClean="0"/>
              <a:t>Må masterkarakteren gis der og da etter muntlig eksamen? -mulig å bli påvirket av situasjonen</a:t>
            </a:r>
            <a:endParaRPr lang="nb-NO" dirty="0"/>
          </a:p>
          <a:p>
            <a:r>
              <a:rPr lang="nb-NO" dirty="0" smtClean="0"/>
              <a:t>Verktøy for sensurering av mer tverrfaglige oppgaver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6120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Oppfølging </a:t>
            </a:r>
            <a:r>
              <a:rPr lang="nb-NO" dirty="0" err="1" smtClean="0"/>
              <a:t>ph.d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Gjennomfører </a:t>
            </a:r>
            <a:r>
              <a:rPr lang="nb-NO" sz="2000" dirty="0"/>
              <a:t>3. </a:t>
            </a:r>
            <a:r>
              <a:rPr lang="nb-NO" sz="2000" dirty="0" smtClean="0"/>
              <a:t>semestersamtaler</a:t>
            </a:r>
          </a:p>
          <a:p>
            <a:r>
              <a:rPr lang="nb-NO" sz="2000" dirty="0" smtClean="0"/>
              <a:t>Har </a:t>
            </a:r>
            <a:r>
              <a:rPr lang="nb-NO" sz="2000" dirty="0"/>
              <a:t>en form for </a:t>
            </a:r>
            <a:r>
              <a:rPr lang="nb-NO" sz="2000" dirty="0" smtClean="0"/>
              <a:t>oppstartsmøte hvert </a:t>
            </a:r>
            <a:r>
              <a:rPr lang="nb-NO" sz="2000" dirty="0" err="1" smtClean="0"/>
              <a:t>semsester</a:t>
            </a:r>
            <a:r>
              <a:rPr lang="nb-NO" sz="2000" dirty="0" smtClean="0"/>
              <a:t> (lunsj, seminar el.)</a:t>
            </a:r>
          </a:p>
          <a:p>
            <a:r>
              <a:rPr lang="nb-NO" sz="2000" dirty="0" smtClean="0"/>
              <a:t>Følger opp kandidater </a:t>
            </a:r>
            <a:r>
              <a:rPr lang="nb-NO" sz="2000" dirty="0"/>
              <a:t>som mister studieretten, men ikke systematisk i </a:t>
            </a:r>
            <a:r>
              <a:rPr lang="nb-NO" sz="2000" dirty="0" smtClean="0"/>
              <a:t>forkant</a:t>
            </a:r>
          </a:p>
          <a:p>
            <a:r>
              <a:rPr lang="nb-NO" sz="2000" dirty="0" smtClean="0"/>
              <a:t>Samtaleverktøy </a:t>
            </a:r>
            <a:r>
              <a:rPr lang="nb-NO" sz="2000" dirty="0"/>
              <a:t>i liten grad tatt i bruk, de som har prøvd positive, flere har lyst til å prøve</a:t>
            </a:r>
            <a:r>
              <a:rPr lang="nb-NO" sz="2000" dirty="0" smtClean="0"/>
              <a:t>.</a:t>
            </a:r>
          </a:p>
          <a:p>
            <a:r>
              <a:rPr lang="nb-NO" sz="2000" dirty="0" err="1"/>
              <a:t>Ifi</a:t>
            </a:r>
            <a:r>
              <a:rPr lang="nb-NO" sz="2000" dirty="0"/>
              <a:t> har mal for prosjektbeskrivelsen før opptak, bla forlanger etisk refleksjon - Solveig ønsker det inn for alle, ta opp i </a:t>
            </a:r>
            <a:r>
              <a:rPr lang="nb-NO" sz="2000" dirty="0" err="1"/>
              <a:t>ph.d</a:t>
            </a:r>
            <a:r>
              <a:rPr lang="nb-NO" sz="2000" dirty="0"/>
              <a:t>.-utvalg</a:t>
            </a:r>
            <a:r>
              <a:rPr lang="nb-NO" sz="2000" dirty="0" smtClean="0"/>
              <a:t>.</a:t>
            </a:r>
          </a:p>
          <a:p>
            <a:r>
              <a:rPr lang="nb-NO" sz="2000" dirty="0" err="1"/>
              <a:t>Ifi</a:t>
            </a:r>
            <a:r>
              <a:rPr lang="nb-NO" sz="2000" dirty="0"/>
              <a:t> ønsker obligatorisk plagiering-sjekk av avhandlingen, kunne vært interessant med prøveprosjekt.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77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Programutvikling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85856" cy="4616152"/>
          </a:xfrm>
        </p:spPr>
        <p:txBody>
          <a:bodyPr/>
          <a:lstStyle/>
          <a:p>
            <a:r>
              <a:rPr lang="nb-NO" dirty="0" smtClean="0"/>
              <a:t>Emneutvikling: </a:t>
            </a:r>
          </a:p>
          <a:p>
            <a:pPr lvl="1"/>
            <a:r>
              <a:rPr lang="nb-NO" dirty="0" smtClean="0"/>
              <a:t>Flere ansatte jobber sammen om emner</a:t>
            </a:r>
          </a:p>
          <a:p>
            <a:pPr lvl="1"/>
            <a:r>
              <a:rPr lang="nb-NO" dirty="0" smtClean="0"/>
              <a:t>Ser på emner vertikalt og horisontalt</a:t>
            </a:r>
          </a:p>
          <a:p>
            <a:pPr lvl="1"/>
            <a:r>
              <a:rPr lang="nb-NO" dirty="0" smtClean="0"/>
              <a:t>Emnekomiteer møtes på tvers</a:t>
            </a:r>
          </a:p>
          <a:p>
            <a:pPr lvl="1"/>
            <a:r>
              <a:rPr lang="nb-NO" dirty="0" smtClean="0"/>
              <a:t>Semesteransvarlige</a:t>
            </a:r>
          </a:p>
          <a:p>
            <a:pPr lvl="1"/>
            <a:r>
              <a:rPr lang="nb-NO" dirty="0"/>
              <a:t>L</a:t>
            </a:r>
            <a:r>
              <a:rPr lang="nb-NO" dirty="0" smtClean="0"/>
              <a:t>okale nettsider om læringsformer, lokale arrangementer/ seminarer</a:t>
            </a:r>
          </a:p>
          <a:p>
            <a:pPr lvl="1"/>
            <a:r>
              <a:rPr lang="nb-NO" dirty="0" smtClean="0"/>
              <a:t>Prosjektundervisning</a:t>
            </a:r>
          </a:p>
          <a:p>
            <a:pPr lvl="1"/>
            <a:r>
              <a:rPr lang="nb-NO" dirty="0" smtClean="0"/>
              <a:t>Utfordringer med rom som skal tilpasses forskjellige undervisningsformer – </a:t>
            </a:r>
            <a:r>
              <a:rPr lang="nb-NO" dirty="0" err="1" smtClean="0"/>
              <a:t>flipped</a:t>
            </a:r>
            <a:r>
              <a:rPr lang="nb-NO" dirty="0"/>
              <a:t> </a:t>
            </a:r>
            <a:r>
              <a:rPr lang="nb-NO" dirty="0" err="1" smtClean="0"/>
              <a:t>classroom</a:t>
            </a:r>
            <a:r>
              <a:rPr lang="nb-NO" dirty="0" smtClean="0"/>
              <a:t>, kollokvierom </a:t>
            </a:r>
            <a:r>
              <a:rPr lang="nb-NO" dirty="0" err="1" smtClean="0"/>
              <a:t>etc</a:t>
            </a:r>
            <a:r>
              <a:rPr lang="nb-NO" dirty="0" smtClean="0"/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8677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Programutvikling: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00128"/>
          </a:xfrm>
        </p:spPr>
        <p:txBody>
          <a:bodyPr/>
          <a:lstStyle/>
          <a:p>
            <a:r>
              <a:rPr lang="nb-NO" dirty="0" smtClean="0"/>
              <a:t>Generisk kompetanse:</a:t>
            </a:r>
          </a:p>
          <a:p>
            <a:pPr lvl="1"/>
            <a:r>
              <a:rPr lang="nb-NO" sz="2000" dirty="0" smtClean="0"/>
              <a:t>Redde for at studenter ikke møter hvis de må være mer muntlig aktive, tydelig på hva vi krever, forventningsavklaring</a:t>
            </a:r>
          </a:p>
          <a:p>
            <a:pPr lvl="1"/>
            <a:r>
              <a:rPr lang="nb-NO" sz="2000" dirty="0" smtClean="0"/>
              <a:t>Synliggjøre i </a:t>
            </a:r>
            <a:r>
              <a:rPr lang="nb-NO" sz="2000" dirty="0" err="1" smtClean="0"/>
              <a:t>lub’ene</a:t>
            </a:r>
            <a:r>
              <a:rPr lang="nb-NO" sz="2000" dirty="0" smtClean="0"/>
              <a:t> – også progresjon fra start til slutt</a:t>
            </a:r>
          </a:p>
          <a:p>
            <a:pPr lvl="1"/>
            <a:r>
              <a:rPr lang="nb-NO" sz="2000" dirty="0" smtClean="0"/>
              <a:t>Forskningsetikk på MA + </a:t>
            </a:r>
            <a:r>
              <a:rPr lang="nb-NO" sz="2000" dirty="0" err="1" smtClean="0"/>
              <a:t>Ph.d</a:t>
            </a:r>
            <a:r>
              <a:rPr lang="nb-NO" sz="2000" dirty="0" smtClean="0"/>
              <a:t>, hva med BA? Hva med </a:t>
            </a:r>
            <a:r>
              <a:rPr lang="nb-NO" sz="2000" dirty="0" err="1" smtClean="0"/>
              <a:t>Ex.phil</a:t>
            </a:r>
            <a:r>
              <a:rPr lang="nb-NO" sz="2000" dirty="0" smtClean="0"/>
              <a:t> (kritisk tenkning viktigere enn noen gang)?</a:t>
            </a:r>
          </a:p>
          <a:p>
            <a:pPr lvl="1"/>
            <a:r>
              <a:rPr lang="nb-NO" sz="2000" dirty="0" smtClean="0"/>
              <a:t>Forskerskolene ofte gode tilbud</a:t>
            </a:r>
          </a:p>
          <a:p>
            <a:pPr lvl="1"/>
            <a:r>
              <a:rPr lang="nb-NO" sz="2000" dirty="0" smtClean="0"/>
              <a:t>Ønsker at MNSES tas tidlig</a:t>
            </a:r>
          </a:p>
          <a:p>
            <a:pPr lvl="1"/>
            <a:r>
              <a:rPr lang="nb-NO" sz="2000" dirty="0" smtClean="0"/>
              <a:t>Ønsker obligatorisk skrivekurs </a:t>
            </a:r>
            <a:r>
              <a:rPr lang="nb-NO" sz="2000" dirty="0" err="1" smtClean="0"/>
              <a:t>a’la</a:t>
            </a:r>
            <a:r>
              <a:rPr lang="nb-NO" sz="2000" dirty="0" smtClean="0"/>
              <a:t> Simula</a:t>
            </a:r>
          </a:p>
          <a:p>
            <a:pPr lvl="1"/>
            <a:r>
              <a:rPr lang="nb-NO" sz="2000" dirty="0" smtClean="0"/>
              <a:t>Etablere veiviser-side for studenter med gode ideer (innovasjon)</a:t>
            </a:r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431208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Oppfølging annet: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ITS: Utviklingssemesteret</a:t>
            </a:r>
            <a:r>
              <a:rPr lang="nb-NO" sz="2400" dirty="0"/>
              <a:t>: lage emner på 10/20/30 studiepoeng i nært samarbeid med Kjellermiljøet - prosjektoppgaver (IFE, FFI...), diskusjon i STUT hva man kunne tenke seg</a:t>
            </a:r>
            <a:r>
              <a:rPr lang="nb-NO" sz="2400" dirty="0" smtClean="0"/>
              <a:t>.</a:t>
            </a:r>
          </a:p>
          <a:p>
            <a:r>
              <a:rPr lang="nb-NO" sz="2400" dirty="0" smtClean="0"/>
              <a:t>ITS: UNIK4000 </a:t>
            </a:r>
            <a:r>
              <a:rPr lang="en-US" sz="2400" dirty="0"/>
              <a:t>Technology, innovation and product </a:t>
            </a:r>
            <a:r>
              <a:rPr lang="en-US" sz="2400" dirty="0" smtClean="0"/>
              <a:t>development – </a:t>
            </a:r>
            <a:r>
              <a:rPr lang="en-US" sz="2400" dirty="0" err="1" smtClean="0"/>
              <a:t>kommunikasjon</a:t>
            </a:r>
            <a:r>
              <a:rPr lang="en-US" sz="2400" dirty="0" smtClean="0"/>
              <a:t> </a:t>
            </a:r>
            <a:r>
              <a:rPr lang="en-US" sz="2400" dirty="0" err="1" smtClean="0"/>
              <a:t>mellom</a:t>
            </a:r>
            <a:r>
              <a:rPr lang="en-US" sz="2400" dirty="0" smtClean="0"/>
              <a:t> ITS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Ifi</a:t>
            </a:r>
            <a:endParaRPr lang="nb-NO" sz="2400" dirty="0"/>
          </a:p>
          <a:p>
            <a:r>
              <a:rPr lang="nb-NO" sz="2400" dirty="0" smtClean="0"/>
              <a:t>MI</a:t>
            </a:r>
            <a:r>
              <a:rPr lang="nb-NO" sz="2400" dirty="0"/>
              <a:t>: MN har system som gjør at alle kan melde seg opp til så mye de vil. Øker gradvis. </a:t>
            </a:r>
            <a:r>
              <a:rPr lang="nb-NO" sz="2400" dirty="0" smtClean="0"/>
              <a:t>MN </a:t>
            </a:r>
            <a:r>
              <a:rPr lang="nb-NO" sz="2400" dirty="0"/>
              <a:t>bør ha regler for hvor mange emner man kan ta, enkeltemnestudenter med aktiv studierett er med fra første opptaksrunde, </a:t>
            </a:r>
            <a:r>
              <a:rPr lang="nb-NO" sz="2400" dirty="0" err="1"/>
              <a:t>mekansime</a:t>
            </a:r>
            <a:r>
              <a:rPr lang="nb-NO" sz="2400" dirty="0"/>
              <a:t> for å melde seg </a:t>
            </a:r>
            <a:r>
              <a:rPr lang="nb-NO" sz="2400" dirty="0" smtClean="0"/>
              <a:t>av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24115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 </a:t>
            </a:r>
            <a:r>
              <a:rPr lang="nb-NO" smtClean="0"/>
              <a:t>til gruppediskusjon: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</a:t>
            </a:r>
            <a:r>
              <a:rPr lang="nb-NO" dirty="0" smtClean="0"/>
              <a:t>tenker dere at vi skal følge </a:t>
            </a:r>
            <a:r>
              <a:rPr lang="nb-NO" dirty="0"/>
              <a:t>opp det som nå er blitt presentert?</a:t>
            </a:r>
          </a:p>
          <a:p>
            <a:r>
              <a:rPr lang="nb-NO" dirty="0" smtClean="0"/>
              <a:t>Hva syns dere om dialogmøtene?</a:t>
            </a:r>
          </a:p>
          <a:p>
            <a:r>
              <a:rPr lang="nb-NO" dirty="0" smtClean="0"/>
              <a:t>Hvis dere tenker at dialogmøtene er nyttige;</a:t>
            </a:r>
          </a:p>
          <a:p>
            <a:pPr lvl="1"/>
            <a:r>
              <a:rPr lang="nb-NO" dirty="0"/>
              <a:t>H</a:t>
            </a:r>
            <a:r>
              <a:rPr lang="nb-NO" dirty="0" smtClean="0"/>
              <a:t>vorfor er de det?</a:t>
            </a:r>
          </a:p>
          <a:p>
            <a:pPr lvl="1"/>
            <a:r>
              <a:rPr lang="nb-NO" dirty="0" smtClean="0"/>
              <a:t>Er det forberedelsene, selve møtet eller etter møtet?</a:t>
            </a:r>
          </a:p>
          <a:p>
            <a:r>
              <a:rPr lang="nb-NO" dirty="0" smtClean="0"/>
              <a:t>Hvis dere ikke syns dialogmøtene er nyttige;</a:t>
            </a:r>
          </a:p>
          <a:p>
            <a:pPr lvl="1"/>
            <a:r>
              <a:rPr lang="nb-NO" dirty="0" smtClean="0"/>
              <a:t>Hva bør/ kan  vi gjøre annerledes?</a:t>
            </a:r>
          </a:p>
        </p:txBody>
      </p:sp>
    </p:spTree>
    <p:extLst>
      <p:ext uri="{BB962C8B-B14F-4D97-AF65-F5344CB8AC3E}">
        <p14:creationId xmlns:p14="http://schemas.microsoft.com/office/powerpoint/2010/main" val="1374695903"/>
      </p:ext>
    </p:extLst>
  </p:cSld>
  <p:clrMapOvr>
    <a:masterClrMapping/>
  </p:clrMapOvr>
</p:sld>
</file>

<file path=ppt/theme/theme1.xml><?xml version="1.0" encoding="utf-8"?>
<a:theme xmlns:a="http://schemas.openxmlformats.org/drawingml/2006/main" name="mn-3 (1)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mn-3 (1)</Template>
  <TotalTime>261</TotalTime>
  <Words>1041</Words>
  <Application>Microsoft Office PowerPoint</Application>
  <PresentationFormat>On-screen Show (4:3)</PresentationFormat>
  <Paragraphs>132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mn-3 (1)</vt:lpstr>
      <vt:lpstr>PowerPoint Presentation</vt:lpstr>
      <vt:lpstr>Dialogmøter om studiekvalitet 2017</vt:lpstr>
      <vt:lpstr>Dialogmøter om studiekvalitet 2017</vt:lpstr>
      <vt:lpstr>Kvalitetssikring:</vt:lpstr>
      <vt:lpstr>Kvalitetssikring:</vt:lpstr>
      <vt:lpstr>Tips og gode ideer:</vt:lpstr>
      <vt:lpstr>Utfordringer / oppfølging:</vt:lpstr>
      <vt:lpstr>Studentoppfølging og læringsmiljø</vt:lpstr>
      <vt:lpstr>Studentoppfølging og læringsmiljø</vt:lpstr>
      <vt:lpstr>Evaluering av masteroppgaven:</vt:lpstr>
      <vt:lpstr>Oppfølging ph.d.</vt:lpstr>
      <vt:lpstr>Programutvikling</vt:lpstr>
      <vt:lpstr>Programutvikling: </vt:lpstr>
      <vt:lpstr>Oppfølging annet:</vt:lpstr>
      <vt:lpstr>Spørsmål til gruppediskusjon: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 Halle</dc:creator>
  <cp:lastModifiedBy>Hanne Sølna</cp:lastModifiedBy>
  <cp:revision>19</cp:revision>
  <dcterms:created xsi:type="dcterms:W3CDTF">2017-08-22T12:15:30Z</dcterms:created>
  <dcterms:modified xsi:type="dcterms:W3CDTF">2017-08-30T12:19:21Z</dcterms:modified>
</cp:coreProperties>
</file>