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58" r:id="rId8"/>
    <p:sldId id="259" r:id="rId9"/>
    <p:sldId id="260" r:id="rId10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AAD97D-50B0-4859-A7B6-6C20464789AD}" v="9" dt="2025-05-13T12:23:23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680" y="10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509347"/>
            <a:ext cx="5716962" cy="1796624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T E N K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038" y="1807393"/>
            <a:ext cx="8205494" cy="4737785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 err="1">
                <a:solidFill>
                  <a:srgbClr val="000000"/>
                </a:solidFill>
              </a:rPr>
              <a:t>Hvordan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når</a:t>
            </a:r>
            <a:r>
              <a:rPr lang="en-US" dirty="0">
                <a:solidFill>
                  <a:srgbClr val="000000"/>
                </a:solidFill>
              </a:rPr>
              <a:t> vi </a:t>
            </a:r>
            <a:r>
              <a:rPr lang="en-US" dirty="0" err="1">
                <a:solidFill>
                  <a:srgbClr val="000000"/>
                </a:solidFill>
              </a:rPr>
              <a:t>frem</a:t>
            </a:r>
            <a:r>
              <a:rPr lang="en-US" dirty="0">
                <a:solidFill>
                  <a:srgbClr val="000000"/>
                </a:solidFill>
              </a:rPr>
              <a:t> med </a:t>
            </a:r>
            <a:r>
              <a:rPr lang="en-US" dirty="0" err="1">
                <a:solidFill>
                  <a:srgbClr val="000000"/>
                </a:solidFill>
              </a:rPr>
              <a:t>budskapet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vårt</a:t>
            </a:r>
            <a:r>
              <a:rPr lang="en-US" dirty="0">
                <a:solidFill>
                  <a:srgbClr val="000000"/>
                </a:solidFill>
              </a:rPr>
              <a:t>?</a:t>
            </a:r>
          </a:p>
          <a:p>
            <a:pPr>
              <a:buClr>
                <a:srgbClr val="000000"/>
              </a:buClr>
            </a:pPr>
            <a:br>
              <a:rPr lang="en-US" dirty="0">
                <a:solidFill>
                  <a:srgbClr val="000000"/>
                </a:solidFill>
              </a:rPr>
            </a:br>
            <a:r>
              <a:rPr lang="nb-NO" dirty="0">
                <a:solidFill>
                  <a:srgbClr val="000000"/>
                </a:solidFill>
              </a:rPr>
              <a:t>Det hjelper ikke om du har noe viktig å si 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hvis ingen lytter.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3" name="logo_" descr="UiO Segl">
            <a:extLst>
              <a:ext uri="{FF2B5EF4-FFF2-40B4-BE49-F238E27FC236}">
                <a16:creationId xmlns:a16="http://schemas.microsoft.com/office/drawing/2014/main" id="{20C6D93F-1447-BFC6-B1D5-F5B9E5D5F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58C664-EAF5-2E7C-9313-8AAC290DF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127" y="379474"/>
            <a:ext cx="2821530" cy="2996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2778F6-8789-DE3D-83FD-0337CC82E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3038" y="1947869"/>
            <a:ext cx="3092854" cy="30928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56324F-E012-D78F-18D2-51D535AAA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0893" y="3717629"/>
            <a:ext cx="2872717" cy="29276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5B06EA-4028-6B0F-89CF-167965B1E0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8646" y="1984054"/>
            <a:ext cx="2931932" cy="29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5EA5BD-40E2-6052-91C1-FEC0DCC42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CEEBDC-38B1-0AE2-C723-2BDD513E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9D9AEE-C251-EFF3-7CA2-3A816306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684897"/>
            <a:ext cx="5489214" cy="542658"/>
          </a:xfrm>
        </p:spPr>
        <p:txBody>
          <a:bodyPr/>
          <a:lstStyle/>
          <a:p>
            <a:r>
              <a:rPr lang="en-US" dirty="0" err="1"/>
              <a:t>Tillit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D130F-7BB3-AB3A-1DCE-8C0CF640C65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5607619" cy="4301103"/>
          </a:xfrm>
        </p:spPr>
        <p:txBody>
          <a:bodyPr/>
          <a:lstStyle/>
          <a:p>
            <a:r>
              <a:rPr lang="en-US" dirty="0" err="1"/>
              <a:t>Lytter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stole </a:t>
            </a:r>
            <a:r>
              <a:rPr lang="en-US" dirty="0" err="1"/>
              <a:t>på</a:t>
            </a:r>
            <a:r>
              <a:rPr lang="en-US" dirty="0"/>
              <a:t> at vi vet </a:t>
            </a:r>
            <a:r>
              <a:rPr lang="en-US" dirty="0" err="1"/>
              <a:t>hva</a:t>
            </a:r>
            <a:r>
              <a:rPr lang="en-US" dirty="0"/>
              <a:t> vi </a:t>
            </a:r>
            <a:r>
              <a:rPr lang="en-US" dirty="0" err="1"/>
              <a:t>snakker</a:t>
            </a:r>
            <a:r>
              <a:rPr lang="en-US" dirty="0"/>
              <a:t> om </a:t>
            </a:r>
            <a:r>
              <a:rPr lang="en-US" dirty="0" err="1"/>
              <a:t>og</a:t>
            </a:r>
            <a:r>
              <a:rPr lang="en-US" dirty="0"/>
              <a:t> at det vi </a:t>
            </a:r>
            <a:r>
              <a:rPr lang="en-US" dirty="0" err="1"/>
              <a:t>sier</a:t>
            </a:r>
            <a:r>
              <a:rPr lang="en-US" dirty="0"/>
              <a:t> er </a:t>
            </a:r>
            <a:r>
              <a:rPr lang="en-US" dirty="0" err="1"/>
              <a:t>korrekt</a:t>
            </a:r>
            <a:r>
              <a:rPr lang="en-US" dirty="0"/>
              <a:t>.</a:t>
            </a:r>
          </a:p>
          <a:p>
            <a:r>
              <a:rPr lang="en-US" dirty="0"/>
              <a:t>Vi </a:t>
            </a:r>
            <a:r>
              <a:rPr lang="en-US" dirty="0" err="1"/>
              <a:t>lytter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dem vi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tillit</a:t>
            </a:r>
            <a:r>
              <a:rPr lang="en-US" dirty="0"/>
              <a:t> </a:t>
            </a:r>
            <a:r>
              <a:rPr lang="en-US" dirty="0" err="1"/>
              <a:t>til</a:t>
            </a:r>
            <a:br>
              <a:rPr lang="en-US" dirty="0"/>
            </a:br>
            <a:r>
              <a:rPr lang="en-US" dirty="0"/>
              <a:t>=&gt; </a:t>
            </a:r>
            <a:r>
              <a:rPr lang="en-US" dirty="0" err="1"/>
              <a:t>Gidder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lytte</a:t>
            </a:r>
            <a:r>
              <a:rPr lang="en-US" dirty="0"/>
              <a:t> om vi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tillit</a:t>
            </a:r>
            <a:r>
              <a:rPr lang="en-US" dirty="0"/>
              <a:t>.</a:t>
            </a:r>
          </a:p>
          <a:p>
            <a:r>
              <a:rPr lang="en-US" dirty="0" err="1"/>
              <a:t>Nødvendig</a:t>
            </a:r>
            <a:r>
              <a:rPr lang="en-US" dirty="0"/>
              <a:t>, men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tilstrekkelig</a:t>
            </a:r>
            <a:r>
              <a:rPr lang="en-US" dirty="0"/>
              <a:t>. </a:t>
            </a:r>
            <a:r>
              <a:rPr lang="nb-NO" dirty="0"/>
              <a:t>Handler det ikke bare om </a:t>
            </a:r>
            <a:r>
              <a:rPr lang="nb-NO" i="1" dirty="0"/>
              <a:t>hva</a:t>
            </a:r>
            <a:r>
              <a:rPr lang="nb-NO" dirty="0"/>
              <a:t> du sier, men </a:t>
            </a:r>
            <a:r>
              <a:rPr lang="nb-NO" i="1" dirty="0"/>
              <a:t>hvordan </a:t>
            </a:r>
            <a:r>
              <a:rPr lang="nb-NO" dirty="0"/>
              <a:t>du sier det.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CD4DF-0077-9A8A-09E1-20F2C806F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823" y="1237494"/>
            <a:ext cx="3786942" cy="4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7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5EA5BD-40E2-6052-91C1-FEC0DCC42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CEEBDC-38B1-0AE2-C723-2BDD513E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9D9AEE-C251-EFF3-7CA2-3A816306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684897"/>
            <a:ext cx="5489214" cy="542658"/>
          </a:xfrm>
        </p:spPr>
        <p:txBody>
          <a:bodyPr/>
          <a:lstStyle/>
          <a:p>
            <a:r>
              <a:rPr lang="en-US" dirty="0" err="1"/>
              <a:t>Emosjoner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D130F-7BB3-AB3A-1DCE-8C0CF640C65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812156" cy="4301103"/>
          </a:xfrm>
        </p:spPr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tenker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</a:t>
            </a: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rasjonelle</a:t>
            </a:r>
            <a:r>
              <a:rPr lang="en-US" dirty="0"/>
              <a:t>, men </a:t>
            </a:r>
            <a:r>
              <a:rPr lang="en-US" dirty="0" err="1"/>
              <a:t>påvirkes</a:t>
            </a:r>
            <a:r>
              <a:rPr lang="en-US" dirty="0"/>
              <a:t> av </a:t>
            </a:r>
            <a:r>
              <a:rPr lang="en-US" dirty="0" err="1"/>
              <a:t>følelser</a:t>
            </a:r>
            <a:r>
              <a:rPr lang="en-US" dirty="0"/>
              <a:t>.</a:t>
            </a:r>
          </a:p>
          <a:p>
            <a:r>
              <a:rPr lang="nb-NO" dirty="0"/>
              <a:t>Det som ikke berører oss emosjonelt, glemmer vi raskt. Den som føler, husker.</a:t>
            </a:r>
          </a:p>
          <a:p>
            <a:r>
              <a:rPr lang="nb-NO" dirty="0"/>
              <a:t>Lage metaforer og maler ut bilder og situasjoner. Gjør det abstrakte sanselig.</a:t>
            </a:r>
            <a:endParaRPr lang="en-US" dirty="0"/>
          </a:p>
          <a:p>
            <a:r>
              <a:rPr lang="en-US" dirty="0" err="1"/>
              <a:t>Ikke</a:t>
            </a:r>
            <a:r>
              <a:rPr lang="en-US" dirty="0"/>
              <a:t> “</a:t>
            </a:r>
            <a:r>
              <a:rPr lang="en-US" dirty="0" err="1"/>
              <a:t>emosjonell</a:t>
            </a:r>
            <a:r>
              <a:rPr lang="en-US" dirty="0"/>
              <a:t>”.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A54A99-6E0B-96F7-BB4C-2A2EF6847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688" y="907774"/>
            <a:ext cx="4301103" cy="430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59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5EA5BD-40E2-6052-91C1-FEC0DCC42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CEEBDC-38B1-0AE2-C723-2BDD513E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9D9AEE-C251-EFF3-7CA2-3A816306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684897"/>
            <a:ext cx="5489214" cy="542658"/>
          </a:xfrm>
        </p:spPr>
        <p:txBody>
          <a:bodyPr/>
          <a:lstStyle/>
          <a:p>
            <a:r>
              <a:rPr lang="en-US" dirty="0" err="1"/>
              <a:t>Narrativer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D130F-7BB3-AB3A-1DCE-8C0CF640C65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6040756" cy="4301103"/>
          </a:xfrm>
        </p:spPr>
        <p:txBody>
          <a:bodyPr/>
          <a:lstStyle/>
          <a:p>
            <a:r>
              <a:rPr lang="en-US" dirty="0" err="1"/>
              <a:t>Historier</a:t>
            </a:r>
            <a:r>
              <a:rPr lang="en-US" dirty="0"/>
              <a:t> er </a:t>
            </a:r>
            <a:r>
              <a:rPr lang="en-US" dirty="0" err="1"/>
              <a:t>lette</a:t>
            </a:r>
            <a:r>
              <a:rPr lang="en-US" dirty="0"/>
              <a:t> å </a:t>
            </a:r>
            <a:r>
              <a:rPr lang="en-US" dirty="0" err="1"/>
              <a:t>huske</a:t>
            </a:r>
            <a:r>
              <a:rPr lang="en-US" dirty="0"/>
              <a:t> (</a:t>
            </a:r>
            <a:r>
              <a:rPr lang="en-US" dirty="0" err="1"/>
              <a:t>begynnelse-midt-slutt</a:t>
            </a:r>
            <a:r>
              <a:rPr lang="en-US" dirty="0"/>
              <a:t>), </a:t>
            </a:r>
            <a:r>
              <a:rPr lang="en-US" dirty="0" err="1"/>
              <a:t>løsreven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er </a:t>
            </a:r>
            <a:r>
              <a:rPr lang="en-US" dirty="0" err="1"/>
              <a:t>ikke</a:t>
            </a:r>
            <a:r>
              <a:rPr lang="en-US" dirty="0"/>
              <a:t>. </a:t>
            </a:r>
          </a:p>
          <a:p>
            <a:r>
              <a:rPr lang="en-US" dirty="0" err="1"/>
              <a:t>Hjernen</a:t>
            </a:r>
            <a:r>
              <a:rPr lang="en-US" dirty="0"/>
              <a:t> er </a:t>
            </a:r>
            <a:r>
              <a:rPr lang="en-US" dirty="0" err="1"/>
              <a:t>rigget</a:t>
            </a:r>
            <a:r>
              <a:rPr lang="en-US" dirty="0"/>
              <a:t> for </a:t>
            </a:r>
            <a:r>
              <a:rPr lang="en-US" dirty="0" err="1"/>
              <a:t>historier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enkeltstående</a:t>
            </a:r>
            <a:r>
              <a:rPr lang="en-US" dirty="0"/>
              <a:t> biter med </a:t>
            </a:r>
            <a:r>
              <a:rPr lang="en-US" dirty="0" err="1"/>
              <a:t>faktainformasjon</a:t>
            </a:r>
            <a:r>
              <a:rPr lang="en-US" dirty="0"/>
              <a:t>.</a:t>
            </a:r>
          </a:p>
          <a:p>
            <a:r>
              <a:rPr lang="en-US" dirty="0" err="1"/>
              <a:t>Skape</a:t>
            </a:r>
            <a:r>
              <a:rPr lang="en-US" dirty="0"/>
              <a:t> ‘</a:t>
            </a:r>
            <a:r>
              <a:rPr lang="en-US" dirty="0" err="1"/>
              <a:t>knagger</a:t>
            </a:r>
            <a:r>
              <a:rPr lang="en-US" dirty="0"/>
              <a:t>’ </a:t>
            </a:r>
            <a:r>
              <a:rPr lang="en-US" dirty="0" err="1"/>
              <a:t>lytter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feste</a:t>
            </a:r>
            <a:r>
              <a:rPr lang="en-US" dirty="0"/>
              <a:t> </a:t>
            </a:r>
            <a:r>
              <a:rPr lang="en-US" dirty="0" err="1"/>
              <a:t>informasjonen</a:t>
            </a:r>
            <a:r>
              <a:rPr lang="en-US" dirty="0"/>
              <a:t>. </a:t>
            </a:r>
            <a:r>
              <a:rPr lang="en-US" dirty="0" err="1"/>
              <a:t>Starte</a:t>
            </a:r>
            <a:r>
              <a:rPr lang="en-US" dirty="0"/>
              <a:t> med det </a:t>
            </a:r>
            <a:r>
              <a:rPr lang="en-US" dirty="0" err="1"/>
              <a:t>konkrete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det </a:t>
            </a:r>
            <a:r>
              <a:rPr lang="en-US" dirty="0" err="1"/>
              <a:t>abstrakte</a:t>
            </a:r>
            <a:r>
              <a:rPr lang="en-US" dirty="0"/>
              <a:t>.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54F1FA-78F0-5CF1-20E2-003042EDC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692" y="1119035"/>
            <a:ext cx="3854555" cy="392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7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5EA5BD-40E2-6052-91C1-FEC0DCC42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CEEBDC-38B1-0AE2-C723-2BDD513E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9D9AEE-C251-EFF3-7CA2-3A816306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684897"/>
            <a:ext cx="5489214" cy="542658"/>
          </a:xfrm>
        </p:spPr>
        <p:txBody>
          <a:bodyPr/>
          <a:lstStyle/>
          <a:p>
            <a:r>
              <a:rPr lang="en-US" dirty="0" err="1"/>
              <a:t>Kreativitet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D130F-7BB3-AB3A-1DCE-8C0CF640C65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5613635" cy="4301103"/>
          </a:xfrm>
        </p:spPr>
        <p:txBody>
          <a:bodyPr/>
          <a:lstStyle/>
          <a:p>
            <a:r>
              <a:rPr lang="nb-NO" dirty="0"/>
              <a:t>Hjernen vår toner ned det den har sett og hørt før. Samtidig er vi vare for alt som er nytt og ukjent.</a:t>
            </a:r>
          </a:p>
          <a:p>
            <a:r>
              <a:rPr lang="nb-NO" dirty="0"/>
              <a:t>Kommunikasjon må inneha et element av kreativitet for å fremstå som «Nytt», noe å ta vare på.</a:t>
            </a:r>
          </a:p>
          <a:p>
            <a:r>
              <a:rPr lang="nb-NO" dirty="0"/>
              <a:t>Eksempler, illustrasjoner, etc.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371E38-435D-2113-992E-3B4FD22F1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599" y="1107239"/>
            <a:ext cx="4021712" cy="411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54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252</TotalTime>
  <Words>245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Arial, sans-serif</vt:lpstr>
      <vt:lpstr>Calibri</vt:lpstr>
      <vt:lpstr>Wingdings</vt:lpstr>
      <vt:lpstr>Office Theme</vt:lpstr>
      <vt:lpstr>think-cell Slide</vt:lpstr>
      <vt:lpstr>T E N K</vt:lpstr>
      <vt:lpstr>Tillit</vt:lpstr>
      <vt:lpstr>Emosjoner</vt:lpstr>
      <vt:lpstr>Narrativer</vt:lpstr>
      <vt:lpstr>Kreativitet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Munthe-Kaas</dc:creator>
  <cp:lastModifiedBy>Hanne Sølna</cp:lastModifiedBy>
  <cp:revision>2</cp:revision>
  <dcterms:created xsi:type="dcterms:W3CDTF">2025-05-12T11:47:45Z</dcterms:created>
  <dcterms:modified xsi:type="dcterms:W3CDTF">2025-05-14T11:49:51Z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