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18"/>
  </p:notesMasterIdLst>
  <p:handoutMasterIdLst>
    <p:handoutMasterId r:id="rId19"/>
  </p:handoutMasterIdLst>
  <p:sldIdLst>
    <p:sldId id="256" r:id="rId6"/>
    <p:sldId id="258" r:id="rId7"/>
    <p:sldId id="268" r:id="rId8"/>
    <p:sldId id="261" r:id="rId9"/>
    <p:sldId id="263" r:id="rId10"/>
    <p:sldId id="264" r:id="rId11"/>
    <p:sldId id="265" r:id="rId12"/>
    <p:sldId id="266" r:id="rId13"/>
    <p:sldId id="267" r:id="rId14"/>
    <p:sldId id="259" r:id="rId15"/>
    <p:sldId id="260" r:id="rId16"/>
    <p:sldId id="257" r:id="rId17"/>
  </p:sldIdLst>
  <p:sldSz cx="12192000" cy="6858000"/>
  <p:notesSz cx="6858000" cy="9144000"/>
  <p:custDataLst>
    <p:tags r:id="rId20"/>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5" d="100"/>
          <a:sy n="115" d="100"/>
        </p:scale>
        <p:origin x="318" y="108"/>
      </p:cViewPr>
      <p:guideLst/>
    </p:cSldViewPr>
  </p:slideViewPr>
  <p:notesTextViewPr>
    <p:cViewPr>
      <p:scale>
        <a:sx n="3" d="2"/>
        <a:sy n="3" d="2"/>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6/23/2023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5</a:t>
            </a:fld>
            <a:endParaRPr lang="en-US"/>
          </a:p>
        </p:txBody>
      </p:sp>
    </p:spTree>
    <p:extLst>
      <p:ext uri="{BB962C8B-B14F-4D97-AF65-F5344CB8AC3E}">
        <p14:creationId xmlns:p14="http://schemas.microsoft.com/office/powerpoint/2010/main" val="3090607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2026462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7</a:t>
            </a:fld>
            <a:endParaRPr lang="en-US"/>
          </a:p>
        </p:txBody>
      </p:sp>
    </p:spTree>
    <p:extLst>
      <p:ext uri="{BB962C8B-B14F-4D97-AF65-F5344CB8AC3E}">
        <p14:creationId xmlns:p14="http://schemas.microsoft.com/office/powerpoint/2010/main" val="365915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Kan puste litt lettet ut. </a:t>
            </a:r>
            <a:endParaRPr lang="nb-NO" dirty="0" smtClean="0"/>
          </a:p>
          <a:p>
            <a:endParaRPr lang="nb-NO" dirty="0"/>
          </a:p>
          <a:p>
            <a:r>
              <a:rPr lang="nb-NO" dirty="0" smtClean="0"/>
              <a:t>Grønt </a:t>
            </a:r>
            <a:r>
              <a:rPr lang="nb-NO" dirty="0"/>
              <a:t>lys fra </a:t>
            </a:r>
            <a:r>
              <a:rPr lang="nb-NO" dirty="0" err="1"/>
              <a:t>Nokut</a:t>
            </a:r>
            <a:r>
              <a:rPr lang="nb-NO" dirty="0"/>
              <a:t> betyr imidlertid ikke at vi ikke kan bli enda bedre. </a:t>
            </a:r>
            <a:endParaRPr lang="nb-NO" dirty="0" smtClean="0"/>
          </a:p>
          <a:p>
            <a:endParaRPr lang="nb-NO" dirty="0"/>
          </a:p>
          <a:p>
            <a:r>
              <a:rPr lang="nb-NO" dirty="0" smtClean="0"/>
              <a:t>Det </a:t>
            </a:r>
            <a:r>
              <a:rPr lang="nb-NO" dirty="0"/>
              <a:t>er ingen hvilepute, men en inspirasjon for videre utvikling!</a:t>
            </a:r>
          </a:p>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8</a:t>
            </a:fld>
            <a:endParaRPr lang="en-US"/>
          </a:p>
        </p:txBody>
      </p:sp>
    </p:spTree>
    <p:extLst>
      <p:ext uri="{BB962C8B-B14F-4D97-AF65-F5344CB8AC3E}">
        <p14:creationId xmlns:p14="http://schemas.microsoft.com/office/powerpoint/2010/main" val="1263666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nb-NO" dirty="0"/>
              <a:t>Den eksterne komiteen gir oss noen råd videre som samsvarer godt med vår egen tenkning om veien videre:</a:t>
            </a:r>
          </a:p>
          <a:p>
            <a:pPr fontAlgn="base"/>
            <a:r>
              <a:rPr lang="nb-NO" dirty="0" smtClean="0"/>
              <a:t>UiO kan </a:t>
            </a:r>
            <a:r>
              <a:rPr lang="nb-NO" dirty="0"/>
              <a:t>bli enda bedre på studentmedvirkning. Her har det allerede vært gjort et internt arbeid som skal iverksettes i løpet av 2023. Det skal resultere i bedre informasjon til og oppfølging av studentene om deres muligheter til påvirkning, og hvordan de kan engasjere seg i kvalitetsarbeidet</a:t>
            </a:r>
            <a:r>
              <a:rPr lang="nb-NO" dirty="0" smtClean="0"/>
              <a:t>. Det vil også bli lagt vekt på</a:t>
            </a:r>
            <a:r>
              <a:rPr lang="nb-NO" baseline="0" dirty="0" smtClean="0"/>
              <a:t> opplæring.</a:t>
            </a:r>
            <a:endParaRPr lang="nb-NO" dirty="0"/>
          </a:p>
          <a:p>
            <a:pPr fontAlgn="base"/>
            <a:r>
              <a:rPr lang="nb-NO" dirty="0" smtClean="0"/>
              <a:t>Vi har </a:t>
            </a:r>
            <a:r>
              <a:rPr lang="nb-NO" dirty="0"/>
              <a:t>mange gode støttemiljøer ved UiO som jobber systematisk med å utvikle kvalitet, og stimulere læring på tvers. Et av disse er Universitetsbiblioteket som </a:t>
            </a:r>
            <a:r>
              <a:rPr lang="nb-NO" dirty="0" smtClean="0"/>
              <a:t>komiteen (og UiO støtter) tenker </a:t>
            </a:r>
            <a:r>
              <a:rPr lang="nb-NO" dirty="0"/>
              <a:t>kan få en tydelig rolle i utviklingsarbeidet, og i kvalitetssystemet. Universitetsbiblioteket spiller ikke minst en veldig viktig rolle for å nå og bistå studentene – sosialt og faglig.</a:t>
            </a:r>
          </a:p>
          <a:p>
            <a:pPr fontAlgn="base"/>
            <a:r>
              <a:rPr lang="nb-NO" dirty="0"/>
              <a:t>Vi har mange data om studentene ved UiO, men vi kan utnytte dem bedre til å utvikle et bedre kunnskapsgrunnlag for tiltak og oppfølging. Dette handler om å stimulere til en forskende tilnærming til utdanningskvalitet. Her må vi se på hvordan vi kan jobbe bedre sammen for å gi studentene mer tilbakemelding, understøtte undervisere og undervisningsledere i deres beslutninger om undervisningsorganisering, og generelt bedre informasjonsflyten og læringen om gode praksiser.</a:t>
            </a:r>
          </a:p>
          <a:p>
            <a:pPr fontAlgn="base"/>
            <a:r>
              <a:rPr lang="nb-NO" dirty="0" smtClean="0"/>
              <a:t>UiO kan </a:t>
            </a:r>
            <a:r>
              <a:rPr lang="nb-NO" dirty="0"/>
              <a:t>bli enda bedre til å følge opp </a:t>
            </a:r>
            <a:r>
              <a:rPr lang="nb-NO" dirty="0" err="1" smtClean="0"/>
              <a:t>PhD</a:t>
            </a:r>
            <a:r>
              <a:rPr lang="nb-NO" dirty="0" smtClean="0"/>
              <a:t> kandidatene, </a:t>
            </a:r>
            <a:r>
              <a:rPr lang="nb-NO" dirty="0"/>
              <a:t>og vi bør kanskje justere dagens system for evaluering av kurstilbud. Vi kan jobbe mer systematisk og koordinert med </a:t>
            </a:r>
            <a:r>
              <a:rPr lang="nb-NO" dirty="0" err="1"/>
              <a:t>PhD</a:t>
            </a:r>
            <a:r>
              <a:rPr lang="nb-NO" dirty="0"/>
              <a:t>-utdanningene.</a:t>
            </a:r>
          </a:p>
          <a:p>
            <a:pPr fontAlgn="base"/>
            <a:r>
              <a:rPr lang="nb-NO" dirty="0" smtClean="0"/>
              <a:t>Komiteen</a:t>
            </a:r>
            <a:r>
              <a:rPr lang="nb-NO" baseline="0" dirty="0" smtClean="0"/>
              <a:t> stilte også noen spørsmål rundt den desentraliserte og dialogbaserte modellen og ønsket at UiO evaluerte om </a:t>
            </a:r>
          </a:p>
          <a:p>
            <a:pPr fontAlgn="base"/>
            <a:r>
              <a:rPr lang="nb-NO" baseline="0" dirty="0" smtClean="0"/>
              <a:t>	Stensaker sier at: «V</a:t>
            </a:r>
            <a:r>
              <a:rPr lang="nb-NO" dirty="0" smtClean="0"/>
              <a:t>i </a:t>
            </a:r>
            <a:r>
              <a:rPr lang="nb-NO" dirty="0"/>
              <a:t>bør kanskje tydeliggjøre lederansvaret for kvalitetsarbeidet. I dag er mye ansvar delegert, og det er mange saker om utdanningskvalitet som behandles på ulike ledelses- og styringsnivåer ved UiO. Men det kan være vanskelig å få en helhetlig oversikt over status og retning på arbeidet. Prinsipielt handler dette om å diskutere og kanskje justere balansen mellom styring og autonomi i </a:t>
            </a:r>
            <a:r>
              <a:rPr lang="nb-NO" dirty="0" smtClean="0"/>
              <a:t>kvalitetsarbeidet.»</a:t>
            </a:r>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9</a:t>
            </a:fld>
            <a:endParaRPr lang="en-US"/>
          </a:p>
        </p:txBody>
      </p:sp>
    </p:spTree>
    <p:extLst>
      <p:ext uri="{BB962C8B-B14F-4D97-AF65-F5344CB8AC3E}">
        <p14:creationId xmlns:p14="http://schemas.microsoft.com/office/powerpoint/2010/main" val="310197906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5.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7.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6.svg"/><Relationship Id="rId4" Type="http://schemas.openxmlformats.org/officeDocument/2006/relationships/image" Target="../media/image4.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slideMaster" Target="../slideMasters/slideMaster1.xml"/><Relationship Id="rId7" Type="http://schemas.openxmlformats.org/officeDocument/2006/relationships/image" Target="../media/image10.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9.jpg"/></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6.sv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xmlns=""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smtClean="0"/>
              <a:t>Click icon to add picture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7">
              <a:extLst>
                <a:ext uri="{96DAC541-7B7A-43D3-8B79-37D633B846F1}">
                  <asvg:svgBlip xmlns:asvg="http://schemas.microsoft.com/office/drawing/2016/SVG/main" xmlns="" r:embed="rId8"/>
                </a:ext>
              </a:extLst>
            </a:blip>
            <a:stretch>
              <a:fillRect/>
            </a:stretch>
          </a:blipFill>
        </p:spPr>
        <p:txBody>
          <a:bodyPr/>
          <a:lstStyle>
            <a:lvl1pPr>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sz="100"/>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smtClean="0"/>
              <a:t>Click to edit Master title style</a:t>
            </a:r>
            <a:endParaRPr lang="en-US" dirty="0"/>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smtClean="0"/>
              <a:t>Click to edit Master title style</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4" name="Picture Placeholder 2">
            <a:extLst>
              <a:ext uri="{FF2B5EF4-FFF2-40B4-BE49-F238E27FC236}">
                <a16:creationId xmlns:a16="http://schemas.microsoft.com/office/drawing/2014/main" id="{3C950E19-2396-52AE-F5D7-281EEFFE2034}"/>
              </a:ext>
              <a:ext uri="{C183D7F6-B498-43B3-948B-1728B52AA6E4}">
                <adec:decorative xmlns:adec="http://schemas.microsoft.com/office/drawing/2017/decorative" xmlns=""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smtClean="0"/>
              <a:t>Click icon to add picture</a:t>
            </a:r>
            <a:endParaRPr lang="en-US" dirty="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smtClean="0"/>
              <a:t>Click to edit Master title style</a:t>
            </a:r>
            <a:endParaRPr lang="en-US" dirty="0"/>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4" y="5457093"/>
            <a:ext cx="1025421" cy="1025421"/>
          </a:xfrm>
          <a:prstGeom prst="rect">
            <a:avLst/>
          </a:prstGeom>
        </p:spPr>
      </p:pic>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8">
              <a:extLst>
                <a:ext uri="{96DAC541-7B7A-43D3-8B79-37D633B846F1}">
                  <asvg:svgBlip xmlns:asvg="http://schemas.microsoft.com/office/drawing/2016/SVG/main" xmlns="" r:embed="rId9"/>
                </a:ext>
              </a:extLst>
            </a:blip>
            <a:stretch>
              <a:fillRect/>
            </a:stretch>
          </a:blipFill>
        </p:spPr>
        <p:txBody>
          <a:bodyPr/>
          <a:lstStyle>
            <a:lvl1pPr>
              <a:buNone/>
              <a:defRPr/>
            </a:lvl1pPr>
          </a:lstStyle>
          <a:p>
            <a:pPr lvl="0"/>
            <a:r>
              <a:rPr lang="nb-NO" dirty="0"/>
              <a:t> </a:t>
            </a:r>
            <a:endParaRPr lang="en-US" dirty="0"/>
          </a:p>
        </p:txBody>
      </p:sp>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smtClean="0"/>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smtClean="0"/>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sp>
        <p:nvSpPr>
          <p:cNvPr id="22" name="Picture Placeholder 1">
            <a:extLst>
              <a:ext uri="{FF2B5EF4-FFF2-40B4-BE49-F238E27FC236}">
                <a16:creationId xmlns:a16="http://schemas.microsoft.com/office/drawing/2014/main" id="{8F36C119-AFC3-655F-C788-84AAE9762870}"/>
              </a:ext>
              <a:ext uri="{C183D7F6-B498-43B3-948B-1728B52AA6E4}">
                <adec:decorative xmlns:adec="http://schemas.microsoft.com/office/drawing/2017/decorative" xmlns="" val="1"/>
              </a:ext>
            </a:extLst>
          </p:cNvPr>
          <p:cNvSpPr>
            <a:spLocks noGrp="1"/>
          </p:cNvSpPr>
          <p:nvPr>
            <p:ph type="pic" sz="quarter" idx="13"/>
          </p:nvPr>
        </p:nvSpPr>
        <p:spPr>
          <a:xfrm>
            <a:off x="6209880" y="0"/>
            <a:ext cx="5982120" cy="6858000"/>
          </a:xfrm>
          <a:prstGeom prst="rect">
            <a:avLst/>
          </a:prstGeom>
          <a:blipFill dpi="0" rotWithShape="1">
            <a:blip r:embed="rId4">
              <a:extLst>
                <a:ext uri="{28A0092B-C50C-407E-A947-70E740481C1C}">
                  <a14:useLocalDpi xmlns:a14="http://schemas.microsoft.com/office/drawing/2010/main" val="0"/>
                </a:ext>
              </a:extLst>
            </a:blip>
            <a:srcRect/>
            <a:stretch>
              <a:fillRect l="-21892" r="-49642"/>
            </a:stretch>
          </a:blipFill>
        </p:spPr>
        <p:txBody>
          <a:bodyPr lIns="0" tIns="0" rIns="0" bIns="0"/>
          <a:lstStyle/>
          <a:p>
            <a:r>
              <a:rPr lang="en-US" smtClean="0"/>
              <a:t>Click icon to add picture</a:t>
            </a:r>
            <a:endParaRPr lang="en-US"/>
          </a:p>
        </p:txBody>
      </p:sp>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2"/>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92" name="think-cell Slide" r:id="rId5" imgW="339" imgH="343" progId="TCLayout.ActiveDocument.1">
                  <p:embed/>
                </p:oleObj>
              </mc:Choice>
              <mc:Fallback>
                <p:oleObj name="think-cell Slide" r:id="rId5" imgW="339" imgH="343"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2"/>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16" name="think-cell Slide" r:id="rId4" imgW="339" imgH="343" progId="TCLayout.ActiveDocument.1">
                  <p:embed/>
                </p:oleObj>
              </mc:Choice>
              <mc:Fallback>
                <p:oleObj name="think-cell Slide" r:id="rId4" imgW="339" imgH="34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smtClean="0"/>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smtClean="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xmlns=""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smtClean="0"/>
              <a:t>Click icon to add picture</a:t>
            </a:r>
            <a:endParaRPr lang="en-US"/>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smtClean="0"/>
              <a:t>Click icon to add picture</a:t>
            </a:r>
            <a:endParaRPr lang="en-US"/>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smtClean="0"/>
              <a:t>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smtClean="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smtClean="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smtClean="0"/>
              <a:t>Click to edit Master title style</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smtClean="0"/>
              <a:t>Click to edit Master subtitle style</a:t>
            </a:r>
            <a:endParaRPr lang="nb-NO" noProof="0"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smtClean="0"/>
              <a:t>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smtClean="0"/>
              <a:t>Click to edit Master title style</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smtClean="0"/>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en-US" smtClean="0"/>
              <a:t>Edit Master text styles</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smtClean="0"/>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smtClean="0"/>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smtClean="0"/>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smtClean="0"/>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smtClean="0"/>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smtClean="0"/>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smtClean="0"/>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smtClean="0"/>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smtClean="0"/>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smtClean="0"/>
              <a:t>Click icon to add picture</a:t>
            </a:r>
            <a:endParaRPr lang="en-US" dirty="0"/>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smtClean="0"/>
              <a:t>Click icon to add picture</a:t>
            </a:r>
            <a:endParaRPr lang="en-US" dirty="0"/>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smtClean="0"/>
              <a:t>Click icon to add picture</a:t>
            </a:r>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smtClean="0"/>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56512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vmlDrawing" Target="../drawings/vmlDrawing1.vml"/><Relationship Id="rId35"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31"/>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9" name="think-cell Slide" r:id="rId32" imgW="339" imgH="343" progId="TCLayout.ActiveDocument.1">
                  <p:embed/>
                </p:oleObj>
              </mc:Choice>
              <mc:Fallback>
                <p:oleObj name="think-cell Slide" r:id="rId32" imgW="339" imgH="343" progId="TCLayout.ActiveDocument.1">
                  <p:embed/>
                  <p:pic>
                    <p:nvPicPr>
                      <p:cNvPr id="0" name=""/>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4">
            <a:extLst>
              <a:ext uri="{96DAC541-7B7A-43D3-8B79-37D633B846F1}">
                <asvg:svgBlip xmlns:asvg="http://schemas.microsoft.com/office/drawing/2016/SVG/main" xmlns="" r:embed="rId35"/>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 id="2147483730" r:id="rId28"/>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hyperlink" Target="https://www.uio.no/om/regelverk/studier/kvalitetssystem/systembeskrivelse.html" TargetMode="External"/><Relationship Id="rId2" Type="http://schemas.openxmlformats.org/officeDocument/2006/relationships/hyperlink" Target="https://www.uio.no/for-ansatte/arbeidsstotte/sta/kvalitetssystem/mn/" TargetMode="Externa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p:sp>
      <p:sp>
        <p:nvSpPr>
          <p:cNvPr id="2" name="Title 1"/>
          <p:cNvSpPr>
            <a:spLocks noGrp="1"/>
          </p:cNvSpPr>
          <p:nvPr>
            <p:ph type="ctrTitle"/>
          </p:nvPr>
        </p:nvSpPr>
        <p:spPr/>
        <p:txBody>
          <a:bodyPr/>
          <a:lstStyle/>
          <a:p>
            <a:r>
              <a:rPr lang="nb-NO" sz="4500" dirty="0" smtClean="0"/>
              <a:t>Det matematisk-naturvitenskapelige fakultet</a:t>
            </a:r>
            <a:endParaRPr lang="nb-NO" sz="4500" dirty="0"/>
          </a:p>
        </p:txBody>
      </p:sp>
      <p:sp>
        <p:nvSpPr>
          <p:cNvPr id="6" name="Text Placeholder 5"/>
          <p:cNvSpPr>
            <a:spLocks noGrp="1"/>
          </p:cNvSpPr>
          <p:nvPr>
            <p:ph type="body" sz="quarter" idx="22"/>
          </p:nvPr>
        </p:nvSpPr>
        <p:spPr>
          <a:xfrm>
            <a:off x="379038" y="3202717"/>
            <a:ext cx="5080128" cy="861283"/>
          </a:xfrm>
        </p:spPr>
        <p:txBody>
          <a:bodyPr/>
          <a:lstStyle/>
          <a:p>
            <a:r>
              <a:rPr lang="nb-NO" sz="2800" dirty="0" smtClean="0"/>
              <a:t>Oppstartsmøte i nettverk for studiekvalitet på MN</a:t>
            </a:r>
            <a:endParaRPr lang="nb-NO" sz="2800" dirty="0"/>
          </a:p>
        </p:txBody>
      </p:sp>
      <p:sp>
        <p:nvSpPr>
          <p:cNvPr id="5" name="Text Placeholder 4"/>
          <p:cNvSpPr>
            <a:spLocks noGrp="1"/>
          </p:cNvSpPr>
          <p:nvPr>
            <p:ph type="body" sz="quarter" idx="17"/>
          </p:nvPr>
        </p:nvSpPr>
        <p:spPr/>
        <p:txBody>
          <a:bodyPr/>
          <a:lstStyle/>
          <a:p>
            <a:r>
              <a:rPr lang="nb-NO" dirty="0" smtClean="0"/>
              <a:t>Ina og Yvonne</a:t>
            </a:r>
            <a:endParaRPr lang="nb-NO" dirty="0"/>
          </a:p>
        </p:txBody>
      </p:sp>
      <p:sp>
        <p:nvSpPr>
          <p:cNvPr id="7" name="Date Placeholder 6">
            <a:extLst>
              <a:ext uri="{FF2B5EF4-FFF2-40B4-BE49-F238E27FC236}">
                <a16:creationId xmlns:a16="http://schemas.microsoft.com/office/drawing/2014/main" id="{1FE0839F-7AF7-4025-2280-C28576AD398B}"/>
              </a:ext>
            </a:extLst>
          </p:cNvPr>
          <p:cNvSpPr>
            <a:spLocks noGrp="1"/>
          </p:cNvSpPr>
          <p:nvPr>
            <p:ph type="dt" sz="half" idx="10"/>
          </p:nvPr>
        </p:nvSpPr>
        <p:spPr>
          <a:xfrm>
            <a:off x="379038" y="4872326"/>
            <a:ext cx="5075367" cy="365125"/>
          </a:xfrm>
        </p:spPr>
        <p:txBody>
          <a:bodyPr/>
          <a:lstStyle/>
          <a:p>
            <a:r>
              <a:rPr lang="en-US" dirty="0" smtClean="0"/>
              <a:t>16. </a:t>
            </a:r>
            <a:r>
              <a:rPr lang="en-US" dirty="0" err="1"/>
              <a:t>j</a:t>
            </a:r>
            <a:r>
              <a:rPr lang="en-US" dirty="0" err="1" smtClean="0"/>
              <a:t>uni</a:t>
            </a:r>
            <a:r>
              <a:rPr lang="en-US" dirty="0" smtClean="0"/>
              <a:t> 2023</a:t>
            </a:r>
            <a:endParaRPr lang="en-US" dirty="0"/>
          </a:p>
        </p:txBody>
      </p:sp>
    </p:spTree>
    <p:extLst>
      <p:ext uri="{BB962C8B-B14F-4D97-AF65-F5344CB8AC3E}">
        <p14:creationId xmlns:p14="http://schemas.microsoft.com/office/powerpoint/2010/main" val="13361318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b-NO" dirty="0" smtClean="0"/>
              <a:t>Velkommen!</a:t>
            </a:r>
            <a:endParaRPr lang="nb-NO" dirty="0"/>
          </a:p>
        </p:txBody>
      </p:sp>
      <p:sp>
        <p:nvSpPr>
          <p:cNvPr id="9" name="Content Placeholder 8"/>
          <p:cNvSpPr>
            <a:spLocks noGrp="1"/>
          </p:cNvSpPr>
          <p:nvPr>
            <p:ph sz="quarter" idx="28"/>
          </p:nvPr>
        </p:nvSpPr>
        <p:spPr/>
        <p:txBody>
          <a:bodyPr/>
          <a:lstStyle/>
          <a:p>
            <a:pPr marL="0" indent="0"/>
            <a:r>
              <a:rPr lang="nb-NO" dirty="0" smtClean="0"/>
              <a:t>Agenda:</a:t>
            </a:r>
          </a:p>
          <a:p>
            <a:pPr marL="342900" indent="-342900">
              <a:buFont typeface="Arial" panose="020B0604020202020204" pitchFamily="34" charset="0"/>
              <a:buChar char="•"/>
            </a:pPr>
            <a:r>
              <a:rPr lang="nb-NO" dirty="0" smtClean="0"/>
              <a:t>Introduksjon </a:t>
            </a:r>
            <a:r>
              <a:rPr lang="nb-NO" dirty="0"/>
              <a:t>(Ina og Yvonne)</a:t>
            </a:r>
          </a:p>
          <a:p>
            <a:pPr marL="342900" indent="-342900">
              <a:buFont typeface="Arial" panose="020B0604020202020204" pitchFamily="34" charset="0"/>
              <a:buChar char="•"/>
            </a:pPr>
            <a:r>
              <a:rPr lang="nb-NO" dirty="0" smtClean="0"/>
              <a:t>Forventningsavklaring </a:t>
            </a:r>
            <a:r>
              <a:rPr lang="nb-NO" dirty="0"/>
              <a:t>til nettverket (gruppearbeid)</a:t>
            </a:r>
          </a:p>
          <a:p>
            <a:pPr marL="342900" indent="-342900">
              <a:buFont typeface="Arial" panose="020B0604020202020204" pitchFamily="34" charset="0"/>
              <a:buChar char="•"/>
            </a:pPr>
            <a:r>
              <a:rPr lang="nb-NO" dirty="0" smtClean="0"/>
              <a:t>Skisse </a:t>
            </a:r>
            <a:r>
              <a:rPr lang="nb-NO" dirty="0"/>
              <a:t>til </a:t>
            </a:r>
            <a:r>
              <a:rPr lang="nb-NO" dirty="0" err="1"/>
              <a:t>årshjul</a:t>
            </a:r>
            <a:r>
              <a:rPr lang="nb-NO" dirty="0"/>
              <a:t> og hjemmelekse til neste nettverksmøte</a:t>
            </a:r>
          </a:p>
          <a:p>
            <a:endParaRPr lang="nb-NO" dirty="0">
              <a:sym typeface="Wingdings" panose="05000000000000000000" pitchFamily="2" charset="2"/>
            </a:endParaRPr>
          </a:p>
          <a:p>
            <a:endParaRPr lang="nb-NO" dirty="0"/>
          </a:p>
        </p:txBody>
      </p:sp>
    </p:spTree>
    <p:extLst>
      <p:ext uri="{BB962C8B-B14F-4D97-AF65-F5344CB8AC3E}">
        <p14:creationId xmlns:p14="http://schemas.microsoft.com/office/powerpoint/2010/main" val="6367952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endParaRPr lang="nb-NO" dirty="0"/>
          </a:p>
        </p:txBody>
      </p:sp>
      <p:sp>
        <p:nvSpPr>
          <p:cNvPr id="3" name="Slide Number Placeholder 2"/>
          <p:cNvSpPr>
            <a:spLocks noGrp="1"/>
          </p:cNvSpPr>
          <p:nvPr>
            <p:ph type="sldNum" sz="quarter" idx="12"/>
          </p:nvPr>
        </p:nvSpPr>
        <p:spPr/>
        <p:txBody>
          <a:bodyPr/>
          <a:lstStyle/>
          <a:p>
            <a:r>
              <a:rPr lang="en-US" smtClean="0"/>
              <a:t>Side </a:t>
            </a:r>
            <a:fld id="{5251F420-7306-4E7C-A79E-F31A38F7D392}" type="slidenum">
              <a:rPr lang="en-US" smtClean="0"/>
              <a:pPr/>
              <a:t>3</a:t>
            </a:fld>
            <a:endParaRPr lang="en-US" dirty="0"/>
          </a:p>
        </p:txBody>
      </p:sp>
      <p:sp>
        <p:nvSpPr>
          <p:cNvPr id="4" name="Title 3"/>
          <p:cNvSpPr>
            <a:spLocks noGrp="1"/>
          </p:cNvSpPr>
          <p:nvPr>
            <p:ph type="title"/>
          </p:nvPr>
        </p:nvSpPr>
        <p:spPr/>
        <p:txBody>
          <a:bodyPr/>
          <a:lstStyle/>
          <a:p>
            <a:r>
              <a:rPr lang="nb-NO" dirty="0" smtClean="0"/>
              <a:t>Introduksjon</a:t>
            </a:r>
            <a:endParaRPr lang="nb-NO" dirty="0"/>
          </a:p>
        </p:txBody>
      </p:sp>
      <p:sp>
        <p:nvSpPr>
          <p:cNvPr id="5" name="Content Placeholder 4"/>
          <p:cNvSpPr>
            <a:spLocks noGrp="1"/>
          </p:cNvSpPr>
          <p:nvPr>
            <p:ph sz="quarter" idx="28"/>
          </p:nvPr>
        </p:nvSpPr>
        <p:spPr/>
        <p:txBody>
          <a:bodyPr/>
          <a:lstStyle/>
          <a:p>
            <a:pPr marL="342900" indent="-342900">
              <a:buFont typeface="Arial" panose="020B0604020202020204" pitchFamily="34" charset="0"/>
              <a:buChar char="•"/>
            </a:pPr>
            <a:r>
              <a:rPr lang="nb-NO" dirty="0"/>
              <a:t>Studiekvalitet på UiO og MN</a:t>
            </a:r>
          </a:p>
          <a:p>
            <a:pPr marL="903296" lvl="1" indent="-342900">
              <a:buFont typeface="Arial" panose="020B0604020202020204" pitchFamily="34" charset="0"/>
              <a:buChar char="•"/>
            </a:pPr>
            <a:r>
              <a:rPr lang="nb-NO" dirty="0">
                <a:sym typeface="Wingdings" panose="05000000000000000000" pitchFamily="2" charset="2"/>
              </a:rPr>
              <a:t>Kort hva skjer/har skjedd</a:t>
            </a:r>
          </a:p>
          <a:p>
            <a:pPr marL="342900" indent="-342900">
              <a:buFont typeface="Arial" panose="020B0604020202020204" pitchFamily="34" charset="0"/>
              <a:buChar char="•"/>
            </a:pPr>
            <a:r>
              <a:rPr lang="nb-NO" dirty="0">
                <a:sym typeface="Wingdings" panose="05000000000000000000" pitchFamily="2" charset="2"/>
              </a:rPr>
              <a:t>Ansvar og roller</a:t>
            </a:r>
          </a:p>
          <a:p>
            <a:pPr marL="342900" indent="-342900">
              <a:buFont typeface="Arial" panose="020B0604020202020204" pitchFamily="34" charset="0"/>
              <a:buChar char="•"/>
            </a:pPr>
            <a:r>
              <a:rPr lang="nb-NO" dirty="0">
                <a:sym typeface="Wingdings" panose="05000000000000000000" pitchFamily="2" charset="2"/>
              </a:rPr>
              <a:t>Samarbeid</a:t>
            </a:r>
          </a:p>
          <a:p>
            <a:endParaRPr lang="nb-NO" dirty="0"/>
          </a:p>
        </p:txBody>
      </p:sp>
    </p:spTree>
    <p:extLst>
      <p:ext uri="{BB962C8B-B14F-4D97-AF65-F5344CB8AC3E}">
        <p14:creationId xmlns:p14="http://schemas.microsoft.com/office/powerpoint/2010/main" val="30010660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endParaRPr lang="nb-NO" dirty="0"/>
          </a:p>
        </p:txBody>
      </p:sp>
      <p:sp>
        <p:nvSpPr>
          <p:cNvPr id="3" name="Slide Number Placeholder 2"/>
          <p:cNvSpPr>
            <a:spLocks noGrp="1"/>
          </p:cNvSpPr>
          <p:nvPr>
            <p:ph type="sldNum" sz="quarter" idx="12"/>
          </p:nvPr>
        </p:nvSpPr>
        <p:spPr/>
        <p:txBody>
          <a:bodyPr/>
          <a:lstStyle/>
          <a:p>
            <a:r>
              <a:rPr lang="en-US" smtClean="0"/>
              <a:t>Side </a:t>
            </a:r>
            <a:fld id="{5251F420-7306-4E7C-A79E-F31A38F7D392}" type="slidenum">
              <a:rPr lang="en-US" smtClean="0"/>
              <a:pPr/>
              <a:t>4</a:t>
            </a:fld>
            <a:endParaRPr lang="en-US" dirty="0"/>
          </a:p>
        </p:txBody>
      </p:sp>
      <p:sp>
        <p:nvSpPr>
          <p:cNvPr id="4" name="Title 3"/>
          <p:cNvSpPr>
            <a:spLocks noGrp="1"/>
          </p:cNvSpPr>
          <p:nvPr>
            <p:ph type="title"/>
          </p:nvPr>
        </p:nvSpPr>
        <p:spPr/>
        <p:txBody>
          <a:bodyPr/>
          <a:lstStyle/>
          <a:p>
            <a:endParaRPr lang="nb-NO" dirty="0"/>
          </a:p>
        </p:txBody>
      </p:sp>
      <p:sp>
        <p:nvSpPr>
          <p:cNvPr id="5" name="Content Placeholder 4"/>
          <p:cNvSpPr>
            <a:spLocks noGrp="1"/>
          </p:cNvSpPr>
          <p:nvPr>
            <p:ph sz="quarter" idx="28"/>
          </p:nvPr>
        </p:nvSpPr>
        <p:spPr/>
        <p:txBody>
          <a:bodyPr/>
          <a:lstStyle/>
          <a:p>
            <a:endParaRPr lang="nb-NO" dirty="0">
              <a:hlinkClick r:id="rId2"/>
            </a:endParaRPr>
          </a:p>
          <a:p>
            <a:r>
              <a:rPr lang="nb-NO" dirty="0" smtClean="0"/>
              <a:t>Studiekvalitetsrutiner på MN:</a:t>
            </a:r>
          </a:p>
          <a:p>
            <a:r>
              <a:rPr lang="nb-NO" dirty="0">
                <a:hlinkClick r:id="rId2"/>
              </a:rPr>
              <a:t>https://www.uio.no/for-ansatte/arbeidsstotte/sta/kvalitetssystem/mn/</a:t>
            </a:r>
            <a:endParaRPr lang="nb-NO" dirty="0"/>
          </a:p>
          <a:p>
            <a:endParaRPr lang="nb-NO" dirty="0" smtClean="0"/>
          </a:p>
          <a:p>
            <a:r>
              <a:rPr lang="nb-NO" dirty="0" smtClean="0"/>
              <a:t>UiOs kvalitetssystem for utdanning</a:t>
            </a:r>
            <a:endParaRPr lang="nb-NO" dirty="0"/>
          </a:p>
          <a:p>
            <a:r>
              <a:rPr lang="nb-NO" dirty="0">
                <a:hlinkClick r:id="rId3"/>
              </a:rPr>
              <a:t>https://</a:t>
            </a:r>
            <a:r>
              <a:rPr lang="nb-NO" dirty="0" smtClean="0">
                <a:hlinkClick r:id="rId3"/>
              </a:rPr>
              <a:t>www.uio.no/om/regelverk/studier/kvalitetssystem/systembeskrivelse.html</a:t>
            </a:r>
            <a:endParaRPr lang="nb-NO" dirty="0" smtClean="0"/>
          </a:p>
          <a:p>
            <a:endParaRPr lang="nb-NO" dirty="0"/>
          </a:p>
        </p:txBody>
      </p:sp>
    </p:spTree>
    <p:extLst>
      <p:ext uri="{BB962C8B-B14F-4D97-AF65-F5344CB8AC3E}">
        <p14:creationId xmlns:p14="http://schemas.microsoft.com/office/powerpoint/2010/main" val="14718923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a:extLst>
              <a:ext uri="{FF2B5EF4-FFF2-40B4-BE49-F238E27FC236}">
                <a16:creationId xmlns:a16="http://schemas.microsoft.com/office/drawing/2014/main" id="{A8BCFEC9-AEA3-A465-D54B-7F2701534F2C}"/>
              </a:ext>
            </a:extLst>
          </p:cNvPr>
          <p:cNvSpPr>
            <a:spLocks noGrp="1"/>
          </p:cNvSpPr>
          <p:nvPr>
            <p:ph type="sldNum" sz="quarter" idx="33"/>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rgbClr val="524B48"/>
                </a:solidFill>
                <a:effectLst/>
                <a:uLnTx/>
                <a:uFillTx/>
                <a:latin typeface="Arial"/>
                <a:ea typeface="+mn-ea"/>
                <a:cs typeface="+mn-cs"/>
              </a:rPr>
              <a:t>Side </a:t>
            </a:r>
            <a:fld id="{5251F420-7306-4E7C-A79E-F31A38F7D392}" type="slidenum">
              <a:rPr kumimoji="0" lang="en-US"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5</a:t>
            </a:fld>
            <a:endParaRPr kumimoji="0" lang="en-US" sz="750" b="0" i="0" u="none" strike="noStrike" kern="1200" cap="none" spc="0" normalizeH="0" baseline="0" noProof="0" dirty="0">
              <a:ln>
                <a:noFill/>
              </a:ln>
              <a:solidFill>
                <a:srgbClr val="524B48"/>
              </a:solidFill>
              <a:effectLst/>
              <a:uLnTx/>
              <a:uFillTx/>
              <a:latin typeface="Arial"/>
              <a:ea typeface="+mn-ea"/>
              <a:cs typeface="+mn-cs"/>
            </a:endParaRPr>
          </a:p>
        </p:txBody>
      </p:sp>
      <p:sp>
        <p:nvSpPr>
          <p:cNvPr id="8" name="Tittel 7">
            <a:extLst>
              <a:ext uri="{FF2B5EF4-FFF2-40B4-BE49-F238E27FC236}">
                <a16:creationId xmlns:a16="http://schemas.microsoft.com/office/drawing/2014/main" id="{918B2456-2300-6D6A-1F7E-7CBBA34D9888}"/>
              </a:ext>
            </a:extLst>
          </p:cNvPr>
          <p:cNvSpPr>
            <a:spLocks noGrp="1"/>
          </p:cNvSpPr>
          <p:nvPr>
            <p:ph type="title"/>
          </p:nvPr>
        </p:nvSpPr>
        <p:spPr>
          <a:xfrm>
            <a:off x="360043" y="572697"/>
            <a:ext cx="11471910" cy="542658"/>
          </a:xfrm>
        </p:spPr>
        <p:txBody>
          <a:bodyPr/>
          <a:lstStyle/>
          <a:p>
            <a:r>
              <a:rPr lang="en-GB" dirty="0" err="1"/>
              <a:t>Vedtak</a:t>
            </a:r>
            <a:r>
              <a:rPr lang="en-GB" dirty="0"/>
              <a:t> </a:t>
            </a:r>
            <a:r>
              <a:rPr lang="en-GB" dirty="0" err="1"/>
              <a:t>i</a:t>
            </a:r>
            <a:r>
              <a:rPr lang="en-GB" dirty="0"/>
              <a:t> NOKUTs </a:t>
            </a:r>
            <a:r>
              <a:rPr lang="en-GB" dirty="0" err="1"/>
              <a:t>styre</a:t>
            </a:r>
            <a:r>
              <a:rPr lang="en-GB" dirty="0"/>
              <a:t> 20. </a:t>
            </a:r>
            <a:r>
              <a:rPr lang="en-GB" dirty="0" err="1"/>
              <a:t>april</a:t>
            </a:r>
            <a:r>
              <a:rPr lang="en-GB" dirty="0"/>
              <a:t> 2023</a:t>
            </a:r>
          </a:p>
        </p:txBody>
      </p:sp>
      <p:sp>
        <p:nvSpPr>
          <p:cNvPr id="11" name="Rektangel: avrundede hjørner 10">
            <a:extLst>
              <a:ext uri="{FF2B5EF4-FFF2-40B4-BE49-F238E27FC236}">
                <a16:creationId xmlns:a16="http://schemas.microsoft.com/office/drawing/2014/main" id="{37236E71-23EE-64A9-D716-193446137C51}"/>
              </a:ext>
            </a:extLst>
          </p:cNvPr>
          <p:cNvSpPr/>
          <p:nvPr/>
        </p:nvSpPr>
        <p:spPr>
          <a:xfrm>
            <a:off x="1057390" y="1924091"/>
            <a:ext cx="10093841" cy="3059694"/>
          </a:xfrm>
          <a:prstGeom prst="roundRect">
            <a:avLst/>
          </a:prstGeom>
          <a:solidFill>
            <a:srgbClr val="92D050"/>
          </a:solidFill>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228600" rtl="0" eaLnBrk="1" fontAlgn="auto" latinLnBrk="0" hangingPunct="1">
              <a:lnSpc>
                <a:spcPct val="100000"/>
              </a:lnSpc>
              <a:spcBef>
                <a:spcPts val="0"/>
              </a:spcBef>
              <a:spcAft>
                <a:spcPts val="1800"/>
              </a:spcAft>
              <a:buClrTx/>
              <a:buSzTx/>
              <a:buFontTx/>
              <a:buNone/>
              <a:tabLst/>
              <a:defRPr/>
            </a:pPr>
            <a:r>
              <a:rPr kumimoji="0" lang="en-GB" sz="2200" b="0" i="1" u="none" strike="noStrike" kern="1200" cap="none" spc="0" normalizeH="0" baseline="0" noProof="0" dirty="0" err="1">
                <a:ln>
                  <a:noFill/>
                </a:ln>
                <a:solidFill>
                  <a:prstClr val="black"/>
                </a:solidFill>
                <a:effectLst/>
                <a:uLnTx/>
                <a:uFillTx/>
                <a:latin typeface="Arial"/>
                <a:ea typeface="+mn-ea"/>
                <a:cs typeface="+mn-cs"/>
              </a:rPr>
              <a:t>Det</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systematiske</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kvalitetsarbeidet</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ved</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Universitetet</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i</a:t>
            </a:r>
            <a:r>
              <a:rPr kumimoji="0" lang="en-GB" sz="2200" b="0" i="1" u="none" strike="noStrike" kern="1200" cap="none" spc="0" normalizeH="0" baseline="0" noProof="0" dirty="0">
                <a:ln>
                  <a:noFill/>
                </a:ln>
                <a:solidFill>
                  <a:prstClr val="black"/>
                </a:solidFill>
                <a:effectLst/>
                <a:uLnTx/>
                <a:uFillTx/>
                <a:latin typeface="Arial"/>
                <a:ea typeface="+mn-ea"/>
                <a:cs typeface="+mn-cs"/>
              </a:rPr>
              <a:t> Oslo </a:t>
            </a:r>
            <a:r>
              <a:rPr kumimoji="0" lang="en-GB" sz="2200" b="0" i="1" u="none" strike="noStrike" kern="1200" cap="none" spc="0" normalizeH="0" baseline="0" noProof="0" dirty="0" err="1">
                <a:ln>
                  <a:noFill/>
                </a:ln>
                <a:solidFill>
                  <a:prstClr val="black"/>
                </a:solidFill>
                <a:effectLst/>
                <a:uLnTx/>
                <a:uFillTx/>
                <a:latin typeface="Arial"/>
                <a:ea typeface="+mn-ea"/>
                <a:cs typeface="+mn-cs"/>
              </a:rPr>
              <a:t>er</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tilfredsstillende</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Alle</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krav</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i</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universitets</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og</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høyskoleloven</a:t>
            </a:r>
            <a:r>
              <a:rPr kumimoji="0" lang="en-GB" sz="2200" b="0" i="1" u="none" strike="noStrike" kern="1200" cap="none" spc="0" normalizeH="0" baseline="0" noProof="0" dirty="0">
                <a:ln>
                  <a:noFill/>
                </a:ln>
                <a:solidFill>
                  <a:prstClr val="black"/>
                </a:solidFill>
                <a:effectLst/>
                <a:uLnTx/>
                <a:uFillTx/>
                <a:latin typeface="Arial"/>
                <a:ea typeface="+mn-ea"/>
                <a:cs typeface="+mn-cs"/>
              </a:rPr>
              <a:t> §§ 1-6 </a:t>
            </a:r>
            <a:r>
              <a:rPr kumimoji="0" lang="en-GB" sz="2200" b="0" i="1" u="none" strike="noStrike" kern="1200" cap="none" spc="0" normalizeH="0" baseline="0" noProof="0" dirty="0" err="1">
                <a:ln>
                  <a:noFill/>
                </a:ln>
                <a:solidFill>
                  <a:prstClr val="black"/>
                </a:solidFill>
                <a:effectLst/>
                <a:uLnTx/>
                <a:uFillTx/>
                <a:latin typeface="Arial"/>
                <a:ea typeface="+mn-ea"/>
                <a:cs typeface="+mn-cs"/>
              </a:rPr>
              <a:t>og</a:t>
            </a:r>
            <a:r>
              <a:rPr kumimoji="0" lang="en-GB" sz="2200" b="0" i="1" u="none" strike="noStrike" kern="1200" cap="none" spc="0" normalizeH="0" baseline="0" noProof="0" dirty="0">
                <a:ln>
                  <a:noFill/>
                </a:ln>
                <a:solidFill>
                  <a:prstClr val="black"/>
                </a:solidFill>
                <a:effectLst/>
                <a:uLnTx/>
                <a:uFillTx/>
                <a:latin typeface="Arial"/>
                <a:ea typeface="+mn-ea"/>
                <a:cs typeface="+mn-cs"/>
              </a:rPr>
              <a:t> 4-3 (4), </a:t>
            </a:r>
            <a:r>
              <a:rPr kumimoji="0" lang="en-GB" sz="2200" b="0" i="1" u="none" strike="noStrike" kern="1200" cap="none" spc="0" normalizeH="0" baseline="0" noProof="0" dirty="0" err="1">
                <a:ln>
                  <a:noFill/>
                </a:ln>
                <a:solidFill>
                  <a:prstClr val="black"/>
                </a:solidFill>
                <a:effectLst/>
                <a:uLnTx/>
                <a:uFillTx/>
                <a:latin typeface="Arial"/>
                <a:ea typeface="+mn-ea"/>
                <a:cs typeface="+mn-cs"/>
              </a:rPr>
              <a:t>studiekvalitetsforskriften</a:t>
            </a:r>
            <a:r>
              <a:rPr kumimoji="0" lang="en-GB" sz="2200" b="0" i="1" u="none" strike="noStrike" kern="1200" cap="none" spc="0" normalizeH="0" baseline="0" noProof="0" dirty="0">
                <a:ln>
                  <a:noFill/>
                </a:ln>
                <a:solidFill>
                  <a:prstClr val="black"/>
                </a:solidFill>
                <a:effectLst/>
                <a:uLnTx/>
                <a:uFillTx/>
                <a:latin typeface="Arial"/>
                <a:ea typeface="+mn-ea"/>
                <a:cs typeface="+mn-cs"/>
              </a:rPr>
              <a:t> § 2-1 (2) </a:t>
            </a:r>
            <a:r>
              <a:rPr kumimoji="0" lang="en-GB" sz="2200" b="0" i="1" u="none" strike="noStrike" kern="1200" cap="none" spc="0" normalizeH="0" baseline="0" noProof="0" dirty="0" err="1">
                <a:ln>
                  <a:noFill/>
                </a:ln>
                <a:solidFill>
                  <a:prstClr val="black"/>
                </a:solidFill>
                <a:effectLst/>
                <a:uLnTx/>
                <a:uFillTx/>
                <a:latin typeface="Arial"/>
                <a:ea typeface="+mn-ea"/>
                <a:cs typeface="+mn-cs"/>
              </a:rPr>
              <a:t>og</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studietilsynsforskriften</a:t>
            </a:r>
            <a:r>
              <a:rPr kumimoji="0" lang="en-GB" sz="2200" b="0" i="1" u="none" strike="noStrike" kern="1200" cap="none" spc="0" normalizeH="0" baseline="0" noProof="0" dirty="0">
                <a:ln>
                  <a:noFill/>
                </a:ln>
                <a:solidFill>
                  <a:prstClr val="black"/>
                </a:solidFill>
                <a:effectLst/>
                <a:uLnTx/>
                <a:uFillTx/>
                <a:latin typeface="Arial"/>
                <a:ea typeface="+mn-ea"/>
                <a:cs typeface="+mn-cs"/>
              </a:rPr>
              <a:t> § 4-1 </a:t>
            </a:r>
            <a:r>
              <a:rPr kumimoji="0" lang="en-GB" sz="2200" b="0" i="1" u="none" strike="noStrike" kern="1200" cap="none" spc="0" normalizeH="0" baseline="0" noProof="0" dirty="0" err="1">
                <a:ln>
                  <a:noFill/>
                </a:ln>
                <a:solidFill>
                  <a:prstClr val="black"/>
                </a:solidFill>
                <a:effectLst/>
                <a:uLnTx/>
                <a:uFillTx/>
                <a:latin typeface="Arial"/>
                <a:ea typeface="+mn-ea"/>
                <a:cs typeface="+mn-cs"/>
              </a:rPr>
              <a:t>er</a:t>
            </a:r>
            <a:r>
              <a:rPr kumimoji="0" lang="en-GB" sz="2200" b="0" i="1" u="none" strike="noStrike" kern="1200" cap="none" spc="0" normalizeH="0" baseline="0" noProof="0" dirty="0">
                <a:ln>
                  <a:noFill/>
                </a:ln>
                <a:solidFill>
                  <a:prstClr val="black"/>
                </a:solidFill>
                <a:effectLst/>
                <a:uLnTx/>
                <a:uFillTx/>
                <a:latin typeface="Arial"/>
                <a:ea typeface="+mn-ea"/>
                <a:cs typeface="+mn-cs"/>
              </a:rPr>
              <a:t> </a:t>
            </a:r>
            <a:r>
              <a:rPr kumimoji="0" lang="en-GB" sz="2200" b="0" i="1" u="none" strike="noStrike" kern="1200" cap="none" spc="0" normalizeH="0" baseline="0" noProof="0" dirty="0" err="1">
                <a:ln>
                  <a:noFill/>
                </a:ln>
                <a:solidFill>
                  <a:prstClr val="black"/>
                </a:solidFill>
                <a:effectLst/>
                <a:uLnTx/>
                <a:uFillTx/>
                <a:latin typeface="Arial"/>
                <a:ea typeface="+mn-ea"/>
                <a:cs typeface="+mn-cs"/>
              </a:rPr>
              <a:t>oppfylt</a:t>
            </a:r>
            <a:r>
              <a:rPr kumimoji="0" lang="en-GB" sz="2200" b="0" i="1" u="none" strike="noStrike" kern="1200" cap="none" spc="0" normalizeH="0" baseline="0" noProof="0" dirty="0">
                <a:ln>
                  <a:noFill/>
                </a:ln>
                <a:solidFill>
                  <a:prstClr val="black"/>
                </a:solidFill>
                <a:effectLst/>
                <a:uLnTx/>
                <a:uFillTx/>
                <a:latin typeface="Arial"/>
                <a:ea typeface="+mn-ea"/>
                <a:cs typeface="+mn-cs"/>
              </a:rPr>
              <a:t>.</a:t>
            </a:r>
          </a:p>
        </p:txBody>
      </p:sp>
    </p:spTree>
    <p:extLst>
      <p:ext uri="{BB962C8B-B14F-4D97-AF65-F5344CB8AC3E}">
        <p14:creationId xmlns:p14="http://schemas.microsoft.com/office/powerpoint/2010/main" val="27035444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endParaRPr lang="nb-NO" dirty="0"/>
          </a:p>
        </p:txBody>
      </p:sp>
      <p:sp>
        <p:nvSpPr>
          <p:cNvPr id="4" name="Title 3"/>
          <p:cNvSpPr>
            <a:spLocks noGrp="1"/>
          </p:cNvSpPr>
          <p:nvPr>
            <p:ph type="title"/>
          </p:nvPr>
        </p:nvSpPr>
        <p:spPr/>
        <p:txBody>
          <a:bodyPr/>
          <a:lstStyle/>
          <a:p>
            <a:r>
              <a:rPr lang="nb-NO" dirty="0"/>
              <a:t>Budskap fra </a:t>
            </a:r>
            <a:r>
              <a:rPr lang="nb-NO" dirty="0" smtClean="0"/>
              <a:t>NOKT – rapporten</a:t>
            </a:r>
            <a:endParaRPr lang="nb-NO" dirty="0"/>
          </a:p>
        </p:txBody>
      </p:sp>
      <p:sp>
        <p:nvSpPr>
          <p:cNvPr id="5" name="Content Placeholder 4"/>
          <p:cNvSpPr>
            <a:spLocks noGrp="1"/>
          </p:cNvSpPr>
          <p:nvPr>
            <p:ph sz="quarter" idx="28"/>
          </p:nvPr>
        </p:nvSpPr>
        <p:spPr/>
        <p:txBody>
          <a:bodyPr/>
          <a:lstStyle/>
          <a:p>
            <a:pPr marL="342900" indent="-342900" fontAlgn="base">
              <a:buFont typeface="Arial" panose="020B0604020202020204" pitchFamily="34" charset="0"/>
              <a:buChar char="•"/>
            </a:pPr>
            <a:r>
              <a:rPr lang="nb-NO" sz="2800" dirty="0"/>
              <a:t>Komiteen har respekt for UiOs visjon for kvalitetsarbeidet og oppfattet i intervjuene at de ansatte var tilfredse med UiOs </a:t>
            </a:r>
            <a:r>
              <a:rPr lang="nb-NO" sz="2800" dirty="0" smtClean="0"/>
              <a:t>veivalg:</a:t>
            </a:r>
          </a:p>
          <a:p>
            <a:pPr marL="903296" lvl="1" indent="-342900" fontAlgn="base">
              <a:spcBef>
                <a:spcPts val="1200"/>
              </a:spcBef>
              <a:buFont typeface="Arial" panose="020B0604020202020204" pitchFamily="34" charset="0"/>
              <a:buChar char="•"/>
            </a:pPr>
            <a:r>
              <a:rPr lang="nb-NO" sz="2400" dirty="0"/>
              <a:t>Det desentraliserte ansvaret for kvalitetsarbeidet</a:t>
            </a:r>
          </a:p>
          <a:p>
            <a:pPr marL="903296" lvl="1" indent="-342900" fontAlgn="base">
              <a:spcBef>
                <a:spcPts val="1200"/>
              </a:spcBef>
              <a:buFont typeface="Arial" panose="020B0604020202020204" pitchFamily="34" charset="0"/>
              <a:buChar char="•"/>
            </a:pPr>
            <a:r>
              <a:rPr lang="nb-NO" sz="2400" dirty="0"/>
              <a:t>Minimeringen av rapportering i </a:t>
            </a:r>
            <a:r>
              <a:rPr lang="nb-NO" sz="2400" dirty="0" smtClean="0"/>
              <a:t>systemet</a:t>
            </a:r>
            <a:endParaRPr lang="nb-NO" sz="2400" dirty="0"/>
          </a:p>
          <a:p>
            <a:pPr marL="903296" lvl="1" indent="-342900" fontAlgn="base">
              <a:spcBef>
                <a:spcPts val="1200"/>
              </a:spcBef>
              <a:buFont typeface="Arial" panose="020B0604020202020204" pitchFamily="34" charset="0"/>
              <a:buChar char="•"/>
            </a:pPr>
            <a:r>
              <a:rPr lang="nb-NO" sz="2400" dirty="0" smtClean="0"/>
              <a:t>Utviklingsorienteringen</a:t>
            </a:r>
            <a:endParaRPr lang="nb-NO" sz="2400" dirty="0"/>
          </a:p>
          <a:p>
            <a:pPr marL="903296" lvl="1" indent="-342900" fontAlgn="base">
              <a:spcBef>
                <a:spcPts val="1200"/>
              </a:spcBef>
              <a:buFont typeface="Arial" panose="020B0604020202020204" pitchFamily="34" charset="0"/>
              <a:buChar char="•"/>
            </a:pPr>
            <a:r>
              <a:rPr lang="nb-NO" sz="2400" dirty="0"/>
              <a:t>Tilliten til </a:t>
            </a:r>
            <a:r>
              <a:rPr lang="nb-NO" sz="2400" dirty="0" smtClean="0"/>
              <a:t>fagmiljøene</a:t>
            </a:r>
            <a:endParaRPr lang="nb-NO" sz="2400" dirty="0"/>
          </a:p>
          <a:p>
            <a:pPr marL="903296" lvl="1" indent="-342900" fontAlgn="base">
              <a:spcBef>
                <a:spcPts val="1200"/>
              </a:spcBef>
              <a:buFont typeface="Arial" panose="020B0604020202020204" pitchFamily="34" charset="0"/>
              <a:buChar char="•"/>
            </a:pPr>
            <a:r>
              <a:rPr lang="nb-NO" sz="2400" dirty="0"/>
              <a:t>Integreringen av kvalitetsarbeidet i UiOs overordnede styring</a:t>
            </a:r>
          </a:p>
          <a:p>
            <a:pPr marL="903296" lvl="1" indent="-342900" fontAlgn="base">
              <a:spcBef>
                <a:spcPts val="1200"/>
              </a:spcBef>
              <a:buFont typeface="Arial" panose="020B0604020202020204" pitchFamily="34" charset="0"/>
              <a:buChar char="•"/>
            </a:pPr>
            <a:r>
              <a:rPr lang="nb-NO" sz="2400" dirty="0"/>
              <a:t>Alle disse elementene utgjør et system som er tilpasset UiOs </a:t>
            </a:r>
            <a:r>
              <a:rPr lang="nb-NO" sz="2400" dirty="0" smtClean="0"/>
              <a:t>identitet</a:t>
            </a:r>
            <a:endParaRPr lang="nb-NO" sz="2400" dirty="0"/>
          </a:p>
          <a:p>
            <a:pPr marL="903296" lvl="1" indent="-342900" fontAlgn="base">
              <a:buFont typeface="Arial" panose="020B0604020202020204" pitchFamily="34" charset="0"/>
              <a:buChar char="•"/>
            </a:pPr>
            <a:endParaRPr lang="en-US" sz="1400" dirty="0"/>
          </a:p>
          <a:p>
            <a:endParaRPr lang="nb-NO" dirty="0"/>
          </a:p>
        </p:txBody>
      </p:sp>
      <p:sp>
        <p:nvSpPr>
          <p:cNvPr id="6" name="Slide Number Placeholder 5"/>
          <p:cNvSpPr>
            <a:spLocks noGrp="1"/>
          </p:cNvSpPr>
          <p:nvPr>
            <p:ph type="sldNum" sz="quarter" idx="12"/>
          </p:nvPr>
        </p:nvSpPr>
        <p:spPr/>
        <p:txBody>
          <a:bodyPr/>
          <a:lstStyle/>
          <a:p>
            <a:r>
              <a:rPr lang="en-US" smtClean="0"/>
              <a:t>Side </a:t>
            </a:r>
            <a:fld id="{5251F420-7306-4E7C-A79E-F31A38F7D392}" type="slidenum">
              <a:rPr lang="en-US" smtClean="0"/>
              <a:pPr/>
              <a:t>6</a:t>
            </a:fld>
            <a:endParaRPr lang="en-US" dirty="0"/>
          </a:p>
        </p:txBody>
      </p:sp>
    </p:spTree>
    <p:extLst>
      <p:ext uri="{BB962C8B-B14F-4D97-AF65-F5344CB8AC3E}">
        <p14:creationId xmlns:p14="http://schemas.microsoft.com/office/powerpoint/2010/main" val="18838800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endParaRPr lang="nb-NO" dirty="0"/>
          </a:p>
        </p:txBody>
      </p:sp>
      <p:sp>
        <p:nvSpPr>
          <p:cNvPr id="4" name="Title 3"/>
          <p:cNvSpPr>
            <a:spLocks noGrp="1"/>
          </p:cNvSpPr>
          <p:nvPr>
            <p:ph type="title"/>
          </p:nvPr>
        </p:nvSpPr>
        <p:spPr/>
        <p:txBody>
          <a:bodyPr/>
          <a:lstStyle/>
          <a:p>
            <a:r>
              <a:rPr lang="nb-NO" dirty="0"/>
              <a:t>Budskap fra </a:t>
            </a:r>
            <a:r>
              <a:rPr lang="nb-NO" dirty="0" smtClean="0"/>
              <a:t>NOKUT – rapporten forts.</a:t>
            </a:r>
            <a:endParaRPr lang="nb-NO" dirty="0"/>
          </a:p>
        </p:txBody>
      </p:sp>
      <p:sp>
        <p:nvSpPr>
          <p:cNvPr id="5" name="Content Placeholder 4"/>
          <p:cNvSpPr>
            <a:spLocks noGrp="1"/>
          </p:cNvSpPr>
          <p:nvPr>
            <p:ph sz="quarter" idx="28"/>
          </p:nvPr>
        </p:nvSpPr>
        <p:spPr/>
        <p:txBody>
          <a:bodyPr/>
          <a:lstStyle/>
          <a:p>
            <a:pPr marL="342900" indent="-342900" fontAlgn="base">
              <a:buFont typeface="Arial" panose="020B0604020202020204" pitchFamily="34" charset="0"/>
              <a:buChar char="•"/>
            </a:pPr>
            <a:r>
              <a:rPr lang="nb-NO" sz="2000" dirty="0" smtClean="0"/>
              <a:t>Totalt </a:t>
            </a:r>
            <a:r>
              <a:rPr lang="nb-NO" sz="2000" dirty="0"/>
              <a:t>sett vurderer komiteen at det arbeides mye med læringsmiljøet ved universitetet.</a:t>
            </a:r>
            <a:r>
              <a:rPr lang="en-US" sz="2000" dirty="0"/>
              <a:t>​</a:t>
            </a:r>
          </a:p>
          <a:p>
            <a:pPr marL="342900" indent="-342900" fontAlgn="base">
              <a:buFont typeface="Arial" panose="020B0604020202020204" pitchFamily="34" charset="0"/>
              <a:buChar char="•"/>
            </a:pPr>
            <a:r>
              <a:rPr lang="nb-NO" sz="2000" dirty="0"/>
              <a:t>Komiteen roser UiO for den todelte ordningen for periodiske evalueringer av studietilbud. </a:t>
            </a:r>
            <a:r>
              <a:rPr lang="en-US" sz="2000" dirty="0"/>
              <a:t>​</a:t>
            </a:r>
          </a:p>
          <a:p>
            <a:pPr marL="342900" indent="-342900" fontAlgn="base">
              <a:buFont typeface="Arial" panose="020B0604020202020204" pitchFamily="34" charset="0"/>
              <a:buChar char="•"/>
            </a:pPr>
            <a:r>
              <a:rPr lang="nb-NO" sz="2000" dirty="0"/>
              <a:t>Komiteen mener at UiOs strategiske arbeid står frem som meget sterkt og godt forankret i organisasjonen. </a:t>
            </a:r>
            <a:r>
              <a:rPr lang="en-US" sz="2000" dirty="0"/>
              <a:t>​</a:t>
            </a:r>
          </a:p>
          <a:p>
            <a:pPr marL="342900" indent="-342900" fontAlgn="base">
              <a:buFont typeface="Arial" panose="020B0604020202020204" pitchFamily="34" charset="0"/>
              <a:buChar char="•"/>
            </a:pPr>
            <a:r>
              <a:rPr lang="nb-NO" sz="2000" dirty="0"/>
              <a:t>Det er ingen tvil om at UiO har felles verdier og normer for høy kvalitet, og at disse er tett knyttet til identiteten som et forskningsintensivt universitet. De siste årene har UiO utmerket seg ved å sette utdanning og utdanningskvalitet høyt på agendaen i sitt strategiske arbeid, noe som ble bekreftet av mange av de ansatte under institusjonsbesøket.</a:t>
            </a:r>
            <a:r>
              <a:rPr lang="en-US" sz="2000" dirty="0"/>
              <a:t>​</a:t>
            </a:r>
          </a:p>
          <a:p>
            <a:pPr marL="342900" indent="-342900" fontAlgn="base">
              <a:buFont typeface="Arial" panose="020B0604020202020204" pitchFamily="34" charset="0"/>
              <a:buChar char="•"/>
            </a:pPr>
            <a:r>
              <a:rPr lang="nb-NO" sz="2000" dirty="0"/>
              <a:t>UiO har et ganske bredt og variert kunnskapsgrunnlag for sitt kvalitetsarbeid, der både kvalitativ og kvantitativ informasjon fra ulike kilder og forsknings- og utviklingsaktiviteter inngår. Komiteen oppfatter kildene som ligger til grunn for UiOs kvalitetsarbeid, som relevante og har inntrykk av at det finnes en god balanse mellom uformell og formell informasjonsinnhenting</a:t>
            </a:r>
            <a:r>
              <a:rPr lang="en-US" sz="2000" dirty="0" smtClean="0"/>
              <a:t>​.</a:t>
            </a:r>
            <a:endParaRPr lang="en-US" sz="2000" dirty="0"/>
          </a:p>
          <a:p>
            <a:endParaRPr lang="nb-NO" dirty="0"/>
          </a:p>
        </p:txBody>
      </p:sp>
      <p:sp>
        <p:nvSpPr>
          <p:cNvPr id="6" name="Slide Number Placeholder 5"/>
          <p:cNvSpPr>
            <a:spLocks noGrp="1"/>
          </p:cNvSpPr>
          <p:nvPr>
            <p:ph type="sldNum" sz="quarter" idx="12"/>
          </p:nvPr>
        </p:nvSpPr>
        <p:spPr/>
        <p:txBody>
          <a:bodyPr/>
          <a:lstStyle/>
          <a:p>
            <a:r>
              <a:rPr lang="en-US" smtClean="0"/>
              <a:t>Side </a:t>
            </a:r>
            <a:fld id="{5251F420-7306-4E7C-A79E-F31A38F7D392}" type="slidenum">
              <a:rPr lang="en-US" smtClean="0"/>
              <a:pPr/>
              <a:t>7</a:t>
            </a:fld>
            <a:endParaRPr lang="en-US" dirty="0"/>
          </a:p>
        </p:txBody>
      </p:sp>
    </p:spTree>
    <p:extLst>
      <p:ext uri="{BB962C8B-B14F-4D97-AF65-F5344CB8AC3E}">
        <p14:creationId xmlns:p14="http://schemas.microsoft.com/office/powerpoint/2010/main" val="41842424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11591925" y="6264275"/>
            <a:ext cx="600075" cy="365125"/>
          </a:xfrm>
        </p:spPr>
        <p:txBody>
          <a:bodyPr/>
          <a:lstStyle/>
          <a:p>
            <a:r>
              <a:rPr lang="en-US" smtClean="0"/>
              <a:t>Side </a:t>
            </a:r>
            <a:fld id="{5251F420-7306-4E7C-A79E-F31A38F7D392}" type="slidenum">
              <a:rPr lang="en-US" smtClean="0"/>
              <a:pPr/>
              <a:t>8</a:t>
            </a:fld>
            <a:endParaRPr lang="en-US" dirty="0"/>
          </a:p>
        </p:txBody>
      </p:sp>
      <p:sp>
        <p:nvSpPr>
          <p:cNvPr id="7" name="Rectangle 6"/>
          <p:cNvSpPr/>
          <p:nvPr/>
        </p:nvSpPr>
        <p:spPr>
          <a:xfrm>
            <a:off x="1448285" y="2647627"/>
            <a:ext cx="10143640" cy="1384995"/>
          </a:xfrm>
          <a:prstGeom prst="rect">
            <a:avLst/>
          </a:prstGeom>
        </p:spPr>
        <p:txBody>
          <a:bodyPr wrap="square">
            <a:spAutoFit/>
          </a:bodyPr>
          <a:lstStyle/>
          <a:p>
            <a:pPr marL="171450" indent="-171450">
              <a:buFont typeface="Wingdings" panose="05000000000000000000" pitchFamily="2" charset="2"/>
              <a:buChar char="Ø"/>
            </a:pPr>
            <a:r>
              <a:rPr lang="nb-NO" sz="2800" dirty="0"/>
              <a:t>Men: selv om UiO tilfredsstiller alle formelle krav, mener de sakkyndige at kvalitetsarbeidet vårt har potensial for videre </a:t>
            </a:r>
            <a:r>
              <a:rPr lang="nb-NO" sz="2800" dirty="0" smtClean="0"/>
              <a:t>utvikling.</a:t>
            </a:r>
            <a:endParaRPr lang="en-GB" sz="2800" dirty="0" smtClean="0"/>
          </a:p>
        </p:txBody>
      </p:sp>
    </p:spTree>
    <p:extLst>
      <p:ext uri="{BB962C8B-B14F-4D97-AF65-F5344CB8AC3E}">
        <p14:creationId xmlns:p14="http://schemas.microsoft.com/office/powerpoint/2010/main" val="9278961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Side </a:t>
            </a:r>
            <a:fld id="{5251F420-7306-4E7C-A79E-F31A38F7D392}" type="slidenum">
              <a:rPr lang="en-US" smtClean="0"/>
              <a:pPr/>
              <a:t>9</a:t>
            </a:fld>
            <a:endParaRPr lang="en-US" dirty="0"/>
          </a:p>
        </p:txBody>
      </p:sp>
      <p:sp>
        <p:nvSpPr>
          <p:cNvPr id="4" name="Title 3"/>
          <p:cNvSpPr>
            <a:spLocks noGrp="1"/>
          </p:cNvSpPr>
          <p:nvPr>
            <p:ph type="title"/>
          </p:nvPr>
        </p:nvSpPr>
        <p:spPr/>
        <p:txBody>
          <a:bodyPr/>
          <a:lstStyle/>
          <a:p>
            <a:r>
              <a:rPr lang="nb-NO" dirty="0" smtClean="0"/>
              <a:t>Råd for videre arbeid:</a:t>
            </a:r>
            <a:endParaRPr lang="nb-NO" dirty="0"/>
          </a:p>
        </p:txBody>
      </p:sp>
      <p:sp>
        <p:nvSpPr>
          <p:cNvPr id="5" name="Content Placeholder 4"/>
          <p:cNvSpPr>
            <a:spLocks noGrp="1"/>
          </p:cNvSpPr>
          <p:nvPr>
            <p:ph sz="quarter" idx="28"/>
          </p:nvPr>
        </p:nvSpPr>
        <p:spPr/>
        <p:txBody>
          <a:bodyPr/>
          <a:lstStyle/>
          <a:p>
            <a:pPr marL="342900" indent="-342900">
              <a:buFont typeface="Arial" panose="020B0604020202020204" pitchFamily="34" charset="0"/>
              <a:buChar char="•"/>
            </a:pPr>
            <a:r>
              <a:rPr lang="nb-NO" sz="2800" dirty="0" smtClean="0"/>
              <a:t>Enda bedre på studentmedvirkning</a:t>
            </a:r>
          </a:p>
          <a:p>
            <a:pPr marL="342900" indent="-342900">
              <a:buFont typeface="Arial" panose="020B0604020202020204" pitchFamily="34" charset="0"/>
              <a:buChar char="•"/>
            </a:pPr>
            <a:r>
              <a:rPr lang="nb-NO" sz="2800" dirty="0" smtClean="0"/>
              <a:t>Bedre inkludere støttemiljøer ved UiO med tydelig rolle i utviklingsarbeid ved UiO og i kvalitetssystemet </a:t>
            </a:r>
          </a:p>
          <a:p>
            <a:pPr marL="342900" indent="-342900">
              <a:buFont typeface="Arial" panose="020B0604020202020204" pitchFamily="34" charset="0"/>
              <a:buChar char="•"/>
            </a:pPr>
            <a:r>
              <a:rPr lang="nb-NO" sz="2800" dirty="0" smtClean="0"/>
              <a:t>Utnytte bedre data om studentene ved UiO for å stimulerer til forskende tilnærming til utdanningskvalitet</a:t>
            </a:r>
          </a:p>
          <a:p>
            <a:pPr marL="342900" indent="-342900">
              <a:buFont typeface="Arial" panose="020B0604020202020204" pitchFamily="34" charset="0"/>
              <a:buChar char="•"/>
            </a:pPr>
            <a:r>
              <a:rPr lang="nb-NO" sz="2800" dirty="0" smtClean="0"/>
              <a:t>Bedre til å følge opp </a:t>
            </a:r>
            <a:r>
              <a:rPr lang="nb-NO" sz="2800" dirty="0" err="1" smtClean="0"/>
              <a:t>ph.d</a:t>
            </a:r>
            <a:r>
              <a:rPr lang="nb-NO" sz="2800" dirty="0" smtClean="0"/>
              <a:t>. kandidatene og jobbe mer systematisk og koordinert med ph.d.-utdanningene</a:t>
            </a:r>
          </a:p>
          <a:p>
            <a:pPr marL="342900" indent="-342900">
              <a:buFont typeface="Arial" panose="020B0604020202020204" pitchFamily="34" charset="0"/>
              <a:buChar char="•"/>
            </a:pPr>
            <a:r>
              <a:rPr lang="nb-NO" sz="2800" dirty="0" smtClean="0"/>
              <a:t>Tydeliggjøre lederansvaret for kvalitetsarbeidet, diskutere og kanskje justere balansen mellom styring og autonomi i kvalitetsarbeidet</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24809683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endParaRPr lang="nb-NO" dirty="0"/>
          </a:p>
        </p:txBody>
      </p:sp>
      <p:sp>
        <p:nvSpPr>
          <p:cNvPr id="3" name="Slide Number Placeholder 2"/>
          <p:cNvSpPr>
            <a:spLocks noGrp="1"/>
          </p:cNvSpPr>
          <p:nvPr>
            <p:ph type="sldNum" sz="quarter" idx="12"/>
          </p:nvPr>
        </p:nvSpPr>
        <p:spPr/>
        <p:txBody>
          <a:bodyPr/>
          <a:lstStyle/>
          <a:p>
            <a:r>
              <a:rPr lang="en-US" smtClean="0"/>
              <a:t>Side </a:t>
            </a:r>
            <a:fld id="{5251F420-7306-4E7C-A79E-F31A38F7D392}" type="slidenum">
              <a:rPr lang="en-US" smtClean="0"/>
              <a:pPr/>
              <a:t>10</a:t>
            </a:fld>
            <a:endParaRPr lang="en-US" dirty="0"/>
          </a:p>
        </p:txBody>
      </p:sp>
      <p:sp>
        <p:nvSpPr>
          <p:cNvPr id="4" name="Title 3"/>
          <p:cNvSpPr>
            <a:spLocks noGrp="1"/>
          </p:cNvSpPr>
          <p:nvPr>
            <p:ph type="title"/>
          </p:nvPr>
        </p:nvSpPr>
        <p:spPr/>
        <p:txBody>
          <a:bodyPr/>
          <a:lstStyle/>
          <a:p>
            <a:r>
              <a:rPr lang="nb-NO" dirty="0" smtClean="0"/>
              <a:t>Samtale i grupper – </a:t>
            </a:r>
            <a:r>
              <a:rPr lang="nb-NO" dirty="0" err="1" smtClean="0"/>
              <a:t>think</a:t>
            </a:r>
            <a:r>
              <a:rPr lang="nb-NO" dirty="0" smtClean="0"/>
              <a:t>-pair-</a:t>
            </a:r>
            <a:r>
              <a:rPr lang="nb-NO" dirty="0" err="1" smtClean="0"/>
              <a:t>share</a:t>
            </a:r>
            <a:endParaRPr lang="nb-NO" dirty="0"/>
          </a:p>
        </p:txBody>
      </p:sp>
      <p:sp>
        <p:nvSpPr>
          <p:cNvPr id="5" name="Content Placeholder 4"/>
          <p:cNvSpPr>
            <a:spLocks noGrp="1"/>
          </p:cNvSpPr>
          <p:nvPr>
            <p:ph sz="quarter" idx="28"/>
          </p:nvPr>
        </p:nvSpPr>
        <p:spPr/>
        <p:txBody>
          <a:bodyPr/>
          <a:lstStyle/>
          <a:p>
            <a:pPr marL="342900" indent="-342900">
              <a:buFont typeface="Arial" panose="020B0604020202020204" pitchFamily="34" charset="0"/>
              <a:buChar char="•"/>
            </a:pPr>
            <a:r>
              <a:rPr lang="nb-NO" dirty="0" smtClean="0"/>
              <a:t>Formål</a:t>
            </a:r>
          </a:p>
          <a:p>
            <a:pPr marL="342900" indent="-342900">
              <a:buFont typeface="Arial" panose="020B0604020202020204" pitchFamily="34" charset="0"/>
              <a:buChar char="•"/>
            </a:pPr>
            <a:r>
              <a:rPr lang="nb-NO" dirty="0" smtClean="0"/>
              <a:t>Forventing</a:t>
            </a:r>
          </a:p>
          <a:p>
            <a:pPr marL="342900" indent="-342900">
              <a:buFont typeface="Arial" panose="020B0604020202020204" pitchFamily="34" charset="0"/>
              <a:buChar char="•"/>
            </a:pPr>
            <a:r>
              <a:rPr lang="nb-NO" dirty="0" smtClean="0"/>
              <a:t>Hvem og hvor ofte?</a:t>
            </a:r>
          </a:p>
          <a:p>
            <a:pPr marL="342900" indent="-342900">
              <a:buFont typeface="Arial" panose="020B0604020202020204" pitchFamily="34" charset="0"/>
              <a:buChar char="•"/>
            </a:pPr>
            <a:r>
              <a:rPr lang="nb-NO" dirty="0" smtClean="0"/>
              <a:t>Saker/ temaer</a:t>
            </a:r>
          </a:p>
          <a:p>
            <a:endParaRPr lang="nb-NO" dirty="0"/>
          </a:p>
        </p:txBody>
      </p:sp>
    </p:spTree>
    <p:extLst>
      <p:ext uri="{BB962C8B-B14F-4D97-AF65-F5344CB8AC3E}">
        <p14:creationId xmlns:p14="http://schemas.microsoft.com/office/powerpoint/2010/main" val="41837302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Side </a:t>
            </a:r>
            <a:fld id="{5251F420-7306-4E7C-A79E-F31A38F7D392}" type="slidenum">
              <a:rPr lang="en-US" smtClean="0"/>
              <a:pPr/>
              <a:t>11</a:t>
            </a:fld>
            <a:endParaRPr lang="en-US" dirty="0"/>
          </a:p>
        </p:txBody>
      </p:sp>
      <p:sp>
        <p:nvSpPr>
          <p:cNvPr id="4" name="Title 3"/>
          <p:cNvSpPr>
            <a:spLocks noGrp="1"/>
          </p:cNvSpPr>
          <p:nvPr>
            <p:ph type="title"/>
          </p:nvPr>
        </p:nvSpPr>
        <p:spPr>
          <a:xfrm>
            <a:off x="360043" y="161434"/>
            <a:ext cx="11471910" cy="542658"/>
          </a:xfrm>
        </p:spPr>
        <p:txBody>
          <a:bodyPr/>
          <a:lstStyle/>
          <a:p>
            <a:r>
              <a:rPr lang="nb-NO" dirty="0" smtClean="0"/>
              <a:t>Momenter fra gruppesamtaler:</a:t>
            </a:r>
            <a:endParaRPr lang="nb-NO" dirty="0"/>
          </a:p>
        </p:txBody>
      </p:sp>
      <p:sp>
        <p:nvSpPr>
          <p:cNvPr id="22" name="Text Placeholder 21"/>
          <p:cNvSpPr>
            <a:spLocks noGrp="1"/>
          </p:cNvSpPr>
          <p:nvPr>
            <p:ph type="body" sz="quarter" idx="30"/>
          </p:nvPr>
        </p:nvSpPr>
        <p:spPr>
          <a:xfrm>
            <a:off x="360043" y="803832"/>
            <a:ext cx="2723836" cy="401962"/>
          </a:xfrm>
          <a:ln>
            <a:solidFill>
              <a:schemeClr val="tx1"/>
            </a:solidFill>
          </a:ln>
        </p:spPr>
        <p:txBody>
          <a:bodyPr/>
          <a:lstStyle/>
          <a:p>
            <a:r>
              <a:rPr lang="nb-NO" dirty="0" smtClean="0"/>
              <a:t>Formål	</a:t>
            </a:r>
            <a:endParaRPr lang="nb-NO" dirty="0"/>
          </a:p>
        </p:txBody>
      </p:sp>
      <p:sp>
        <p:nvSpPr>
          <p:cNvPr id="21" name="Content Placeholder 20"/>
          <p:cNvSpPr>
            <a:spLocks noGrp="1"/>
          </p:cNvSpPr>
          <p:nvPr>
            <p:ph sz="half" idx="29"/>
          </p:nvPr>
        </p:nvSpPr>
        <p:spPr>
          <a:xfrm>
            <a:off x="360043" y="1305099"/>
            <a:ext cx="2723836" cy="4854632"/>
          </a:xfrm>
          <a:ln>
            <a:solidFill>
              <a:schemeClr val="tx1"/>
            </a:solidFill>
          </a:ln>
        </p:spPr>
        <p:txBody>
          <a:bodyPr/>
          <a:lstStyle/>
          <a:p>
            <a:r>
              <a:rPr lang="nb-NO" dirty="0" smtClean="0"/>
              <a:t>Koordinering </a:t>
            </a:r>
            <a:r>
              <a:rPr lang="nb-NO" dirty="0" smtClean="0"/>
              <a:t>av studiekvalitetsarbeid generelt</a:t>
            </a:r>
          </a:p>
          <a:p>
            <a:r>
              <a:rPr lang="nb-NO" dirty="0"/>
              <a:t>Felles forståelse på MN av helheten i arbeidet med studiekvalitet</a:t>
            </a:r>
          </a:p>
          <a:p>
            <a:r>
              <a:rPr lang="nb-NO" dirty="0" smtClean="0"/>
              <a:t>Gjøre </a:t>
            </a:r>
            <a:r>
              <a:rPr lang="nb-NO" dirty="0" smtClean="0"/>
              <a:t>det enklere å oppfylle kravene i studiekvalitetsarbeidet, også særlig </a:t>
            </a:r>
            <a:r>
              <a:rPr lang="nb-NO" dirty="0" smtClean="0"/>
              <a:t>for nyansatte</a:t>
            </a:r>
            <a:endParaRPr lang="nb-NO" dirty="0" smtClean="0"/>
          </a:p>
          <a:p>
            <a:r>
              <a:rPr lang="nb-NO" dirty="0" smtClean="0"/>
              <a:t>Best </a:t>
            </a:r>
            <a:r>
              <a:rPr lang="nb-NO" dirty="0" err="1" smtClean="0"/>
              <a:t>practice</a:t>
            </a:r>
            <a:r>
              <a:rPr lang="nb-NO" dirty="0" smtClean="0"/>
              <a:t>, lufte felles utfordringer, få </a:t>
            </a:r>
            <a:r>
              <a:rPr lang="nb-NO" dirty="0" smtClean="0"/>
              <a:t>innspill</a:t>
            </a:r>
          </a:p>
          <a:p>
            <a:r>
              <a:rPr lang="nb-NO" dirty="0" smtClean="0"/>
              <a:t>Muligheter for felles generelle </a:t>
            </a:r>
            <a:r>
              <a:rPr lang="nb-NO" dirty="0"/>
              <a:t>regler for studiekvalitet, men rom for autonomi – viktig</a:t>
            </a:r>
            <a:r>
              <a:rPr lang="nb-NO" dirty="0" smtClean="0"/>
              <a:t>!</a:t>
            </a:r>
            <a:endParaRPr lang="nb-NO" dirty="0" smtClean="0"/>
          </a:p>
          <a:p>
            <a:r>
              <a:rPr lang="nb-NO" dirty="0" smtClean="0"/>
              <a:t>Studiekvalitetsnettverk og studieplan-nettverk i ett?</a:t>
            </a:r>
            <a:endParaRPr lang="nb-NO" dirty="0" smtClean="0"/>
          </a:p>
          <a:p>
            <a:r>
              <a:rPr lang="nb-NO" dirty="0" smtClean="0"/>
              <a:t>Å se programmene og emnene i en større </a:t>
            </a:r>
            <a:r>
              <a:rPr lang="nb-NO" dirty="0" smtClean="0"/>
              <a:t>helhet med studieporteføljen </a:t>
            </a:r>
            <a:r>
              <a:rPr lang="nb-NO" dirty="0" smtClean="0"/>
              <a:t>og programporteføljen til MN</a:t>
            </a:r>
          </a:p>
          <a:p>
            <a:r>
              <a:rPr lang="nb-NO" dirty="0" smtClean="0"/>
              <a:t>Opplæring og </a:t>
            </a:r>
            <a:r>
              <a:rPr lang="nb-NO" dirty="0" smtClean="0"/>
              <a:t>kvalitetskontroll</a:t>
            </a:r>
          </a:p>
          <a:p>
            <a:r>
              <a:rPr lang="nb-NO" dirty="0" smtClean="0"/>
              <a:t>Oppstartsmøter i forbindelse med </a:t>
            </a:r>
            <a:r>
              <a:rPr lang="nb-NO" dirty="0" err="1" smtClean="0"/>
              <a:t>årshjul</a:t>
            </a:r>
            <a:endParaRPr lang="nb-NO" dirty="0" smtClean="0"/>
          </a:p>
          <a:p>
            <a:pPr marL="0" indent="0">
              <a:buNone/>
            </a:pPr>
            <a:endParaRPr lang="nb-NO" dirty="0" smtClean="0"/>
          </a:p>
          <a:p>
            <a:pPr marL="0" indent="0">
              <a:buNone/>
            </a:pPr>
            <a:endParaRPr lang="nb-NO" dirty="0"/>
          </a:p>
        </p:txBody>
      </p:sp>
      <p:sp>
        <p:nvSpPr>
          <p:cNvPr id="8" name="Text Placeholder 7"/>
          <p:cNvSpPr>
            <a:spLocks noGrp="1"/>
          </p:cNvSpPr>
          <p:nvPr>
            <p:ph type="body" sz="quarter" idx="28"/>
          </p:nvPr>
        </p:nvSpPr>
        <p:spPr>
          <a:xfrm>
            <a:off x="3283002" y="795520"/>
            <a:ext cx="2723836" cy="402396"/>
          </a:xfrm>
          <a:ln>
            <a:solidFill>
              <a:schemeClr val="tx1"/>
            </a:solidFill>
          </a:ln>
        </p:spPr>
        <p:txBody>
          <a:bodyPr/>
          <a:lstStyle/>
          <a:p>
            <a:r>
              <a:rPr lang="nb-NO" dirty="0" smtClean="0"/>
              <a:t>Forventning	</a:t>
            </a:r>
            <a:endParaRPr lang="nb-NO" dirty="0"/>
          </a:p>
        </p:txBody>
      </p:sp>
      <p:sp>
        <p:nvSpPr>
          <p:cNvPr id="20" name="Content Placeholder 19"/>
          <p:cNvSpPr>
            <a:spLocks noGrp="1"/>
          </p:cNvSpPr>
          <p:nvPr>
            <p:ph sz="half" idx="27"/>
          </p:nvPr>
        </p:nvSpPr>
        <p:spPr>
          <a:xfrm>
            <a:off x="3303805" y="1305099"/>
            <a:ext cx="2723836" cy="4854632"/>
          </a:xfrm>
          <a:ln>
            <a:solidFill>
              <a:schemeClr val="tx1"/>
            </a:solidFill>
          </a:ln>
        </p:spPr>
        <p:txBody>
          <a:bodyPr/>
          <a:lstStyle/>
          <a:p>
            <a:r>
              <a:rPr lang="nb-NO" dirty="0" smtClean="0"/>
              <a:t>Tydelig </a:t>
            </a:r>
            <a:r>
              <a:rPr lang="nb-NO" dirty="0"/>
              <a:t>agenda med tydelig </a:t>
            </a:r>
            <a:r>
              <a:rPr lang="nb-NO" dirty="0" smtClean="0"/>
              <a:t>mål</a:t>
            </a:r>
            <a:r>
              <a:rPr lang="nb-NO" dirty="0" smtClean="0"/>
              <a:t>, </a:t>
            </a:r>
            <a:r>
              <a:rPr lang="nb-NO" dirty="0"/>
              <a:t>kan ikke ta tak i alt hvert </a:t>
            </a:r>
            <a:r>
              <a:rPr lang="nb-NO" dirty="0" smtClean="0"/>
              <a:t>semester</a:t>
            </a:r>
          </a:p>
          <a:p>
            <a:r>
              <a:rPr lang="nb-NO" dirty="0" smtClean="0"/>
              <a:t>Fakultetet </a:t>
            </a:r>
            <a:r>
              <a:rPr lang="nb-NO" dirty="0" smtClean="0"/>
              <a:t>koordinerer </a:t>
            </a:r>
            <a:r>
              <a:rPr lang="nb-NO" dirty="0" smtClean="0"/>
              <a:t>og </a:t>
            </a:r>
            <a:r>
              <a:rPr lang="nb-NO" dirty="0" err="1" smtClean="0"/>
              <a:t>fasiliterer</a:t>
            </a:r>
            <a:r>
              <a:rPr lang="nb-NO" dirty="0" smtClean="0"/>
              <a:t> nettverket (støtteressurs </a:t>
            </a:r>
            <a:r>
              <a:rPr lang="nb-NO" dirty="0" smtClean="0"/>
              <a:t>– ikke </a:t>
            </a:r>
            <a:r>
              <a:rPr lang="nb-NO" dirty="0" smtClean="0"/>
              <a:t>politi)</a:t>
            </a:r>
            <a:endParaRPr lang="nb-NO" dirty="0" smtClean="0"/>
          </a:p>
          <a:p>
            <a:r>
              <a:rPr lang="nb-NO" dirty="0" smtClean="0"/>
              <a:t>Hva kan vi forvente av utdanningslederne (el. </a:t>
            </a:r>
            <a:r>
              <a:rPr lang="nb-NO" dirty="0"/>
              <a:t>l</a:t>
            </a:r>
            <a:r>
              <a:rPr lang="nb-NO" dirty="0" smtClean="0"/>
              <a:t>ederne)</a:t>
            </a:r>
          </a:p>
          <a:p>
            <a:r>
              <a:rPr lang="nb-NO" dirty="0" smtClean="0"/>
              <a:t>Hva med KURT</a:t>
            </a:r>
          </a:p>
          <a:p>
            <a:r>
              <a:rPr lang="nb-NO" dirty="0" smtClean="0"/>
              <a:t>Deltakere på møtet </a:t>
            </a:r>
            <a:r>
              <a:rPr lang="nb-NO" dirty="0" smtClean="0"/>
              <a:t>være representativ og </a:t>
            </a:r>
            <a:r>
              <a:rPr lang="nb-NO" dirty="0" err="1" smtClean="0"/>
              <a:t>fremoverlent</a:t>
            </a:r>
            <a:r>
              <a:rPr lang="nb-NO" dirty="0" smtClean="0"/>
              <a:t> </a:t>
            </a:r>
          </a:p>
          <a:p>
            <a:r>
              <a:rPr lang="nb-NO" dirty="0" smtClean="0"/>
              <a:t>Møtene </a:t>
            </a:r>
            <a:r>
              <a:rPr lang="nb-NO" dirty="0" smtClean="0"/>
              <a:t>kan ikke løse alt, eventuelt hjemmelekser/arbeidsgrupper</a:t>
            </a:r>
          </a:p>
          <a:p>
            <a:r>
              <a:rPr lang="nb-NO" dirty="0" smtClean="0"/>
              <a:t>Oppfølging etter hendelser i </a:t>
            </a:r>
            <a:r>
              <a:rPr lang="nb-NO" dirty="0" err="1" smtClean="0"/>
              <a:t>årshjulet</a:t>
            </a:r>
            <a:r>
              <a:rPr lang="nb-NO" dirty="0" smtClean="0"/>
              <a:t>, </a:t>
            </a:r>
            <a:r>
              <a:rPr lang="nb-NO" dirty="0" smtClean="0"/>
              <a:t>hvordan gikk det egentlig</a:t>
            </a:r>
            <a:r>
              <a:rPr lang="nb-NO" dirty="0" smtClean="0"/>
              <a:t>?</a:t>
            </a:r>
            <a:endParaRPr lang="nb-NO" dirty="0" smtClean="0"/>
          </a:p>
        </p:txBody>
      </p:sp>
      <p:sp>
        <p:nvSpPr>
          <p:cNvPr id="19" name="Text Placeholder 18"/>
          <p:cNvSpPr>
            <a:spLocks noGrp="1"/>
          </p:cNvSpPr>
          <p:nvPr>
            <p:ph type="body" sz="quarter" idx="26"/>
          </p:nvPr>
        </p:nvSpPr>
        <p:spPr>
          <a:xfrm>
            <a:off x="6205961" y="803397"/>
            <a:ext cx="2723836" cy="402397"/>
          </a:xfrm>
          <a:ln>
            <a:solidFill>
              <a:schemeClr val="tx1"/>
            </a:solidFill>
          </a:ln>
        </p:spPr>
        <p:txBody>
          <a:bodyPr/>
          <a:lstStyle/>
          <a:p>
            <a:r>
              <a:rPr lang="nb-NO" dirty="0" smtClean="0"/>
              <a:t>Hvem og hvor ofte?</a:t>
            </a:r>
            <a:endParaRPr lang="nb-NO" dirty="0"/>
          </a:p>
        </p:txBody>
      </p:sp>
      <p:sp>
        <p:nvSpPr>
          <p:cNvPr id="18" name="Content Placeholder 17"/>
          <p:cNvSpPr>
            <a:spLocks noGrp="1"/>
          </p:cNvSpPr>
          <p:nvPr>
            <p:ph sz="half" idx="25"/>
          </p:nvPr>
        </p:nvSpPr>
        <p:spPr>
          <a:xfrm>
            <a:off x="6205961" y="1305099"/>
            <a:ext cx="2723836" cy="4854632"/>
          </a:xfrm>
          <a:ln>
            <a:solidFill>
              <a:schemeClr val="tx1"/>
            </a:solidFill>
          </a:ln>
        </p:spPr>
        <p:txBody>
          <a:bodyPr/>
          <a:lstStyle/>
          <a:p>
            <a:r>
              <a:rPr lang="nb-NO" dirty="0"/>
              <a:t>Møter synkronisert med </a:t>
            </a:r>
            <a:r>
              <a:rPr lang="nb-NO" dirty="0" err="1" smtClean="0"/>
              <a:t>årshjulet</a:t>
            </a:r>
            <a:r>
              <a:rPr lang="nb-NO" dirty="0" smtClean="0"/>
              <a:t> for studiekvalitet</a:t>
            </a:r>
            <a:endParaRPr lang="nb-NO" dirty="0"/>
          </a:p>
          <a:p>
            <a:r>
              <a:rPr lang="nb-NO" dirty="0" smtClean="0"/>
              <a:t>1-2 x  i </a:t>
            </a:r>
            <a:r>
              <a:rPr lang="nb-NO" dirty="0" smtClean="0"/>
              <a:t>semesteret</a:t>
            </a:r>
            <a:r>
              <a:rPr lang="nb-NO" dirty="0" smtClean="0"/>
              <a:t>, før hendelser i </a:t>
            </a:r>
            <a:r>
              <a:rPr lang="nb-NO" dirty="0" err="1" smtClean="0"/>
              <a:t>årshjulet</a:t>
            </a:r>
            <a:endParaRPr lang="nb-NO" dirty="0" smtClean="0"/>
          </a:p>
          <a:p>
            <a:r>
              <a:rPr lang="nb-NO" dirty="0" smtClean="0"/>
              <a:t>Utgangspunkt  </a:t>
            </a:r>
            <a:r>
              <a:rPr lang="nb-NO" dirty="0" err="1" smtClean="0"/>
              <a:t>årshjulet</a:t>
            </a:r>
            <a:r>
              <a:rPr lang="nb-NO" dirty="0" smtClean="0"/>
              <a:t>, finne ut av det når vi starter opp</a:t>
            </a:r>
          </a:p>
          <a:p>
            <a:r>
              <a:rPr lang="nb-NO" dirty="0" smtClean="0"/>
              <a:t>Snakke sammen internt </a:t>
            </a:r>
            <a:r>
              <a:rPr lang="nb-NO" dirty="0" smtClean="0"/>
              <a:t>lokalt før møtet - representativt</a:t>
            </a:r>
            <a:endParaRPr lang="nb-NO" dirty="0" smtClean="0"/>
          </a:p>
          <a:p>
            <a:r>
              <a:rPr lang="nb-NO" dirty="0" smtClean="0"/>
              <a:t>Fint å jobbe m studiekvalitet som en del av </a:t>
            </a:r>
            <a:r>
              <a:rPr lang="nb-NO" dirty="0" smtClean="0"/>
              <a:t>driften, </a:t>
            </a:r>
            <a:r>
              <a:rPr lang="nb-NO" dirty="0" smtClean="0"/>
              <a:t>rød tråd</a:t>
            </a:r>
          </a:p>
          <a:p>
            <a:r>
              <a:rPr lang="nb-NO" dirty="0" smtClean="0"/>
              <a:t>Oppfølging av evalueringer, felles gjennomgang av periodisk programevaluering</a:t>
            </a:r>
            <a:endParaRPr lang="nb-NO" dirty="0"/>
          </a:p>
          <a:p>
            <a:r>
              <a:rPr lang="nb-NO" dirty="0" smtClean="0"/>
              <a:t>Ikke </a:t>
            </a:r>
            <a:r>
              <a:rPr lang="nb-NO" dirty="0" smtClean="0"/>
              <a:t>nødvendigvis </a:t>
            </a:r>
            <a:r>
              <a:rPr lang="nb-NO" dirty="0" smtClean="0"/>
              <a:t>samme personer hver gang</a:t>
            </a:r>
          </a:p>
          <a:p>
            <a:r>
              <a:rPr lang="nb-NO" dirty="0" smtClean="0"/>
              <a:t>Innkallinger og referater til  </a:t>
            </a:r>
            <a:r>
              <a:rPr lang="nb-NO" dirty="0" err="1" smtClean="0"/>
              <a:t>allestudieadm</a:t>
            </a:r>
            <a:r>
              <a:rPr lang="nb-NO" dirty="0" smtClean="0"/>
              <a:t>[at]mn.uio.no</a:t>
            </a:r>
            <a:endParaRPr lang="nb-NO" dirty="0" smtClean="0"/>
          </a:p>
          <a:p>
            <a:r>
              <a:rPr lang="nb-NO" dirty="0" smtClean="0"/>
              <a:t>Tydelig inndeling av møter i tid hvis </a:t>
            </a:r>
            <a:r>
              <a:rPr lang="nb-NO" dirty="0" smtClean="0"/>
              <a:t>forskjellige temaer</a:t>
            </a:r>
          </a:p>
        </p:txBody>
      </p:sp>
      <p:sp>
        <p:nvSpPr>
          <p:cNvPr id="17" name="Text Placeholder 16"/>
          <p:cNvSpPr>
            <a:spLocks noGrp="1"/>
          </p:cNvSpPr>
          <p:nvPr>
            <p:ph type="body" sz="quarter" idx="24"/>
          </p:nvPr>
        </p:nvSpPr>
        <p:spPr>
          <a:xfrm>
            <a:off x="9108117" y="795519"/>
            <a:ext cx="2723836" cy="402397"/>
          </a:xfrm>
          <a:ln>
            <a:solidFill>
              <a:schemeClr val="tx1"/>
            </a:solidFill>
          </a:ln>
        </p:spPr>
        <p:txBody>
          <a:bodyPr/>
          <a:lstStyle/>
          <a:p>
            <a:r>
              <a:rPr lang="nb-NO" dirty="0" smtClean="0"/>
              <a:t>Saker/tema</a:t>
            </a:r>
            <a:endParaRPr lang="nb-NO" dirty="0"/>
          </a:p>
        </p:txBody>
      </p:sp>
      <p:sp>
        <p:nvSpPr>
          <p:cNvPr id="16" name="Content Placeholder 15"/>
          <p:cNvSpPr>
            <a:spLocks noGrp="1"/>
          </p:cNvSpPr>
          <p:nvPr>
            <p:ph sz="half" idx="21"/>
          </p:nvPr>
        </p:nvSpPr>
        <p:spPr>
          <a:xfrm>
            <a:off x="9108117" y="1314325"/>
            <a:ext cx="2723836" cy="4845406"/>
          </a:xfrm>
          <a:ln>
            <a:solidFill>
              <a:schemeClr val="tx1"/>
            </a:solidFill>
          </a:ln>
        </p:spPr>
        <p:txBody>
          <a:bodyPr/>
          <a:lstStyle/>
          <a:p>
            <a:r>
              <a:rPr lang="nb-NO" dirty="0" smtClean="0"/>
              <a:t>Utarbeide </a:t>
            </a:r>
            <a:r>
              <a:rPr lang="nb-NO" dirty="0" err="1" smtClean="0"/>
              <a:t>årshjul</a:t>
            </a:r>
            <a:endParaRPr lang="nb-NO" dirty="0" smtClean="0"/>
          </a:p>
          <a:p>
            <a:r>
              <a:rPr lang="nb-NO" dirty="0" smtClean="0"/>
              <a:t>Hvordan </a:t>
            </a:r>
            <a:r>
              <a:rPr lang="nb-NO" dirty="0" smtClean="0"/>
              <a:t>kommer </a:t>
            </a:r>
            <a:r>
              <a:rPr lang="nb-NO" dirty="0" err="1" smtClean="0"/>
              <a:t>SFU’ene</a:t>
            </a:r>
            <a:r>
              <a:rPr lang="nb-NO" dirty="0" smtClean="0"/>
              <a:t> </a:t>
            </a:r>
            <a:r>
              <a:rPr lang="nb-NO" dirty="0" smtClean="0"/>
              <a:t>inn </a:t>
            </a:r>
            <a:r>
              <a:rPr lang="nb-NO" dirty="0" smtClean="0"/>
              <a:t>i systemet</a:t>
            </a:r>
            <a:endParaRPr lang="nb-NO" dirty="0" smtClean="0"/>
          </a:p>
          <a:p>
            <a:r>
              <a:rPr lang="nb-NO" dirty="0" smtClean="0"/>
              <a:t>Hva med studiekvalitet </a:t>
            </a:r>
            <a:r>
              <a:rPr lang="nb-NO" dirty="0" smtClean="0"/>
              <a:t>felt og lab</a:t>
            </a:r>
          </a:p>
          <a:p>
            <a:r>
              <a:rPr lang="nb-NO" dirty="0" smtClean="0"/>
              <a:t>Forankring</a:t>
            </a:r>
            <a:r>
              <a:rPr lang="nb-NO" dirty="0" smtClean="0"/>
              <a:t>, kampanje for studiekvalitet, børste støv av studiekvalitet, alle har en forståelse av at man gjør det man skal, men gjør vi </a:t>
            </a:r>
            <a:r>
              <a:rPr lang="nb-NO" dirty="0" smtClean="0"/>
              <a:t>det egentlig</a:t>
            </a:r>
            <a:endParaRPr lang="nb-NO" dirty="0" smtClean="0"/>
          </a:p>
          <a:p>
            <a:r>
              <a:rPr lang="nb-NO" dirty="0" smtClean="0"/>
              <a:t>Lover og forskrifter???? </a:t>
            </a:r>
          </a:p>
          <a:p>
            <a:r>
              <a:rPr lang="nb-NO" dirty="0" smtClean="0"/>
              <a:t>Verktøy og rutiner</a:t>
            </a:r>
          </a:p>
          <a:p>
            <a:r>
              <a:rPr lang="nb-NO" dirty="0" smtClean="0"/>
              <a:t>Oppfølging av evalueringer</a:t>
            </a:r>
          </a:p>
          <a:p>
            <a:r>
              <a:rPr lang="nb-NO" dirty="0" smtClean="0"/>
              <a:t>Hvordan </a:t>
            </a:r>
            <a:r>
              <a:rPr lang="nb-NO" dirty="0" smtClean="0"/>
              <a:t>lagre/dele </a:t>
            </a:r>
            <a:r>
              <a:rPr lang="nb-NO" dirty="0" smtClean="0"/>
              <a:t>evalueringer</a:t>
            </a:r>
          </a:p>
          <a:p>
            <a:r>
              <a:rPr lang="nb-NO" dirty="0" smtClean="0"/>
              <a:t>Dele nettverkssaker med STUT-STUA-felles</a:t>
            </a:r>
          </a:p>
          <a:p>
            <a:r>
              <a:rPr lang="nb-NO" dirty="0" smtClean="0"/>
              <a:t>Hvordan </a:t>
            </a:r>
            <a:r>
              <a:rPr lang="nb-NO" dirty="0" err="1" smtClean="0"/>
              <a:t>framsnakke</a:t>
            </a:r>
            <a:r>
              <a:rPr lang="nb-NO" dirty="0" smtClean="0"/>
              <a:t> </a:t>
            </a:r>
            <a:r>
              <a:rPr lang="nb-NO" dirty="0"/>
              <a:t>a</a:t>
            </a:r>
            <a:r>
              <a:rPr lang="nb-NO" dirty="0" smtClean="0"/>
              <a:t>rbeid med studiekvalitet for programledere </a:t>
            </a:r>
          </a:p>
          <a:p>
            <a:r>
              <a:rPr lang="nb-NO" dirty="0" smtClean="0"/>
              <a:t>Studentmedvirkning</a:t>
            </a:r>
          </a:p>
          <a:p>
            <a:endParaRPr lang="nb-NO" dirty="0" smtClean="0"/>
          </a:p>
          <a:p>
            <a:endParaRPr lang="nb-NO" dirty="0"/>
          </a:p>
        </p:txBody>
      </p:sp>
    </p:spTree>
    <p:extLst>
      <p:ext uri="{BB962C8B-B14F-4D97-AF65-F5344CB8AC3E}">
        <p14:creationId xmlns:p14="http://schemas.microsoft.com/office/powerpoint/2010/main" val="30406856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360044" y="215875"/>
            <a:ext cx="11471910" cy="542658"/>
          </a:xfrm>
        </p:spPr>
        <p:txBody>
          <a:bodyPr/>
          <a:lstStyle/>
          <a:p>
            <a:r>
              <a:rPr lang="nb-NO" dirty="0" err="1"/>
              <a:t>Årshjul</a:t>
            </a:r>
            <a:r>
              <a:rPr lang="nb-NO" dirty="0"/>
              <a:t> </a:t>
            </a:r>
            <a:r>
              <a:rPr lang="nb-NO" dirty="0" smtClean="0"/>
              <a:t>hovedelementer* </a:t>
            </a:r>
            <a:r>
              <a:rPr lang="nb-NO" dirty="0"/>
              <a:t>studiekvalitetsrutiner MN</a:t>
            </a:r>
          </a:p>
        </p:txBody>
      </p:sp>
      <p:sp>
        <p:nvSpPr>
          <p:cNvPr id="23" name="TextBox 22"/>
          <p:cNvSpPr txBox="1"/>
          <p:nvPr/>
        </p:nvSpPr>
        <p:spPr>
          <a:xfrm rot="10800000" flipV="1">
            <a:off x="10048713" y="3049215"/>
            <a:ext cx="1443791"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nb-NO" sz="1600" dirty="0" smtClean="0"/>
              <a:t>Primo: 01-10</a:t>
            </a:r>
          </a:p>
          <a:p>
            <a:r>
              <a:rPr lang="nb-NO" sz="1600" dirty="0" smtClean="0"/>
              <a:t>Medio: 11-20</a:t>
            </a:r>
          </a:p>
          <a:p>
            <a:r>
              <a:rPr lang="nb-NO" sz="1600" dirty="0" smtClean="0"/>
              <a:t>Ultimo: 21-31</a:t>
            </a:r>
            <a:endParaRPr lang="nb-NO" sz="1600" dirty="0"/>
          </a:p>
        </p:txBody>
      </p:sp>
      <p:graphicFrame>
        <p:nvGraphicFramePr>
          <p:cNvPr id="5" name="Content Placeholder 4"/>
          <p:cNvGraphicFramePr>
            <a:graphicFrameLocks noGrp="1"/>
          </p:cNvGraphicFramePr>
          <p:nvPr>
            <p:ph sz="quarter" idx="28"/>
            <p:extLst>
              <p:ext uri="{D42A27DB-BD31-4B8C-83A1-F6EECF244321}">
                <p14:modId xmlns:p14="http://schemas.microsoft.com/office/powerpoint/2010/main" val="3935949417"/>
              </p:ext>
            </p:extLst>
          </p:nvPr>
        </p:nvGraphicFramePr>
        <p:xfrm>
          <a:off x="360044" y="902705"/>
          <a:ext cx="9232843" cy="4907900"/>
        </p:xfrm>
        <a:graphic>
          <a:graphicData uri="http://schemas.openxmlformats.org/drawingml/2006/table">
            <a:tbl>
              <a:tblPr/>
              <a:tblGrid>
                <a:gridCol w="1349091">
                  <a:extLst>
                    <a:ext uri="{9D8B030D-6E8A-4147-A177-3AD203B41FA5}">
                      <a16:colId xmlns:a16="http://schemas.microsoft.com/office/drawing/2014/main" val="1802845433"/>
                    </a:ext>
                  </a:extLst>
                </a:gridCol>
                <a:gridCol w="1264773">
                  <a:extLst>
                    <a:ext uri="{9D8B030D-6E8A-4147-A177-3AD203B41FA5}">
                      <a16:colId xmlns:a16="http://schemas.microsoft.com/office/drawing/2014/main" val="3265719394"/>
                    </a:ext>
                  </a:extLst>
                </a:gridCol>
                <a:gridCol w="6618979">
                  <a:extLst>
                    <a:ext uri="{9D8B030D-6E8A-4147-A177-3AD203B41FA5}">
                      <a16:colId xmlns:a16="http://schemas.microsoft.com/office/drawing/2014/main" val="497126189"/>
                    </a:ext>
                  </a:extLst>
                </a:gridCol>
              </a:tblGrid>
              <a:tr h="288700">
                <a:tc>
                  <a:txBody>
                    <a:bodyPr/>
                    <a:lstStyle/>
                    <a:p>
                      <a:pPr algn="l" fontAlgn="b"/>
                      <a:r>
                        <a:rPr lang="nb-NO" sz="1800" b="1" i="0" u="none" strike="noStrike">
                          <a:solidFill>
                            <a:srgbClr val="FFFFFF"/>
                          </a:solidFill>
                          <a:effectLst/>
                          <a:latin typeface="Calibri" panose="020F0502020204030204" pitchFamily="34" charset="0"/>
                        </a:rPr>
                        <a:t>Måned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b"/>
                      <a:r>
                        <a:rPr lang="nb-NO" sz="1800" b="1" i="0" u="none" strike="noStrike">
                          <a:solidFill>
                            <a:srgbClr val="FFFFFF"/>
                          </a:solidFill>
                          <a:effectLst/>
                          <a:latin typeface="Calibri" panose="020F0502020204030204" pitchFamily="34" charset="0"/>
                        </a:rPr>
                        <a:t>Dato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b"/>
                      <a:r>
                        <a:rPr lang="nb-NO" sz="1800" b="1" i="0" u="none" strike="noStrike">
                          <a:solidFill>
                            <a:srgbClr val="FFFFFF"/>
                          </a:solidFill>
                          <a:effectLst/>
                          <a:latin typeface="Calibri" panose="020F0502020204030204" pitchFamily="34" charset="0"/>
                        </a:rPr>
                        <a:t>Oppgave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935784776"/>
                  </a:ext>
                </a:extLst>
              </a:tr>
              <a:tr h="288700">
                <a:tc>
                  <a:txBody>
                    <a:bodyPr/>
                    <a:lstStyle/>
                    <a:p>
                      <a:pPr algn="l" fontAlgn="b"/>
                      <a:r>
                        <a:rPr lang="nb-NO" sz="1800" b="0" i="0" u="none" strike="noStrike">
                          <a:solidFill>
                            <a:srgbClr val="000000"/>
                          </a:solidFill>
                          <a:effectLst/>
                          <a:latin typeface="Calibri" panose="020F0502020204030204" pitchFamily="34" charset="0"/>
                        </a:rPr>
                        <a:t>Januar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ultimo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 Programråd i forkant av UU om endringer porgram og emner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462827235"/>
                  </a:ext>
                </a:extLst>
              </a:tr>
              <a:tr h="288700">
                <a:tc>
                  <a:txBody>
                    <a:bodyPr/>
                    <a:lstStyle/>
                    <a:p>
                      <a:pPr algn="l" fontAlgn="b"/>
                      <a:r>
                        <a:rPr lang="nb-NO" sz="1800" b="0" i="0" u="none" strike="noStrike">
                          <a:solidFill>
                            <a:srgbClr val="000000"/>
                          </a:solidFill>
                          <a:effectLst/>
                          <a:latin typeface="Calibri" panose="020F0502020204030204" pitchFamily="34" charset="0"/>
                        </a:rPr>
                        <a:t>Februar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senest 2/3 ut i februar UU-møte om endringer program og emner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321680"/>
                  </a:ext>
                </a:extLst>
              </a:tr>
              <a:tr h="288700">
                <a:tc>
                  <a:txBody>
                    <a:bodyPr/>
                    <a:lstStyle/>
                    <a:p>
                      <a:pPr algn="l" fontAlgn="b"/>
                      <a:r>
                        <a:rPr lang="nb-NO" sz="1800" b="0" i="0" u="none" strike="noStrike">
                          <a:solidFill>
                            <a:srgbClr val="000000"/>
                          </a:solidFill>
                          <a:effectLst/>
                          <a:latin typeface="Calibri" panose="020F0502020204030204" pitchFamily="34" charset="0"/>
                        </a:rPr>
                        <a:t>Mars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15.mar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Innmelding endringer program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701860064"/>
                  </a:ext>
                </a:extLst>
              </a:tr>
              <a:tr h="288700">
                <a:tc>
                  <a:txBody>
                    <a:bodyPr/>
                    <a:lstStyle/>
                    <a:p>
                      <a:pPr algn="l" fontAlgn="b"/>
                      <a:r>
                        <a:rPr lang="nb-NO" sz="1800" b="0" i="0" u="none" strike="noStrike">
                          <a:solidFill>
                            <a:srgbClr val="000000"/>
                          </a:solidFill>
                          <a:effectLst/>
                          <a:latin typeface="Calibri" panose="020F0502020204030204" pitchFamily="34" charset="0"/>
                        </a:rPr>
                        <a:t>Mars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EpN-frist institutt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8972547"/>
                  </a:ext>
                </a:extLst>
              </a:tr>
              <a:tr h="288700">
                <a:tc>
                  <a:txBody>
                    <a:bodyPr/>
                    <a:lstStyle/>
                    <a:p>
                      <a:pPr algn="l" fontAlgn="b"/>
                      <a:r>
                        <a:rPr lang="nb-NO" sz="1800" b="0" i="0" u="none" strike="noStrike">
                          <a:solidFill>
                            <a:srgbClr val="000000"/>
                          </a:solidFill>
                          <a:effectLst/>
                          <a:latin typeface="Calibri" panose="020F0502020204030204" pitchFamily="34" charset="0"/>
                        </a:rPr>
                        <a:t>April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Midtveisevaluering av emner vår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380057410"/>
                  </a:ext>
                </a:extLst>
              </a:tr>
              <a:tr h="288700">
                <a:tc>
                  <a:txBody>
                    <a:bodyPr/>
                    <a:lstStyle/>
                    <a:p>
                      <a:pPr algn="l" fontAlgn="b"/>
                      <a:r>
                        <a:rPr lang="nb-NO" sz="1800" b="0" i="0" u="none" strike="noStrike">
                          <a:solidFill>
                            <a:srgbClr val="000000"/>
                          </a:solidFill>
                          <a:effectLst/>
                          <a:latin typeface="Calibri" panose="020F0502020204030204" pitchFamily="34" charset="0"/>
                        </a:rPr>
                        <a:t>Mai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Dialogmøter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5559392"/>
                  </a:ext>
                </a:extLst>
              </a:tr>
              <a:tr h="288700">
                <a:tc>
                  <a:txBody>
                    <a:bodyPr/>
                    <a:lstStyle/>
                    <a:p>
                      <a:pPr algn="l" fontAlgn="b"/>
                      <a:r>
                        <a:rPr lang="nb-NO" sz="1800" b="0" i="0" u="none" strike="noStrike">
                          <a:solidFill>
                            <a:srgbClr val="000000"/>
                          </a:solidFill>
                          <a:effectLst/>
                          <a:latin typeface="Calibri" panose="020F0502020204030204" pitchFamily="34" charset="0"/>
                        </a:rPr>
                        <a:t>Juni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primo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Dialogmøter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557595919"/>
                  </a:ext>
                </a:extLst>
              </a:tr>
              <a:tr h="288700">
                <a:tc>
                  <a:txBody>
                    <a:bodyPr/>
                    <a:lstStyle/>
                    <a:p>
                      <a:pPr algn="l" fontAlgn="b"/>
                      <a:r>
                        <a:rPr lang="nb-NO" sz="1800" b="0" i="0" u="none" strike="noStrike">
                          <a:solidFill>
                            <a:srgbClr val="000000"/>
                          </a:solidFill>
                          <a:effectLst/>
                          <a:latin typeface="Calibri" panose="020F0502020204030204" pitchFamily="34" charset="0"/>
                        </a:rPr>
                        <a:t>Juni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ultimo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Oppsummering av dialogmøter (STUT, ILM, MNSU)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89635"/>
                  </a:ext>
                </a:extLst>
              </a:tr>
              <a:tr h="288700">
                <a:tc>
                  <a:txBody>
                    <a:bodyPr/>
                    <a:lstStyle/>
                    <a:p>
                      <a:pPr algn="l" fontAlgn="b"/>
                      <a:r>
                        <a:rPr lang="nb-NO" sz="1800" b="0" i="0" u="none" strike="noStrike">
                          <a:solidFill>
                            <a:srgbClr val="000000"/>
                          </a:solidFill>
                          <a:effectLst/>
                          <a:latin typeface="Calibri" panose="020F0502020204030204" pitchFamily="34" charset="0"/>
                        </a:rPr>
                        <a:t>Juni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ultimo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Sluttevaluering emneansvarlig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386380781"/>
                  </a:ext>
                </a:extLst>
              </a:tr>
              <a:tr h="288700">
                <a:tc>
                  <a:txBody>
                    <a:bodyPr/>
                    <a:lstStyle/>
                    <a:p>
                      <a:pPr algn="l" fontAlgn="b"/>
                      <a:r>
                        <a:rPr lang="nb-NO" sz="1800" b="0" i="0" u="none" strike="noStrike">
                          <a:solidFill>
                            <a:srgbClr val="000000"/>
                          </a:solidFill>
                          <a:effectLst/>
                          <a:latin typeface="Calibri" panose="020F0502020204030204" pitchFamily="34" charset="0"/>
                        </a:rPr>
                        <a:t>Agust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ultimo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Sluttevaluering emneansvarlig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1680319"/>
                  </a:ext>
                </a:extLst>
              </a:tr>
              <a:tr h="288700">
                <a:tc>
                  <a:txBody>
                    <a:bodyPr/>
                    <a:lstStyle/>
                    <a:p>
                      <a:pPr algn="l" fontAlgn="b"/>
                      <a:r>
                        <a:rPr lang="nb-NO" sz="1800" b="0" i="0" u="none" strike="noStrike">
                          <a:solidFill>
                            <a:srgbClr val="000000"/>
                          </a:solidFill>
                          <a:effectLst/>
                          <a:latin typeface="Calibri" panose="020F0502020204030204" pitchFamily="34" charset="0"/>
                        </a:rPr>
                        <a:t>September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ultimo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 Programråd i forkant av UU om endringer porgram og emner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560466955"/>
                  </a:ext>
                </a:extLst>
              </a:tr>
              <a:tr h="288700">
                <a:tc>
                  <a:txBody>
                    <a:bodyPr/>
                    <a:lstStyle/>
                    <a:p>
                      <a:pPr algn="l" fontAlgn="b"/>
                      <a:r>
                        <a:rPr lang="nb-NO" sz="1800" b="0" i="0" u="none" strike="noStrike">
                          <a:solidFill>
                            <a:srgbClr val="000000"/>
                          </a:solidFill>
                          <a:effectLst/>
                          <a:latin typeface="Calibri" panose="020F0502020204030204" pitchFamily="34" charset="0"/>
                        </a:rPr>
                        <a:t>September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primo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UU-møte om endringer program og emner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9484208"/>
                  </a:ext>
                </a:extLst>
              </a:tr>
              <a:tr h="288700">
                <a:tc>
                  <a:txBody>
                    <a:bodyPr/>
                    <a:lstStyle/>
                    <a:p>
                      <a:pPr algn="l" fontAlgn="b"/>
                      <a:r>
                        <a:rPr lang="nb-NO" sz="1800" b="0" i="0" u="none" strike="noStrike">
                          <a:solidFill>
                            <a:srgbClr val="000000"/>
                          </a:solidFill>
                          <a:effectLst/>
                          <a:latin typeface="Calibri" panose="020F0502020204030204" pitchFamily="34" charset="0"/>
                        </a:rPr>
                        <a:t>Oktober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EpN-frist institutt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604559407"/>
                  </a:ext>
                </a:extLst>
              </a:tr>
              <a:tr h="288700">
                <a:tc>
                  <a:txBody>
                    <a:bodyPr/>
                    <a:lstStyle/>
                    <a:p>
                      <a:pPr algn="l" fontAlgn="b"/>
                      <a:r>
                        <a:rPr lang="nb-NO" sz="1800" b="0" i="0" u="none" strike="noStrike">
                          <a:solidFill>
                            <a:srgbClr val="000000"/>
                          </a:solidFill>
                          <a:effectLst/>
                          <a:latin typeface="Calibri" panose="020F0502020204030204" pitchFamily="34" charset="0"/>
                        </a:rPr>
                        <a:t>Oktober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Midtveisevaluering emner høst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256419"/>
                  </a:ext>
                </a:extLst>
              </a:tr>
              <a:tr h="288700">
                <a:tc>
                  <a:txBody>
                    <a:bodyPr/>
                    <a:lstStyle/>
                    <a:p>
                      <a:pPr algn="l" fontAlgn="b"/>
                      <a:r>
                        <a:rPr lang="nb-NO" sz="1800" b="0" i="0" u="none" strike="noStrike">
                          <a:solidFill>
                            <a:srgbClr val="000000"/>
                          </a:solidFill>
                          <a:effectLst/>
                          <a:latin typeface="Calibri" panose="020F0502020204030204" pitchFamily="34" charset="0"/>
                        </a:rPr>
                        <a:t>Oktober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a:solidFill>
                            <a:srgbClr val="000000"/>
                          </a:solidFill>
                          <a:effectLst/>
                          <a:latin typeface="Calibri" panose="020F0502020204030204" pitchFamily="34" charset="0"/>
                        </a:rPr>
                        <a:t>ultimo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nb-NO" sz="1800" b="0" i="0" u="none" strike="noStrike" dirty="0">
                          <a:solidFill>
                            <a:srgbClr val="000000"/>
                          </a:solidFill>
                          <a:effectLst/>
                          <a:latin typeface="Calibri" panose="020F0502020204030204" pitchFamily="34" charset="0"/>
                        </a:rPr>
                        <a:t>Årlig evaluering av program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401319842"/>
                  </a:ext>
                </a:extLst>
              </a:tr>
              <a:tr h="288700">
                <a:tc>
                  <a:txBody>
                    <a:bodyPr/>
                    <a:lstStyle/>
                    <a:p>
                      <a:pPr algn="l" fontAlgn="b"/>
                      <a:r>
                        <a:rPr lang="nb-NO" sz="1800" b="0" i="0" u="none" strike="noStrike" dirty="0">
                          <a:solidFill>
                            <a:srgbClr val="000000"/>
                          </a:solidFill>
                          <a:effectLst/>
                          <a:latin typeface="Calibri" panose="020F0502020204030204" pitchFamily="34" charset="0"/>
                        </a:rPr>
                        <a:t>Desember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800" b="0" i="0" u="none" strike="noStrike" dirty="0">
                          <a:solidFill>
                            <a:srgbClr val="000000"/>
                          </a:solidFill>
                          <a:effectLst/>
                          <a:latin typeface="Calibri" panose="020F0502020204030204" pitchFamily="34" charset="0"/>
                        </a:rPr>
                        <a:t>Utdanningsmelding, mulig flytting til mars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5177281"/>
                  </a:ext>
                </a:extLst>
              </a:tr>
            </a:tbl>
          </a:graphicData>
        </a:graphic>
      </p:graphicFrame>
      <p:sp>
        <p:nvSpPr>
          <p:cNvPr id="6" name="TextBox 5"/>
          <p:cNvSpPr txBox="1"/>
          <p:nvPr/>
        </p:nvSpPr>
        <p:spPr>
          <a:xfrm>
            <a:off x="360044" y="5839361"/>
            <a:ext cx="2454518" cy="230832"/>
          </a:xfrm>
          <a:prstGeom prst="rect">
            <a:avLst/>
          </a:prstGeom>
          <a:noFill/>
        </p:spPr>
        <p:txBody>
          <a:bodyPr wrap="none" rtlCol="0">
            <a:spAutoFit/>
          </a:bodyPr>
          <a:lstStyle/>
          <a:p>
            <a:r>
              <a:rPr lang="nb-NO" dirty="0" smtClean="0"/>
              <a:t>* Kun elementer som skjer hvert år i tabellen</a:t>
            </a:r>
            <a:endParaRPr lang="nb-NO" dirty="0"/>
          </a:p>
        </p:txBody>
      </p:sp>
    </p:spTree>
    <p:extLst>
      <p:ext uri="{BB962C8B-B14F-4D97-AF65-F5344CB8AC3E}">
        <p14:creationId xmlns:p14="http://schemas.microsoft.com/office/powerpoint/2010/main" val="348155617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1743C27B-9688-4D04-AF9C-788DD1657B6E}" vid="{2CEB4690-DFC0-4F66-8E22-21C9E6A1EB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JAJEJYK5CVUX-448798232-25</_dlc_DocId>
    <_dlc_DocIdUrl xmlns="e5e35b8c-bb2a-40e7-acd7-beed1d1f14b8">
      <Url>https://uio.sharepoint.com/sites/GrafiskUttrykk/_layouts/15/DocIdRedir.aspx?ID=JAJEJYK5CVUX-448798232-25</Url>
      <Description>JAJEJYK5CVUX-448798232-25</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2" ma:contentTypeDescription="Opprett et nytt dokument." ma:contentTypeScope="" ma:versionID="40820e0ad83be9a9961789050f7f0561">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0d622c3afd3d445bea522ad461dd9299"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821DCD-2816-4F67-91A6-4B2280A84407}">
  <ds:schemaRefs>
    <ds:schemaRef ds:uri="http://schemas.microsoft.com/sharepoint/events"/>
  </ds:schemaRefs>
</ds:datastoreItem>
</file>

<file path=customXml/itemProps2.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3.xml><?xml version="1.0" encoding="utf-8"?>
<ds:datastoreItem xmlns:ds="http://schemas.openxmlformats.org/officeDocument/2006/customXml" ds:itemID="{89B9CF10-6C6A-444C-B05E-E78C1785A52C}">
  <ds:schemaRefs>
    <ds:schemaRef ds:uri="http://schemas.microsoft.com/office/2006/documentManagement/types"/>
    <ds:schemaRef ds:uri="e5e35b8c-bb2a-40e7-acd7-beed1d1f14b8"/>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45a9c032-1c21-4297-bc4a-1b0e359a6c15"/>
    <ds:schemaRef ds:uri="http://www.w3.org/XML/1998/namespace"/>
    <ds:schemaRef ds:uri="http://purl.org/dc/dcmitype/"/>
  </ds:schemaRefs>
</ds:datastoreItem>
</file>

<file path=customXml/itemProps4.xml><?xml version="1.0" encoding="utf-8"?>
<ds:datastoreItem xmlns:ds="http://schemas.openxmlformats.org/officeDocument/2006/customXml" ds:itemID="{3D514616-B19B-45FB-8999-E0E2ED54B5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UiO Norsk</Template>
  <TotalTime>726</TotalTime>
  <Words>1307</Words>
  <Application>Microsoft Office PowerPoint</Application>
  <PresentationFormat>Widescreen</PresentationFormat>
  <Paragraphs>171</Paragraphs>
  <Slides>12</Slides>
  <Notes>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8" baseType="lpstr">
      <vt:lpstr>Arial</vt:lpstr>
      <vt:lpstr>Arial, sans-serif</vt:lpstr>
      <vt:lpstr>Calibri</vt:lpstr>
      <vt:lpstr>Wingdings</vt:lpstr>
      <vt:lpstr>Office Theme</vt:lpstr>
      <vt:lpstr>think-cell Slide</vt:lpstr>
      <vt:lpstr>Det matematisk-naturvitenskapelige fakultet</vt:lpstr>
      <vt:lpstr>Velkommen!</vt:lpstr>
      <vt:lpstr>Introduksjon</vt:lpstr>
      <vt:lpstr>PowerPoint Presentation</vt:lpstr>
      <vt:lpstr>Vedtak i NOKUTs styre 20. april 2023</vt:lpstr>
      <vt:lpstr>Budskap fra NOKT – rapporten</vt:lpstr>
      <vt:lpstr>Budskap fra NOKUT – rapporten forts.</vt:lpstr>
      <vt:lpstr>PowerPoint Presentation</vt:lpstr>
      <vt:lpstr>Råd for videre arbeid:</vt:lpstr>
      <vt:lpstr>Samtale i grupper – think-pair-share</vt:lpstr>
      <vt:lpstr>Momenter fra gruppesamtaler:</vt:lpstr>
      <vt:lpstr>Årshjul hovedelementer* studiekvalitetsrutiner MN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Yvonne Halle</dc:creator>
  <cp:lastModifiedBy>Yvonne Halle</cp:lastModifiedBy>
  <cp:revision>29</cp:revision>
  <dcterms:created xsi:type="dcterms:W3CDTF">2023-06-09T06:54:38Z</dcterms:created>
  <dcterms:modified xsi:type="dcterms:W3CDTF">2023-06-23T12:28:10Z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e1ba8df5-1c55-4d83-8486-5b6b738896d5</vt:lpwstr>
  </property>
</Properties>
</file>