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870" y="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89C99-497E-4175-8A99-16DD05AD9DF0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8E753-0CC2-4C3E-B73B-147BA2D94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01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984" y="2564904"/>
            <a:ext cx="8564488" cy="1440159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005064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885161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952628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999219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6065818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481053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084473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34275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81124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699345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1111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9EBD56F8-BF18-42F4-82EB-B956FA08EF04}" type="datetimeFigureOut">
              <a:rPr lang="nb-NO" smtClean="0"/>
              <a:t>02.06.2015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3C710A3D-EFF9-461D-B3D1-1419518AEE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975229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0825" y="27813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nb-NO" altLang="en-US" smtClean="0"/>
          </a:p>
        </p:txBody>
      </p:sp>
      <p:pic>
        <p:nvPicPr>
          <p:cNvPr id="1027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kern="1200">
          <a:solidFill>
            <a:srgbClr val="59595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IPED sommeravslutning vår 2015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Rikets tilstand og utfordringer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6440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IPEDs</a:t>
            </a:r>
            <a:r>
              <a:rPr lang="nb-NO" dirty="0" smtClean="0"/>
              <a:t> omgivelser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UH-sektoren i Norge: økende studenttall</a:t>
            </a:r>
          </a:p>
          <a:p>
            <a:r>
              <a:rPr lang="nb-NO" dirty="0" smtClean="0"/>
              <a:t>Fokus på studentenes læringsutbytte og økte krav om oppfølging av studentene</a:t>
            </a:r>
          </a:p>
          <a:p>
            <a:r>
              <a:rPr lang="nb-NO" dirty="0" smtClean="0"/>
              <a:t>Økte krav om internasjonalisering</a:t>
            </a:r>
          </a:p>
          <a:p>
            <a:r>
              <a:rPr lang="nb-NO" dirty="0" smtClean="0"/>
              <a:t>Fokus på kvalitetssystemer</a:t>
            </a:r>
          </a:p>
          <a:p>
            <a:r>
              <a:rPr lang="nb-NO" dirty="0" smtClean="0"/>
              <a:t>Digitalisering av drift, forskning og læring</a:t>
            </a:r>
          </a:p>
          <a:p>
            <a:r>
              <a:rPr lang="nb-NO" dirty="0" smtClean="0"/>
              <a:t>Strukturendringer og sammenslåinger</a:t>
            </a:r>
          </a:p>
          <a:p>
            <a:r>
              <a:rPr lang="nb-NO" dirty="0" smtClean="0"/>
              <a:t>Finansiering under press, stram offentlig styring</a:t>
            </a:r>
          </a:p>
          <a:p>
            <a:r>
              <a:rPr lang="nb-NO" dirty="0" smtClean="0"/>
              <a:t>Kunnskap foreldes og praksiser forandres med stigende hastighet</a:t>
            </a:r>
          </a:p>
          <a:p>
            <a:r>
              <a:rPr lang="nb-NO" dirty="0" smtClean="0"/>
              <a:t>Mange jobbfunksjoner forsvinner og nye kommer til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93157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Omgivelser forts.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Arbeidsmarkedsfokus</a:t>
            </a:r>
          </a:p>
          <a:p>
            <a:r>
              <a:rPr lang="nb-NO" dirty="0" smtClean="0"/>
              <a:t>En nyutdannet fra IPED vil være på arbeidsmarkedet til ca. 2060 </a:t>
            </a:r>
          </a:p>
          <a:p>
            <a:r>
              <a:rPr lang="nb-NO" dirty="0" smtClean="0"/>
              <a:t>Konkurranse og samarbeid</a:t>
            </a:r>
          </a:p>
          <a:p>
            <a:r>
              <a:rPr lang="nb-NO" sz="2400" dirty="0" smtClean="0"/>
              <a:t>Hvilke studenter ønsker vi å tiltrekke oss?</a:t>
            </a:r>
          </a:p>
          <a:p>
            <a:r>
              <a:rPr lang="nb-NO" sz="2400" dirty="0" smtClean="0"/>
              <a:t>Det tilbys et stort antall pedagogikkutdanninger, BA og MA, rundt omkring i landet</a:t>
            </a:r>
          </a:p>
          <a:p>
            <a:r>
              <a:rPr lang="nb-NO" sz="2400" dirty="0" smtClean="0"/>
              <a:t>Lærerutdanningene blir 5-årige</a:t>
            </a:r>
          </a:p>
          <a:p>
            <a:r>
              <a:rPr lang="nb-NO" sz="2400" dirty="0" smtClean="0"/>
              <a:t>Private leverandører blir også våre konkurrenter</a:t>
            </a:r>
          </a:p>
          <a:p>
            <a:r>
              <a:rPr lang="nb-NO" dirty="0" smtClean="0"/>
              <a:t>Hvem og hva skal IPED være for å tiltrekke seg (gode) studenter og forvalte faget på en god måte?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80337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IPED</a:t>
            </a:r>
            <a:r>
              <a:rPr lang="nb-NO" dirty="0"/>
              <a:t> </a:t>
            </a:r>
            <a:r>
              <a:rPr lang="nb-NO" dirty="0" smtClean="0"/>
              <a:t> som helhet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Hvordan skal vi samlet profilere oss for å markere oss fordelaktig i den store mengden tilbud?</a:t>
            </a:r>
          </a:p>
          <a:p>
            <a:r>
              <a:rPr lang="nb-NO" dirty="0" smtClean="0"/>
              <a:t>Hva skal vil tilby studentene? Hva er den retningen vi alle skal trekke i?</a:t>
            </a:r>
          </a:p>
          <a:p>
            <a:r>
              <a:rPr lang="nb-NO" dirty="0" smtClean="0"/>
              <a:t>Hva er vi gode på? </a:t>
            </a:r>
          </a:p>
          <a:p>
            <a:r>
              <a:rPr lang="nb-NO" dirty="0" smtClean="0"/>
              <a:t>Hva er vi nødt til å gjøre noe med?</a:t>
            </a:r>
          </a:p>
          <a:p>
            <a:r>
              <a:rPr lang="nb-NO" dirty="0" smtClean="0"/>
              <a:t>Hva er den største utfordringen vi står overfor, som vi må løse i fellesskap?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98100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err="1" smtClean="0"/>
              <a:t>PhD</a:t>
            </a:r>
            <a:r>
              <a:rPr lang="nb-NO" dirty="0" smtClean="0"/>
              <a:t>-programmet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032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err="1" smtClean="0"/>
              <a:t>PhD</a:t>
            </a:r>
            <a:r>
              <a:rPr lang="nb-NO" sz="4000" dirty="0" smtClean="0"/>
              <a:t> programmet…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Tilbys ved fakultetet, men med ‘studieretninger’ ved instituttene</a:t>
            </a:r>
            <a:br>
              <a:rPr lang="nb-NO" sz="2400" dirty="0" smtClean="0"/>
            </a:br>
            <a:endParaRPr lang="nb-NO" sz="2400" dirty="0" smtClean="0"/>
          </a:p>
          <a:p>
            <a:r>
              <a:rPr lang="nb-NO" sz="2400" dirty="0" smtClean="0"/>
              <a:t>IPED har historisk hatt en </a:t>
            </a:r>
            <a:r>
              <a:rPr lang="nb-NO" sz="2400" dirty="0" err="1" smtClean="0"/>
              <a:t>hovedandel</a:t>
            </a:r>
            <a:r>
              <a:rPr lang="nb-NO" sz="2400" dirty="0" smtClean="0"/>
              <a:t> av stipendiatene ved UV (og eksterne kandidater), og per 2014 er det 41 kandidater på </a:t>
            </a:r>
            <a:r>
              <a:rPr lang="nb-NO" sz="2400" dirty="0" err="1" smtClean="0"/>
              <a:t>IPEDs</a:t>
            </a:r>
            <a:r>
              <a:rPr lang="nb-NO" sz="2400" dirty="0" smtClean="0"/>
              <a:t> ‘program’ (22 ved ISP, 25 ved ILS)</a:t>
            </a:r>
          </a:p>
          <a:p>
            <a:endParaRPr lang="nb-NO" sz="2400" dirty="0"/>
          </a:p>
          <a:p>
            <a:r>
              <a:rPr lang="nb-NO" sz="2400" dirty="0" smtClean="0"/>
              <a:t>IPED har tatt et hovedansvar for å utvikle og tilby doktorgradskurs  - også i NATED-perioden, men mange tematiske kurs er nå (</a:t>
            </a:r>
            <a:r>
              <a:rPr lang="nb-NO" sz="2400" dirty="0" err="1" smtClean="0"/>
              <a:t>sam</a:t>
            </a:r>
            <a:r>
              <a:rPr lang="nb-NO" sz="2400" dirty="0" smtClean="0"/>
              <a:t>)finansiert gjennom NATED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14088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nb-NO" sz="2800" dirty="0" smtClean="0"/>
              <a:t>Positiv utvikling i fullføring</a:t>
            </a:r>
            <a:br>
              <a:rPr lang="nb-NO" sz="2800" dirty="0" smtClean="0"/>
            </a:br>
            <a:r>
              <a:rPr lang="nb-NO" sz="2800" dirty="0" smtClean="0"/>
              <a:t>Avlagte disputaser  1999 – V2015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74161"/>
              </p:ext>
            </p:extLst>
          </p:nvPr>
        </p:nvGraphicFramePr>
        <p:xfrm>
          <a:off x="539750" y="1700213"/>
          <a:ext cx="8229635" cy="2145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9395"/>
                <a:gridCol w="1620200"/>
                <a:gridCol w="1632497"/>
                <a:gridCol w="1797543"/>
              </a:tblGrid>
              <a:tr h="5046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1999-2005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2006-2009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2010- V2015</a:t>
                      </a:r>
                      <a:endParaRPr lang="en-US" dirty="0"/>
                    </a:p>
                  </a:txBody>
                  <a:tcPr marL="67595" marR="67595"/>
                </a:tc>
              </a:tr>
              <a:tr h="435388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Interne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sz="1800" baseline="0" dirty="0" smtClean="0"/>
                        <a:t>(IPED </a:t>
                      </a:r>
                      <a:r>
                        <a:rPr lang="nb-NO" sz="1800" baseline="0" dirty="0" err="1" smtClean="0"/>
                        <a:t>stip</a:t>
                      </a:r>
                      <a:r>
                        <a:rPr lang="nb-NO" sz="1800" baseline="0" dirty="0" smtClean="0"/>
                        <a:t>)</a:t>
                      </a:r>
                      <a:endParaRPr lang="en-US" sz="1200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8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18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29</a:t>
                      </a:r>
                      <a:endParaRPr lang="en-US" dirty="0"/>
                    </a:p>
                  </a:txBody>
                  <a:tcPr marL="67595" marR="67595"/>
                </a:tc>
              </a:tr>
              <a:tr h="662089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Eksterne</a:t>
                      </a:r>
                      <a:r>
                        <a:rPr lang="nb-NO" dirty="0" smtClean="0"/>
                        <a:t/>
                      </a:r>
                      <a:br>
                        <a:rPr lang="nb-NO" dirty="0" smtClean="0"/>
                      </a:br>
                      <a:r>
                        <a:rPr lang="nb-NO" sz="1800" dirty="0" smtClean="0"/>
                        <a:t>(Høgskole</a:t>
                      </a:r>
                      <a:r>
                        <a:rPr lang="nb-NO" sz="1800" baseline="0" dirty="0" smtClean="0"/>
                        <a:t> +</a:t>
                      </a:r>
                      <a:r>
                        <a:rPr lang="nb-NO" sz="1800" dirty="0" smtClean="0"/>
                        <a:t> </a:t>
                      </a:r>
                      <a:r>
                        <a:rPr lang="nb-NO" sz="1800" dirty="0" err="1" smtClean="0"/>
                        <a:t>Dr.Philos</a:t>
                      </a:r>
                      <a:r>
                        <a:rPr lang="nb-NO" sz="1800" dirty="0" smtClean="0"/>
                        <a:t>)</a:t>
                      </a:r>
                      <a:endParaRPr lang="en-US" sz="1200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19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17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18</a:t>
                      </a:r>
                      <a:endParaRPr lang="en-US" dirty="0"/>
                    </a:p>
                  </a:txBody>
                  <a:tcPr marL="67595" marR="67595"/>
                </a:tc>
              </a:tr>
              <a:tr h="53525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Sum</a:t>
                      </a:r>
                      <a:endParaRPr lang="en-US" sz="2000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27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35</a:t>
                      </a:r>
                      <a:endParaRPr lang="en-US" dirty="0"/>
                    </a:p>
                  </a:txBody>
                  <a:tcPr marL="67595" marR="67595"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47</a:t>
                      </a:r>
                      <a:endParaRPr lang="en-US" dirty="0"/>
                    </a:p>
                  </a:txBody>
                  <a:tcPr marL="67595" marR="67595"/>
                </a:tc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548600" y="4149080"/>
            <a:ext cx="8604448" cy="1977083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b-NO" sz="1800" dirty="0" smtClean="0"/>
              <a:t>I tillegg kommer kvotestipendiater: 18 er tatt opp i perioden 2001-2015, 10 har disputert/skal disputere</a:t>
            </a:r>
            <a:endParaRPr lang="nb-NO" sz="1800" dirty="0"/>
          </a:p>
          <a:p>
            <a:pPr marL="0" indent="0">
              <a:spcAft>
                <a:spcPts val="600"/>
              </a:spcAft>
              <a:buNone/>
            </a:pPr>
            <a:r>
              <a:rPr lang="nb-NO" sz="1800" dirty="0" smtClean="0"/>
              <a:t>Fra et snitt på 3-4 disputaser i året i fram t.o.m. 2005 har vi nå 10-12 disputaser per år.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sz="1800" dirty="0" smtClean="0"/>
              <a:t>Men også økte opptakstall i den aktuelle perioden (fram til 2010).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191444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36104"/>
          </a:xfrm>
        </p:spPr>
        <p:txBody>
          <a:bodyPr/>
          <a:lstStyle/>
          <a:p>
            <a:r>
              <a:rPr lang="nb-NO" sz="4400" dirty="0" smtClean="0"/>
              <a:t>Endrede omgivelser - eksternt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Flere institusjoner tilbyr doktorgradsprogrammer innen utdanningsvitenskap og pedagogiske fagområder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 err="1" smtClean="0"/>
              <a:t>HiOA</a:t>
            </a:r>
            <a:r>
              <a:rPr lang="nb-NO" sz="1800" dirty="0" smtClean="0"/>
              <a:t>, </a:t>
            </a:r>
            <a:r>
              <a:rPr lang="nb-NO" sz="1800" dirty="0" err="1" smtClean="0"/>
              <a:t>HiBV</a:t>
            </a:r>
            <a:r>
              <a:rPr lang="nb-NO" sz="1800" dirty="0" smtClean="0"/>
              <a:t>, </a:t>
            </a:r>
            <a:r>
              <a:rPr lang="nb-NO" sz="1800" dirty="0" err="1" smtClean="0"/>
              <a:t>HiHedmark</a:t>
            </a:r>
            <a:r>
              <a:rPr lang="nb-NO" sz="1800" dirty="0" smtClean="0"/>
              <a:t>, NAFOL,…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Nærmest stopp i eksterne søkere til vårt program fra høgskolene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 smtClean="0"/>
              <a:t>I 2014 var det 28 disputaser ved UV, 14 av disse var eksterne kandidater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 smtClean="0"/>
              <a:t>Ingen søkere fra høgskolene ved siste søknadsfrist 1. april 2015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 smtClean="0"/>
              <a:t>En situasjon vi må regne med at fortsetter – forsterkes av strukturreformen for høyere utdanning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/>
              <a:t>Men fremdeles mange eksterne som melder seg på våre </a:t>
            </a:r>
            <a:r>
              <a:rPr lang="nb-NO" sz="1800" dirty="0" smtClean="0"/>
              <a:t>kurs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5313269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20080"/>
          </a:xfrm>
        </p:spPr>
        <p:txBody>
          <a:bodyPr/>
          <a:lstStyle/>
          <a:p>
            <a:r>
              <a:rPr lang="nb-NO" sz="4000" dirty="0" smtClean="0"/>
              <a:t>Endringer - internt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NATED-bevilgningen har båret mye av utgiftene til tematiske kurs de siste 7 årene. NATED avsluttes sommeren 2016.</a:t>
            </a:r>
          </a:p>
          <a:p>
            <a:endParaRPr lang="nb-NO" sz="1800" dirty="0"/>
          </a:p>
          <a:p>
            <a:r>
              <a:rPr lang="nb-NO" sz="1800" dirty="0" smtClean="0"/>
              <a:t>Søkere til stipendiatstillinger har i økende grad internasjonal bakgrunn. Færre enn ønskelig av egenproduserte masterkandidater søker stipendiatstilling.</a:t>
            </a:r>
          </a:p>
          <a:p>
            <a:endParaRPr lang="nb-NO" sz="1800" dirty="0"/>
          </a:p>
          <a:p>
            <a:r>
              <a:rPr lang="nb-NO" sz="1800" dirty="0" smtClean="0"/>
              <a:t>Forskningen organiseres i stor grad gjennom forskergrupper og prosjekter. Et spørsmål for framtidig organisering av </a:t>
            </a:r>
            <a:r>
              <a:rPr lang="nb-NO" sz="1800" dirty="0" err="1" smtClean="0"/>
              <a:t>PhD</a:t>
            </a:r>
            <a:r>
              <a:rPr lang="nb-NO" sz="1800" dirty="0" smtClean="0"/>
              <a:t>-programmet er hvordan forskergruppene kan/bør bidra i forskeropplæringen.</a:t>
            </a:r>
          </a:p>
          <a:p>
            <a:endParaRPr lang="nb-NO" sz="1800" dirty="0"/>
          </a:p>
          <a:p>
            <a:r>
              <a:rPr lang="nb-NO" sz="1800" dirty="0" smtClean="0"/>
              <a:t>Våre naboinstitutter blir mer forskningsorienterte - de har flere stipendiater og viser større interesse for </a:t>
            </a:r>
            <a:r>
              <a:rPr lang="nb-NO" sz="1800" dirty="0" err="1" smtClean="0"/>
              <a:t>PhD</a:t>
            </a:r>
            <a:r>
              <a:rPr lang="nb-NO" sz="1800" dirty="0" smtClean="0"/>
              <a:t>-programmet. Arbeidsdeling ved UV kommer opp på agendaen.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419936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nb-NO" sz="4000" dirty="0" smtClean="0"/>
              <a:t>I sum…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4785395"/>
          </a:xfrm>
        </p:spPr>
        <p:txBody>
          <a:bodyPr>
            <a:normAutofit/>
          </a:bodyPr>
          <a:lstStyle/>
          <a:p>
            <a:r>
              <a:rPr lang="nb-NO" sz="1800" dirty="0" smtClean="0"/>
              <a:t>Rekrutteringsvilkår og konkurranse fra omgivelsene er endret. Våre </a:t>
            </a:r>
            <a:r>
              <a:rPr lang="nb-NO" sz="1800" dirty="0" err="1" smtClean="0"/>
              <a:t>PhD</a:t>
            </a:r>
            <a:r>
              <a:rPr lang="nb-NO" sz="1800" dirty="0" smtClean="0"/>
              <a:t>-kandidater vil i stor grad utgjøres av egne stipendiater, samt eventuelle kvotestipendiater</a:t>
            </a:r>
          </a:p>
          <a:p>
            <a:endParaRPr lang="nb-NO" sz="1800" dirty="0"/>
          </a:p>
          <a:p>
            <a:r>
              <a:rPr lang="nb-NO" sz="1800" dirty="0" smtClean="0"/>
              <a:t>Faglige krav endres: </a:t>
            </a:r>
            <a:r>
              <a:rPr lang="nb-NO" sz="1800" dirty="0"/>
              <a:t>H</a:t>
            </a:r>
            <a:r>
              <a:rPr lang="nb-NO" sz="1800" dirty="0" smtClean="0"/>
              <a:t>alvparten av avhandlingene ved UV er i dag artikkelbaserte. Arbeidsmarkedet for unge forskere internasjonaliseres. Økt spesialisering i mange områder</a:t>
            </a:r>
            <a:r>
              <a:rPr lang="nb-NO" sz="1800" dirty="0"/>
              <a:t> </a:t>
            </a:r>
            <a:r>
              <a:rPr lang="nb-NO" sz="1800" dirty="0" smtClean="0"/>
              <a:t>av faget, men også forventing om bredere introduksjon til forskervirksomhet</a:t>
            </a:r>
          </a:p>
          <a:p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b-NO" sz="1800" dirty="0" smtClean="0"/>
              <a:t>Hvordan skal forskeropplæringen ved IPED profileres</a:t>
            </a:r>
            <a:r>
              <a:rPr lang="nb-NO" sz="1800" dirty="0"/>
              <a:t>? Hvilket ansvar vil IPED </a:t>
            </a:r>
            <a:r>
              <a:rPr lang="nb-NO" sz="1800" dirty="0" smtClean="0"/>
              <a:t>ta, nasjonalt og ved UV?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1800" dirty="0" smtClean="0"/>
              <a:t>Hvordan bør vår </a:t>
            </a:r>
            <a:r>
              <a:rPr lang="nb-NO" sz="1800" dirty="0" err="1" smtClean="0"/>
              <a:t>PhD</a:t>
            </a:r>
            <a:r>
              <a:rPr lang="nb-NO" sz="1800" dirty="0" smtClean="0"/>
              <a:t>-utdanning organiseres? Hvordan få kumulativ utvikling?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1800" dirty="0" smtClean="0"/>
              <a:t>Hvilke relasjoner bør utvikles mellom masterprogrammene og </a:t>
            </a:r>
            <a:r>
              <a:rPr lang="nb-NO" sz="1800" dirty="0" err="1" smtClean="0"/>
              <a:t>PhD</a:t>
            </a:r>
            <a:r>
              <a:rPr lang="nb-NO" sz="1800" dirty="0" smtClean="0"/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1800" dirty="0" smtClean="0"/>
              <a:t>Hvordan kan vi ivareta </a:t>
            </a:r>
            <a:r>
              <a:rPr lang="nb-NO" sz="1800" dirty="0" err="1" smtClean="0"/>
              <a:t>forskningstalenter</a:t>
            </a:r>
            <a:r>
              <a:rPr lang="nb-NO" sz="1800" dirty="0" smtClean="0"/>
              <a:t> og støtte karriereutvikling?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5806685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Avslutning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Hva er vi gode på som instituttet – hvilket nasjonalt ansvar skal vi ta?</a:t>
            </a:r>
          </a:p>
          <a:p>
            <a:r>
              <a:rPr lang="nb-NO" sz="2800" dirty="0"/>
              <a:t>Hvordan skal studieprofileringen henge sammen med forskningsstyrken?</a:t>
            </a:r>
          </a:p>
          <a:p>
            <a:r>
              <a:rPr lang="nb-NO" sz="2800" dirty="0"/>
              <a:t>Hva skal være kumulativt i studiene?</a:t>
            </a:r>
          </a:p>
          <a:p>
            <a:r>
              <a:rPr lang="nb-NO" sz="2800" dirty="0"/>
              <a:t>Hvilke dilemmaer står vi overfor </a:t>
            </a:r>
            <a:r>
              <a:rPr lang="nb-NO" sz="2800" dirty="0" err="1"/>
              <a:t>ifh</a:t>
            </a:r>
            <a:r>
              <a:rPr lang="nb-NO" sz="2800" dirty="0"/>
              <a:t>. til bredde vs. spesialisering? </a:t>
            </a:r>
          </a:p>
          <a:p>
            <a:r>
              <a:rPr lang="nb-NO" sz="2800" dirty="0"/>
              <a:t>Hva MÅ vi gjøre noe med- hva skal vi ta først?</a:t>
            </a:r>
          </a:p>
          <a:p>
            <a:r>
              <a:rPr lang="nb-NO" sz="2800" dirty="0"/>
              <a:t>Hva er den største utfordringen vi står overfor?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7405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219</TotalTime>
  <Words>643</Words>
  <Application>Microsoft Office PowerPoint</Application>
  <PresentationFormat>On-screen Show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Theme2</vt:lpstr>
      <vt:lpstr>IPED sommeravslutning vår 2015</vt:lpstr>
      <vt:lpstr>IPEDs omgivelser</vt:lpstr>
      <vt:lpstr>Omgivelser forts.</vt:lpstr>
      <vt:lpstr>IPED  som helhet</vt:lpstr>
      <vt:lpstr>PowerPoint Presentation</vt:lpstr>
      <vt:lpstr>PhD programmet…</vt:lpstr>
      <vt:lpstr>Positiv utvikling i fullføring Avlagte disputaser  1999 – V2015</vt:lpstr>
      <vt:lpstr>Endrede omgivelser - eksternt</vt:lpstr>
      <vt:lpstr>Endringer - internt</vt:lpstr>
      <vt:lpstr>I sum…</vt:lpstr>
      <vt:lpstr>Avslutning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IPED som helhet</dc:title>
  <dc:creator>Tone Kvernbekk</dc:creator>
  <cp:lastModifiedBy>Yngvild Dahl</cp:lastModifiedBy>
  <cp:revision>22</cp:revision>
  <cp:lastPrinted>2015-06-02T07:18:19Z</cp:lastPrinted>
  <dcterms:created xsi:type="dcterms:W3CDTF">2015-05-11T12:50:05Z</dcterms:created>
  <dcterms:modified xsi:type="dcterms:W3CDTF">2015-06-02T09:59:50Z</dcterms:modified>
</cp:coreProperties>
</file>