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9" r:id="rId1"/>
  </p:sldMasterIdLst>
  <p:notesMasterIdLst>
    <p:notesMasterId r:id="rId12"/>
  </p:notesMasterIdLst>
  <p:handoutMasterIdLst>
    <p:handoutMasterId r:id="rId13"/>
  </p:handoutMasterIdLst>
  <p:sldIdLst>
    <p:sldId id="731" r:id="rId2"/>
    <p:sldId id="732" r:id="rId3"/>
    <p:sldId id="733" r:id="rId4"/>
    <p:sldId id="734" r:id="rId5"/>
    <p:sldId id="735" r:id="rId6"/>
    <p:sldId id="736" r:id="rId7"/>
    <p:sldId id="737" r:id="rId8"/>
    <p:sldId id="738" r:id="rId9"/>
    <p:sldId id="739" r:id="rId10"/>
    <p:sldId id="744" r:id="rId11"/>
  </p:sldIdLst>
  <p:sldSz cx="9906000" cy="6858000" type="A4"/>
  <p:notesSz cx="6794500" cy="9906000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28625" indent="28575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858838" indent="55563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289050" indent="8255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717675" indent="111125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39AA0C30-D628-4ED8-B4B0-FBB7BFE679AB}">
          <p14:sldIdLst>
            <p14:sldId id="731"/>
            <p14:sldId id="732"/>
            <p14:sldId id="733"/>
            <p14:sldId id="734"/>
            <p14:sldId id="735"/>
            <p14:sldId id="736"/>
            <p14:sldId id="737"/>
            <p14:sldId id="738"/>
            <p14:sldId id="739"/>
            <p14:sldId id="74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572">
          <p15:clr>
            <a:srgbClr val="A4A3A4"/>
          </p15:clr>
        </p15:guide>
        <p15:guide id="2" orient="horz" pos="187">
          <p15:clr>
            <a:srgbClr val="A4A3A4"/>
          </p15:clr>
        </p15:guide>
        <p15:guide id="3" orient="horz" pos="4139">
          <p15:clr>
            <a:srgbClr val="A4A3A4"/>
          </p15:clr>
        </p15:guide>
        <p15:guide id="4" orient="horz" pos="710">
          <p15:clr>
            <a:srgbClr val="A4A3A4"/>
          </p15:clr>
        </p15:guide>
        <p15:guide id="5" orient="horz" pos="878">
          <p15:clr>
            <a:srgbClr val="A4A3A4"/>
          </p15:clr>
        </p15:guide>
        <p15:guide id="6" pos="5970">
          <p15:clr>
            <a:srgbClr val="A4A3A4"/>
          </p15:clr>
        </p15:guide>
        <p15:guide id="7" pos="269">
          <p15:clr>
            <a:srgbClr val="A4A3A4"/>
          </p15:clr>
        </p15:guide>
        <p15:guide id="8" pos="3242">
          <p15:clr>
            <a:srgbClr val="A4A3A4"/>
          </p15:clr>
        </p15:guide>
        <p15:guide id="9" pos="3015">
          <p15:clr>
            <a:srgbClr val="A4A3A4"/>
          </p15:clr>
        </p15:guide>
        <p15:guide id="10" pos="3233">
          <p15:clr>
            <a:srgbClr val="A4A3A4"/>
          </p15:clr>
        </p15:guide>
        <p15:guide id="11" pos="300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sgupta, Tania" initials="" lastIdx="3" clrIdx="0"/>
  <p:cmAuthor id="1" name="Ghosh, Dipankar" initials="" lastIdx="1" clrIdx="1"/>
  <p:cmAuthor id="2" name="Avrinderjit Kaur Bajwa " initials="AB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757"/>
    <a:srgbClr val="663333"/>
    <a:srgbClr val="313131"/>
    <a:srgbClr val="002776"/>
    <a:srgbClr val="ED1B2F"/>
    <a:srgbClr val="AADDF1"/>
    <a:srgbClr val="52D0FF"/>
    <a:srgbClr val="92D400"/>
    <a:srgbClr val="00A1DE"/>
    <a:srgbClr val="8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9" autoAdjust="0"/>
    <p:restoredTop sz="90743" autoAdjust="0"/>
  </p:normalViewPr>
  <p:slideViewPr>
    <p:cSldViewPr snapToGrid="0">
      <p:cViewPr>
        <p:scale>
          <a:sx n="125" d="100"/>
          <a:sy n="125" d="100"/>
        </p:scale>
        <p:origin x="-864" y="222"/>
      </p:cViewPr>
      <p:guideLst>
        <p:guide orient="horz" pos="572"/>
        <p:guide orient="horz" pos="187"/>
        <p:guide orient="horz" pos="4139"/>
        <p:guide orient="horz" pos="710"/>
        <p:guide orient="horz" pos="878"/>
        <p:guide pos="5970"/>
        <p:guide pos="269"/>
        <p:guide pos="3242"/>
        <p:guide pos="3015"/>
        <p:guide pos="3233"/>
        <p:guide pos="30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4050" y="-108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442" tIns="31721" rIns="63442" bIns="31721" numCol="1" anchor="t" anchorCtr="0" compatLnSpc="1">
            <a:prstTxWarp prst="textNoShape">
              <a:avLst/>
            </a:prstTxWarp>
          </a:bodyPr>
          <a:lstStyle>
            <a:lvl1pPr defTabSz="635000">
              <a:defRPr sz="800" dirty="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49688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442" tIns="31721" rIns="63442" bIns="31721" numCol="1" anchor="t" anchorCtr="0" compatLnSpc="1">
            <a:prstTxWarp prst="textNoShape">
              <a:avLst/>
            </a:prstTxWarp>
          </a:bodyPr>
          <a:lstStyle>
            <a:lvl1pPr algn="r" defTabSz="635000">
              <a:defRPr sz="800"/>
            </a:lvl1pPr>
          </a:lstStyle>
          <a:p>
            <a:pPr>
              <a:defRPr/>
            </a:pPr>
            <a:fld id="{D8F4E171-0629-4DEA-8FE5-2265E5347281}" type="datetimeFigureOut">
              <a:rPr lang="nb-NO" smtClean="0"/>
              <a:pPr>
                <a:defRPr/>
              </a:pPr>
              <a:t>18.06.2015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442" tIns="31721" rIns="63442" bIns="31721" numCol="1" anchor="b" anchorCtr="0" compatLnSpc="1">
            <a:prstTxWarp prst="textNoShape">
              <a:avLst/>
            </a:prstTxWarp>
          </a:bodyPr>
          <a:lstStyle>
            <a:lvl1pPr defTabSz="635000">
              <a:defRPr sz="800" dirty="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49688" y="9409113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442" tIns="31721" rIns="63442" bIns="31721" numCol="1" anchor="b" anchorCtr="0" compatLnSpc="1">
            <a:prstTxWarp prst="textNoShape">
              <a:avLst/>
            </a:prstTxWarp>
          </a:bodyPr>
          <a:lstStyle>
            <a:lvl1pPr algn="r" defTabSz="635000">
              <a:defRPr sz="800"/>
            </a:lvl1pPr>
          </a:lstStyle>
          <a:p>
            <a:pPr>
              <a:defRPr/>
            </a:pPr>
            <a:fld id="{65AEFF26-A2D1-4F78-BF02-BDA3A21EB053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237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t" anchorCtr="0" compatLnSpc="1">
            <a:prstTxWarp prst="textNoShape">
              <a:avLst/>
            </a:prstTxWarp>
          </a:bodyPr>
          <a:lstStyle>
            <a:lvl1pPr defTabSz="635000">
              <a:defRPr sz="1200" dirty="0">
                <a:latin typeface="Calibri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t" anchorCtr="0" compatLnSpc="1">
            <a:prstTxWarp prst="textNoShape">
              <a:avLst/>
            </a:prstTxWarp>
          </a:bodyPr>
          <a:lstStyle>
            <a:lvl1pPr algn="r" defTabSz="63500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6C25497-7110-4CD9-8EB7-D854FECC23F9}" type="datetimeFigureOut">
              <a:rPr lang="nb-NO" smtClean="0"/>
              <a:pPr>
                <a:defRPr/>
              </a:pPr>
              <a:t>18.06.2015</a:t>
            </a:fld>
            <a:endParaRPr lang="nb-N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742950"/>
            <a:ext cx="5364162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9391" tIns="69696" rIns="139391" bIns="69696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0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0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0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0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b" anchorCtr="0" compatLnSpc="1">
            <a:prstTxWarp prst="textNoShape">
              <a:avLst/>
            </a:prstTxWarp>
          </a:bodyPr>
          <a:lstStyle>
            <a:lvl1pPr defTabSz="635000">
              <a:defRPr sz="1200" dirty="0">
                <a:latin typeface="Calibri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09113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b" anchorCtr="0" compatLnSpc="1">
            <a:prstTxWarp prst="textNoShape">
              <a:avLst/>
            </a:prstTxWarp>
          </a:bodyPr>
          <a:lstStyle>
            <a:lvl1pPr algn="r" defTabSz="63500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B19E439-0A36-4389-B1D4-036D35E9F4EA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75624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148780" algn="l" defTabSz="85951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78536" algn="l" defTabSz="85951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08291" algn="l" defTabSz="85951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38048" algn="l" defTabSz="85951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nb-NO" smtClean="0"/>
              <a:pPr>
                <a:defRPr/>
              </a:pPr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8684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1.e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oleObject" Target="../embeddings/oleObject3.bin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oleObject" Target="../embeddings/oleObject4.bin"/><Relationship Id="rId2" Type="http://schemas.openxmlformats.org/officeDocument/2006/relationships/tags" Target="../tags/tag11.xml"/><Relationship Id="rId1" Type="http://schemas.openxmlformats.org/officeDocument/2006/relationships/vmlDrawing" Target="../drawings/vmlDrawing4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oleObject" Target="../embeddings/oleObject5.bin"/><Relationship Id="rId2" Type="http://schemas.openxmlformats.org/officeDocument/2006/relationships/tags" Target="../tags/tag15.xml"/><Relationship Id="rId1" Type="http://schemas.openxmlformats.org/officeDocument/2006/relationships/vmlDrawing" Target="../drawings/vmlDrawing5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8.xml"/><Relationship Id="rId4" Type="http://schemas.openxmlformats.org/officeDocument/2006/relationships/tags" Target="../tags/tag17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1798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36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27038" y="4779398"/>
            <a:ext cx="4346842" cy="22839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b="1" smtClean="0"/>
            </a:lvl1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subtitle</a:t>
            </a:r>
            <a:r>
              <a:rPr lang="nb-NO" noProof="0" dirty="0" smtClean="0"/>
              <a:t> style</a:t>
            </a:r>
            <a:endParaRPr lang="nb-NO" noProof="0" dirty="0"/>
          </a:p>
        </p:txBody>
      </p:sp>
      <p:sp>
        <p:nvSpPr>
          <p:cNvPr id="110" name="Title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426763" y="2102327"/>
            <a:ext cx="4345262" cy="788227"/>
          </a:xfrm>
          <a:prstGeom prst="rect">
            <a:avLst/>
          </a:prstGeom>
        </p:spPr>
        <p:txBody>
          <a:bodyPr anchor="b" anchorCtr="0"/>
          <a:lstStyle>
            <a:lvl1pPr marL="0" marR="0" indent="0" defTabSz="957998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tabLst/>
              <a:defRPr sz="2800" b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style</a:t>
            </a:r>
          </a:p>
        </p:txBody>
      </p:sp>
      <p:pic>
        <p:nvPicPr>
          <p:cNvPr id="6" name="Picture 225" descr="R:\supportfunksjoner\Marked\Marked_for_alle\Logoer\Deloitte\Word og Powerpoint\Deloitte RGB Office.emf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7" y="432159"/>
            <a:ext cx="2205038" cy="41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27038" y="2961707"/>
            <a:ext cx="4344987" cy="98249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00"/>
              </a:lnSpc>
              <a:spcBef>
                <a:spcPts val="0"/>
              </a:spcBef>
              <a:defRPr sz="2800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2821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29948" y="290514"/>
            <a:ext cx="9046104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style</a:t>
            </a:r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427038" y="1115394"/>
            <a:ext cx="9050337" cy="26096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subtitle</a:t>
            </a:r>
            <a:r>
              <a:rPr lang="nb-NO" noProof="0" dirty="0" smtClean="0"/>
              <a:t> style</a:t>
            </a:r>
            <a:endParaRPr lang="nb-NO" noProof="0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27038" y="1393824"/>
            <a:ext cx="9050337" cy="4924425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845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29948" y="290514"/>
            <a:ext cx="9046104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style</a:t>
            </a:r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427038" y="1116000"/>
            <a:ext cx="4344987" cy="26096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subtitle</a:t>
            </a:r>
            <a:r>
              <a:rPr lang="nb-NO" noProof="0" dirty="0" smtClean="0"/>
              <a:t> style</a:t>
            </a:r>
            <a:endParaRPr lang="nb-NO" noProof="0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428400" y="1393825"/>
            <a:ext cx="4343625" cy="4924800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5132388" y="1116000"/>
            <a:ext cx="4344987" cy="26096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1600" b="1"/>
            </a:lvl1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add</a:t>
            </a:r>
            <a:r>
              <a:rPr lang="nb-NO" dirty="0" smtClean="0"/>
              <a:t> </a:t>
            </a:r>
            <a:r>
              <a:rPr lang="nb-NO" dirty="0" err="1" smtClean="0"/>
              <a:t>subtitle</a:t>
            </a:r>
            <a:endParaRPr lang="nb-NO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132389" y="1393824"/>
            <a:ext cx="4343666" cy="4923803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objec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4869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Placeholder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29948" y="290514"/>
            <a:ext cx="9046104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427038" y="1116000"/>
            <a:ext cx="4344987" cy="26096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subtitle</a:t>
            </a:r>
            <a:r>
              <a:rPr lang="nb-NO" noProof="0" dirty="0" smtClean="0"/>
              <a:t> style</a:t>
            </a:r>
            <a:endParaRPr lang="nb-NO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27038" y="1393824"/>
            <a:ext cx="4344988" cy="4924537"/>
          </a:xfrm>
          <a:prstGeom prst="rect">
            <a:avLst/>
          </a:prstGeom>
        </p:spPr>
        <p:txBody>
          <a:bodyPr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400"/>
            </a:lvl1pPr>
            <a:lvl2pPr marL="361950" indent="-180975">
              <a:spcBef>
                <a:spcPts val="600"/>
              </a:spcBef>
              <a:buFont typeface="Arial" pitchFamily="34" charset="0"/>
              <a:buChar char="‒"/>
              <a:defRPr sz="1200"/>
            </a:lvl2pPr>
            <a:lvl3pPr marL="542925" indent="-180975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/>
            </a:lvl3pPr>
            <a:lvl4pPr marL="714375" indent="-171450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‒"/>
              <a:defRPr baseline="0"/>
            </a:lvl4pPr>
            <a:lvl5pPr marL="895350" indent="-180975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baseline="0"/>
            </a:lvl5pPr>
            <a:lvl6pPr marL="542925" indent="0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200">
                <a:solidFill>
                  <a:schemeClr val="tx2"/>
                </a:solidFill>
              </a:defRPr>
            </a:lvl6pPr>
            <a:lvl7pPr marL="714375" indent="0">
              <a:spcBef>
                <a:spcPts val="600"/>
              </a:spcBef>
              <a:buFont typeface="Arial" pitchFamily="34" charset="0"/>
              <a:buNone/>
              <a:defRPr>
                <a:solidFill>
                  <a:schemeClr val="tx2"/>
                </a:solidFill>
              </a:defRPr>
            </a:lvl7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 smtClean="0"/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5132388" y="1116000"/>
            <a:ext cx="4344987" cy="26096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1600" b="1"/>
            </a:lvl1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add</a:t>
            </a:r>
            <a:r>
              <a:rPr lang="nb-NO" dirty="0" smtClean="0"/>
              <a:t> </a:t>
            </a:r>
            <a:r>
              <a:rPr lang="nb-NO" dirty="0" err="1" smtClean="0"/>
              <a:t>subtitle</a:t>
            </a:r>
            <a:endParaRPr lang="nb-NO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5132388" y="1393824"/>
            <a:ext cx="4344987" cy="4924800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925759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5907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3EB412-ADD0-4785-835D-74F14F7EE1C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1400" dirty="0" smtClean="0"/>
          </a:p>
        </p:txBody>
      </p:sp>
      <p:sp>
        <p:nvSpPr>
          <p:cNvPr id="8" name="Title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238055" y="2886327"/>
            <a:ext cx="4330064" cy="1128762"/>
          </a:xfrm>
          <a:prstGeom prst="rect">
            <a:avLst/>
          </a:prstGeom>
        </p:spPr>
        <p:txBody>
          <a:bodyPr/>
          <a:lstStyle>
            <a:lvl1pPr marL="0" marR="0" indent="0" defTabSz="957998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tabLst/>
              <a:defRPr sz="28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style</a:t>
            </a:r>
          </a:p>
        </p:txBody>
      </p:sp>
      <p:sp>
        <p:nvSpPr>
          <p:cNvPr id="7" name="SD_VAR_Footer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8556451" y="6582855"/>
            <a:ext cx="880048" cy="1291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nb-NO" sz="800" smtClean="0">
                <a:solidFill>
                  <a:schemeClr val="tx2"/>
                </a:solidFill>
              </a:rPr>
              <a:t>© 2015 Deloitte AS</a:t>
            </a:r>
            <a:endParaRPr lang="nb-NO" sz="800" dirty="0" smtClean="0">
              <a:solidFill>
                <a:schemeClr val="tx2"/>
              </a:solidFill>
            </a:endParaRPr>
          </a:p>
        </p:txBody>
      </p:sp>
      <p:sp>
        <p:nvSpPr>
          <p:cNvPr id="9" name="SD_USR_Identity" hidden="1"/>
          <p:cNvSpPr>
            <a:spLocks noChangeArrowheads="1"/>
          </p:cNvSpPr>
          <p:nvPr userDrawn="1"/>
        </p:nvSpPr>
        <p:spPr bwMode="auto">
          <a:xfrm>
            <a:off x="7395132" y="6562848"/>
            <a:ext cx="516167" cy="14106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nb-NO" sz="800" dirty="0" err="1" smtClean="0">
                <a:solidFill>
                  <a:schemeClr val="tx2"/>
                </a:solidFill>
              </a:rPr>
              <a:t>Deloitte</a:t>
            </a:r>
            <a:r>
              <a:rPr lang="nb-NO" sz="800" dirty="0" smtClean="0">
                <a:solidFill>
                  <a:schemeClr val="tx2"/>
                </a:solidFill>
              </a:rPr>
              <a:t> AS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14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34800" y="4809600"/>
            <a:ext cx="7560000" cy="149400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</p:txBody>
      </p:sp>
      <p:sp>
        <p:nvSpPr>
          <p:cNvPr id="5" name="SD_VAR_Footer"/>
          <p:cNvSpPr/>
          <p:nvPr userDrawn="1">
            <p:custDataLst>
              <p:tags r:id="rId1"/>
            </p:custDataLst>
          </p:nvPr>
        </p:nvSpPr>
        <p:spPr>
          <a:xfrm>
            <a:off x="320720" y="6358275"/>
            <a:ext cx="1915200" cy="25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smtClean="0">
                <a:solidFill>
                  <a:schemeClr val="tx2"/>
                </a:solidFill>
              </a:rPr>
              <a:t>© 2015 Deloitte AS</a:t>
            </a:r>
            <a:endParaRPr lang="nb-NO" sz="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345" name="Rectangle 1" hidden="1"/>
          <p:cNvGraphicFramePr>
            <a:graphicFrameLocks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781033363"/>
              </p:ext>
            </p:ext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787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85350" name="SD_FLD_Title"/>
          <p:cNvSpPr>
            <a:spLocks noGrp="1"/>
          </p:cNvSpPr>
          <p:nvPr>
            <p:ph type="title"/>
          </p:nvPr>
        </p:nvSpPr>
        <p:spPr bwMode="auto">
          <a:xfrm>
            <a:off x="429948" y="300038"/>
            <a:ext cx="9046104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title</a:t>
            </a:r>
            <a:r>
              <a:rPr lang="nb-NO" dirty="0" smtClean="0"/>
              <a:t> style</a:t>
            </a:r>
          </a:p>
        </p:txBody>
      </p:sp>
      <p:sp>
        <p:nvSpPr>
          <p:cNvPr id="9" name="SD_VAR_Footer"/>
          <p:cNvSpPr>
            <a:spLocks noChangeArrowheads="1"/>
          </p:cNvSpPr>
          <p:nvPr userDrawn="1">
            <p:custDataLst>
              <p:tags r:id="rId10"/>
            </p:custDataLst>
          </p:nvPr>
        </p:nvSpPr>
        <p:spPr bwMode="auto">
          <a:xfrm>
            <a:off x="8556451" y="6582855"/>
            <a:ext cx="880048" cy="1291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nb-NO" sz="800" smtClean="0">
                <a:solidFill>
                  <a:srgbClr val="575757"/>
                </a:solidFill>
              </a:rPr>
              <a:t>© 2015 Deloitte AS</a:t>
            </a:r>
            <a:endParaRPr lang="nb-NO" sz="800" dirty="0" smtClean="0">
              <a:solidFill>
                <a:srgbClr val="575757"/>
              </a:solidFill>
            </a:endParaRPr>
          </a:p>
        </p:txBody>
      </p:sp>
      <p:sp>
        <p:nvSpPr>
          <p:cNvPr id="6" name="SD_USR_Identity" hidden="1"/>
          <p:cNvSpPr>
            <a:spLocks noChangeArrowheads="1"/>
          </p:cNvSpPr>
          <p:nvPr userDrawn="1"/>
        </p:nvSpPr>
        <p:spPr bwMode="auto">
          <a:xfrm>
            <a:off x="7395132" y="6562848"/>
            <a:ext cx="516167" cy="14106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nb-NO" sz="800" dirty="0" err="1" smtClean="0">
                <a:solidFill>
                  <a:schemeClr val="tx2"/>
                </a:solidFill>
              </a:rPr>
              <a:t>Deloitte</a:t>
            </a:r>
            <a:r>
              <a:rPr lang="nb-NO" sz="800" dirty="0" smtClean="0">
                <a:solidFill>
                  <a:schemeClr val="tx2"/>
                </a:solidFill>
              </a:rPr>
              <a:t> AS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2pPr>
      <a:lvl3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3pPr>
      <a:lvl4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4pPr>
      <a:lvl5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5pPr>
      <a:lvl6pPr marL="429756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6pPr>
      <a:lvl7pPr marL="859512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7pPr>
      <a:lvl8pPr marL="1289268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8pPr>
      <a:lvl9pPr marL="1719024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9pPr>
    </p:titleStyle>
    <p:bodyStyle>
      <a:lvl1pPr marL="358775" indent="-358775" algn="l" defTabSz="957263" rtl="0" eaLnBrk="1" fontAlgn="base" hangingPunct="1">
        <a:lnSpc>
          <a:spcPct val="106000"/>
        </a:lnSpc>
        <a:spcBef>
          <a:spcPts val="1350"/>
        </a:spcBef>
        <a:spcAft>
          <a:spcPct val="0"/>
        </a:spcAft>
        <a:buFont typeface="Arial" charset="0"/>
        <a:defRPr lang="en-US" sz="1400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90500" indent="-190500" algn="l" defTabSz="957263" rtl="0" eaLnBrk="1" fontAlgn="base" hangingPunct="1">
        <a:lnSpc>
          <a:spcPct val="106000"/>
        </a:lnSpc>
        <a:spcBef>
          <a:spcPts val="1350"/>
        </a:spcBef>
        <a:spcAft>
          <a:spcPct val="0"/>
        </a:spcAft>
        <a:buFont typeface="Arial" charset="0"/>
        <a:buChar char="•"/>
        <a:defRPr lang="en-US" sz="1400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73063" indent="-182563" algn="l" defTabSz="957263" rtl="0" eaLnBrk="1" fontAlgn="base" hangingPunct="1">
        <a:lnSpc>
          <a:spcPct val="106000"/>
        </a:lnSpc>
        <a:spcBef>
          <a:spcPts val="575"/>
        </a:spcBef>
        <a:spcAft>
          <a:spcPct val="0"/>
        </a:spcAft>
        <a:buFont typeface="Arial" charset="0"/>
        <a:buChar char="‒"/>
        <a:defRPr lang="en-US" sz="1200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65150" indent="-190500" algn="l" defTabSz="957263" rtl="0" eaLnBrk="1" fontAlgn="base" hangingPunct="1">
        <a:lnSpc>
          <a:spcPct val="106000"/>
        </a:lnSpc>
        <a:spcBef>
          <a:spcPts val="57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744538" indent="-179388" algn="l" defTabSz="957263" rtl="0" eaLnBrk="1" fontAlgn="base" hangingPunct="1">
        <a:lnSpc>
          <a:spcPct val="106000"/>
        </a:lnSpc>
        <a:spcBef>
          <a:spcPts val="575"/>
        </a:spcBef>
        <a:spcAft>
          <a:spcPct val="0"/>
        </a:spcAft>
        <a:buFont typeface="Arial" charset="0"/>
        <a:buChar char="‒"/>
        <a:defRPr lang="en-GB" sz="1200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841606" indent="-171605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•"/>
        <a:defRPr sz="15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014702" indent="-173096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‒"/>
        <a:defRPr sz="13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177353" indent="-162651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•"/>
        <a:defRPr sz="13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348956" indent="-171605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‒"/>
        <a:defRPr sz="13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9756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12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9268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9024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780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78536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08291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38048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4795620"/>
            <a:ext cx="4346842" cy="212174"/>
          </a:xfrm>
        </p:spPr>
        <p:txBody>
          <a:bodyPr/>
          <a:lstStyle/>
          <a:p>
            <a:r>
              <a:rPr lang="nb-NO" dirty="0" smtClean="0"/>
              <a:t>Oppsummering</a:t>
            </a:r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26762" y="2102327"/>
            <a:ext cx="4810255" cy="788227"/>
          </a:xfrm>
        </p:spPr>
        <p:txBody>
          <a:bodyPr/>
          <a:lstStyle/>
          <a:p>
            <a:r>
              <a:rPr lang="nb-NO" dirty="0" smtClean="0"/>
              <a:t>IPED	sommerseminar </a:t>
            </a:r>
            <a:br>
              <a:rPr lang="nb-NO" dirty="0" smtClean="0"/>
            </a:br>
            <a:r>
              <a:rPr lang="nb-NO" dirty="0" smtClean="0"/>
              <a:t>4.-5.juni 2015</a:t>
            </a:r>
            <a:endParaRPr lang="nb-NO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27038" y="2961707"/>
            <a:ext cx="6389398" cy="982497"/>
          </a:xfrm>
        </p:spPr>
        <p:txBody>
          <a:bodyPr/>
          <a:lstStyle/>
          <a:p>
            <a:r>
              <a:rPr lang="nb-NO" dirty="0" smtClean="0"/>
              <a:t>Oppsummering SWOT-analyse</a:t>
            </a:r>
            <a:endParaRPr lang="nb-NO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393" y="3491344"/>
            <a:ext cx="5341441" cy="300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77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Gr. 1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nb-NO" smtClean="0"/>
              <a:pPr/>
              <a:t>2</a:t>
            </a:fld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691189"/>
            <a:ext cx="4344987" cy="242439"/>
          </a:xfrm>
        </p:spPr>
        <p:txBody>
          <a:bodyPr/>
          <a:lstStyle/>
          <a:p>
            <a:r>
              <a:rPr lang="nb-NO" dirty="0" smtClean="0"/>
              <a:t>Styrker	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28400" y="3771189"/>
            <a:ext cx="4343625" cy="2666555"/>
          </a:xfrm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Utnytte internasjonale muligheter</a:t>
            </a:r>
          </a:p>
          <a:p>
            <a:r>
              <a:rPr lang="nb-NO" dirty="0" smtClean="0"/>
              <a:t>Utnytte tverrfaglige muligheter</a:t>
            </a:r>
          </a:p>
          <a:p>
            <a:r>
              <a:rPr lang="nb-NO" dirty="0" smtClean="0"/>
              <a:t>Utnytte kunnskapsbehovet i utdanningssektoren</a:t>
            </a:r>
          </a:p>
          <a:p>
            <a:r>
              <a:rPr lang="nb-NO" dirty="0" smtClean="0"/>
              <a:t>Utnytte medier for profilering – rekruttering, informere om arbeidsmuligheter</a:t>
            </a:r>
          </a:p>
          <a:p>
            <a:r>
              <a:rPr lang="nb-NO" dirty="0" smtClean="0"/>
              <a:t>Utnytte effektivitetspotensialet i moderne teknologi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132388" y="691189"/>
            <a:ext cx="4344987" cy="242439"/>
          </a:xfrm>
        </p:spPr>
        <p:txBody>
          <a:bodyPr/>
          <a:lstStyle/>
          <a:p>
            <a:r>
              <a:rPr lang="nb-NO" dirty="0" smtClean="0"/>
              <a:t>Svakheter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132389" y="959726"/>
            <a:ext cx="4343666" cy="2415579"/>
          </a:xfrm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Uklar profil</a:t>
            </a:r>
          </a:p>
          <a:p>
            <a:r>
              <a:rPr lang="nb-NO" dirty="0" smtClean="0"/>
              <a:t>Rekruttering, gjennomføring</a:t>
            </a:r>
          </a:p>
          <a:p>
            <a:r>
              <a:rPr lang="nb-NO" dirty="0" smtClean="0"/>
              <a:t>Uavklart balanse mellom bredde og spiss</a:t>
            </a:r>
          </a:p>
          <a:p>
            <a:r>
              <a:rPr lang="nb-NO" dirty="0" smtClean="0"/>
              <a:t>Fragmentert studentgruppe</a:t>
            </a:r>
          </a:p>
          <a:p>
            <a:r>
              <a:rPr lang="nb-NO" dirty="0" smtClean="0"/>
              <a:t>For mye undervisning per student</a:t>
            </a:r>
          </a:p>
          <a:p>
            <a:r>
              <a:rPr lang="nb-NO" dirty="0" smtClean="0"/>
              <a:t>Tradisjonell undervisning</a:t>
            </a:r>
          </a:p>
          <a:p>
            <a:r>
              <a:rPr lang="nb-NO" dirty="0" smtClean="0"/>
              <a:t>Balanse mellom faglig innhold og generiske ferdigheter</a:t>
            </a:r>
            <a:endParaRPr lang="nb-NO" dirty="0"/>
          </a:p>
          <a:p>
            <a:endParaRPr lang="nb-NO" dirty="0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4753121" y="9038391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rtl="0" fontAlgn="base">
              <a:lnSpc>
                <a:spcPts val="1125"/>
              </a:lnSpc>
              <a:spcBef>
                <a:spcPct val="0"/>
              </a:spcBef>
              <a:spcAft>
                <a:spcPct val="0"/>
              </a:spcAft>
              <a:defRPr sz="800" b="0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1pPr>
            <a:lvl2pPr marL="428625" indent="2857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58838" indent="55563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89050" indent="8255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717675" indent="11112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36A1E9A0-255F-48AA-8F8C-9F06434D4319}" type="slidenum">
              <a:rPr lang="nb-NO" smtClean="0"/>
              <a:pPr/>
              <a:t>2</a:t>
            </a:fld>
            <a:endParaRPr lang="nb-NO" dirty="0"/>
          </a:p>
        </p:txBody>
      </p:sp>
      <p:sp>
        <p:nvSpPr>
          <p:cNvPr id="9" name="Subtitle 3"/>
          <p:cNvSpPr txBox="1">
            <a:spLocks/>
          </p:cNvSpPr>
          <p:nvPr/>
        </p:nvSpPr>
        <p:spPr>
          <a:xfrm>
            <a:off x="422421" y="3478526"/>
            <a:ext cx="4344987" cy="237245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 defTabSz="957263" rtl="0" eaLnBrk="1" fontAlgn="base" hangingPunct="1">
              <a:lnSpc>
                <a:spcPct val="106000"/>
              </a:lnSpc>
              <a:spcBef>
                <a:spcPct val="15000"/>
              </a:spcBef>
              <a:spcAft>
                <a:spcPct val="0"/>
              </a:spcAft>
              <a:buFont typeface="Wingdings 2" pitchFamily="18" charset="2"/>
              <a:buNone/>
              <a:defRPr lang="en-US" sz="1600" b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Muligheter	</a:t>
            </a:r>
            <a:endParaRPr lang="nb-NO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5127771" y="3432344"/>
            <a:ext cx="4344987" cy="23724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358775" indent="-358775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defRPr lang="en-US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Trusler</a:t>
            </a:r>
            <a:endParaRPr lang="nb-NO" dirty="0"/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405310" y="936640"/>
            <a:ext cx="4343625" cy="248646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Forskning (omfang, bredde, dybde)</a:t>
            </a:r>
          </a:p>
          <a:p>
            <a:r>
              <a:rPr lang="nb-NO" dirty="0" smtClean="0"/>
              <a:t>Forskningsoutput (publisering og ekstern finansiering)</a:t>
            </a:r>
          </a:p>
          <a:p>
            <a:r>
              <a:rPr lang="nb-NO" dirty="0" smtClean="0"/>
              <a:t>Mange </a:t>
            </a:r>
            <a:r>
              <a:rPr lang="nb-NO" dirty="0" err="1" smtClean="0"/>
              <a:t>PhD</a:t>
            </a:r>
            <a:r>
              <a:rPr lang="nb-NO" dirty="0" smtClean="0"/>
              <a:t> kandidater</a:t>
            </a:r>
          </a:p>
          <a:p>
            <a:r>
              <a:rPr lang="nb-NO" dirty="0" smtClean="0"/>
              <a:t>Bredde i </a:t>
            </a:r>
            <a:r>
              <a:rPr lang="nb-NO" dirty="0" err="1" smtClean="0"/>
              <a:t>studeitilbudet</a:t>
            </a:r>
            <a:r>
              <a:rPr lang="nb-NO" dirty="0" smtClean="0"/>
              <a:t> inkl. internasjonale studier</a:t>
            </a:r>
          </a:p>
          <a:p>
            <a:r>
              <a:rPr lang="nb-NO" dirty="0" smtClean="0"/>
              <a:t>Internasjonal profil</a:t>
            </a:r>
          </a:p>
          <a:p>
            <a:r>
              <a:rPr lang="nb-NO" dirty="0" smtClean="0"/>
              <a:t>Godt </a:t>
            </a:r>
            <a:r>
              <a:rPr lang="nb-NO" dirty="0" err="1" smtClean="0"/>
              <a:t>samabriedsklima</a:t>
            </a:r>
            <a:endParaRPr lang="nb-NO" dirty="0" smtClean="0"/>
          </a:p>
          <a:p>
            <a:r>
              <a:rPr lang="nb-NO" dirty="0" smtClean="0"/>
              <a:t>Stabil og kompetent administrasjon</a:t>
            </a:r>
          </a:p>
          <a:p>
            <a:r>
              <a:rPr lang="nb-NO" dirty="0" smtClean="0"/>
              <a:t>Åpenhet tverrfaglig kompetanse</a:t>
            </a:r>
            <a:endParaRPr lang="nb-NO" dirty="0"/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5198999" y="3771189"/>
            <a:ext cx="4343625" cy="267117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Konkurranse nasjonalt og internasjonalt (studier)</a:t>
            </a:r>
          </a:p>
          <a:p>
            <a:r>
              <a:rPr lang="nb-NO" dirty="0" smtClean="0"/>
              <a:t>Mindre penger til grunnforskning</a:t>
            </a:r>
          </a:p>
          <a:p>
            <a:r>
              <a:rPr lang="nb-NO" dirty="0" smtClean="0"/>
              <a:t>Eksterne belønningssystem favoriserer forskning på bekostning av studier</a:t>
            </a:r>
          </a:p>
          <a:p>
            <a:r>
              <a:rPr lang="nb-NO" dirty="0" smtClean="0"/>
              <a:t>Systemer for ekstern finansiering</a:t>
            </a:r>
          </a:p>
          <a:p>
            <a:r>
              <a:rPr lang="nb-NO" dirty="0" smtClean="0"/>
              <a:t>Studentenes økonomiske situasjon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7864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Gr. 2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nb-NO" smtClean="0"/>
              <a:pPr/>
              <a:t>3</a:t>
            </a:fld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691189"/>
            <a:ext cx="4344987" cy="242439"/>
          </a:xfrm>
        </p:spPr>
        <p:txBody>
          <a:bodyPr/>
          <a:lstStyle/>
          <a:p>
            <a:r>
              <a:rPr lang="nb-NO" dirty="0" smtClean="0"/>
              <a:t>Styrker	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28400" y="3771189"/>
            <a:ext cx="4343625" cy="2946767"/>
          </a:xfrm>
          <a:solidFill>
            <a:schemeClr val="bg1"/>
          </a:solidFill>
        </p:spPr>
        <p:txBody>
          <a:bodyPr/>
          <a:lstStyle/>
          <a:p>
            <a:r>
              <a:rPr lang="nb-NO" sz="1200" dirty="0" smtClean="0"/>
              <a:t>Sprenger grensene for faget – tverrfaglig</a:t>
            </a:r>
          </a:p>
          <a:p>
            <a:r>
              <a:rPr lang="nb-NO" sz="1200" dirty="0" smtClean="0"/>
              <a:t>Flagge høyere </a:t>
            </a:r>
          </a:p>
          <a:p>
            <a:pPr lvl="1"/>
            <a:r>
              <a:rPr lang="nb-NO" sz="1100" dirty="0" smtClean="0"/>
              <a:t>Praksis</a:t>
            </a:r>
          </a:p>
          <a:p>
            <a:pPr lvl="1"/>
            <a:r>
              <a:rPr lang="nb-NO" sz="1100" dirty="0" smtClean="0"/>
              <a:t>Forskergruppe tilknytning</a:t>
            </a:r>
          </a:p>
          <a:p>
            <a:pPr lvl="1"/>
            <a:r>
              <a:rPr lang="nb-NO" sz="1100" dirty="0" smtClean="0"/>
              <a:t>Jobbmuligheter</a:t>
            </a:r>
          </a:p>
          <a:p>
            <a:r>
              <a:rPr lang="nb-NO" sz="1200" dirty="0" smtClean="0"/>
              <a:t>Arbeidsdeling på institutt?</a:t>
            </a:r>
          </a:p>
          <a:p>
            <a:r>
              <a:rPr lang="nb-NO" sz="1200" dirty="0" smtClean="0"/>
              <a:t>Møte det nye (profesjonalitet) – ta eierskap og innarbeide nytt med gammelt</a:t>
            </a:r>
          </a:p>
          <a:p>
            <a:r>
              <a:rPr lang="nb-NO" sz="1200" dirty="0" smtClean="0"/>
              <a:t>Gode finansieringsordninger for forskning?</a:t>
            </a:r>
          </a:p>
          <a:p>
            <a:r>
              <a:rPr lang="nb-NO" sz="1200" dirty="0" smtClean="0"/>
              <a:t>Mer samarbeid og kollektiv tenkning utvikles</a:t>
            </a:r>
          </a:p>
          <a:p>
            <a:r>
              <a:rPr lang="nb-NO" sz="1200" dirty="0" smtClean="0"/>
              <a:t>Mer samarbeid om studieutvikling </a:t>
            </a:r>
            <a:r>
              <a:rPr lang="nb-NO" sz="1200" dirty="0" err="1" smtClean="0"/>
              <a:t>admin</a:t>
            </a:r>
            <a:r>
              <a:rPr lang="nb-NO" sz="1200" dirty="0" smtClean="0"/>
              <a:t>/ vit. ans.</a:t>
            </a:r>
          </a:p>
          <a:p>
            <a:r>
              <a:rPr lang="nb-NO" sz="1200" dirty="0" smtClean="0"/>
              <a:t>Endre insentiv ordningene</a:t>
            </a:r>
            <a:endParaRPr lang="nb-NO" sz="1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132388" y="691189"/>
            <a:ext cx="4344987" cy="242439"/>
          </a:xfrm>
        </p:spPr>
        <p:txBody>
          <a:bodyPr/>
          <a:lstStyle/>
          <a:p>
            <a:r>
              <a:rPr lang="nb-NO" dirty="0" smtClean="0"/>
              <a:t>Svakheter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132389" y="959726"/>
            <a:ext cx="4343666" cy="2415579"/>
          </a:xfrm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Treghet i rekruttering  </a:t>
            </a:r>
            <a:r>
              <a:rPr lang="nb-NO" dirty="0" err="1" smtClean="0"/>
              <a:t>vs</a:t>
            </a:r>
            <a:r>
              <a:rPr lang="nb-NO" dirty="0" smtClean="0"/>
              <a:t> fremtidsretting av studietilbud</a:t>
            </a:r>
          </a:p>
          <a:p>
            <a:r>
              <a:rPr lang="nb-NO" dirty="0" smtClean="0"/>
              <a:t>Utydelig profil – skal dekke alt</a:t>
            </a:r>
          </a:p>
          <a:p>
            <a:r>
              <a:rPr lang="nb-NO" dirty="0" smtClean="0"/>
              <a:t>Mismatch mellom hvordan studiene presenterer faget og faget slik det fremstår i IPED-forskning</a:t>
            </a:r>
          </a:p>
          <a:p>
            <a:r>
              <a:rPr lang="nb-NO" dirty="0" smtClean="0"/>
              <a:t>Kapasitet </a:t>
            </a:r>
            <a:r>
              <a:rPr lang="nb-NO" dirty="0" err="1" smtClean="0"/>
              <a:t>vs</a:t>
            </a:r>
            <a:r>
              <a:rPr lang="nb-NO" dirty="0" smtClean="0"/>
              <a:t> ambisjoner (forskning og studier)</a:t>
            </a:r>
          </a:p>
          <a:p>
            <a:r>
              <a:rPr lang="nb-NO" dirty="0" smtClean="0"/>
              <a:t>Svak koordinering av evaluering av undervis. praksis</a:t>
            </a:r>
          </a:p>
          <a:p>
            <a:r>
              <a:rPr lang="nb-NO" dirty="0" smtClean="0"/>
              <a:t>Varierende undervisningskompetanse</a:t>
            </a:r>
          </a:p>
          <a:p>
            <a:r>
              <a:rPr lang="nb-NO" dirty="0" smtClean="0"/>
              <a:t>Manglende kollektiv tenkning rundt studiene</a:t>
            </a:r>
            <a:endParaRPr lang="nb-NO" dirty="0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4753121" y="9038391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rtl="0" fontAlgn="base">
              <a:lnSpc>
                <a:spcPts val="1125"/>
              </a:lnSpc>
              <a:spcBef>
                <a:spcPct val="0"/>
              </a:spcBef>
              <a:spcAft>
                <a:spcPct val="0"/>
              </a:spcAft>
              <a:defRPr sz="800" b="0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1pPr>
            <a:lvl2pPr marL="428625" indent="2857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58838" indent="55563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89050" indent="8255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717675" indent="11112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36A1E9A0-255F-48AA-8F8C-9F06434D4319}" type="slidenum">
              <a:rPr lang="nb-NO" smtClean="0"/>
              <a:pPr/>
              <a:t>3</a:t>
            </a:fld>
            <a:endParaRPr lang="nb-NO" dirty="0"/>
          </a:p>
        </p:txBody>
      </p:sp>
      <p:sp>
        <p:nvSpPr>
          <p:cNvPr id="9" name="Subtitle 3"/>
          <p:cNvSpPr txBox="1">
            <a:spLocks/>
          </p:cNvSpPr>
          <p:nvPr/>
        </p:nvSpPr>
        <p:spPr>
          <a:xfrm>
            <a:off x="422421" y="3478526"/>
            <a:ext cx="4344987" cy="237245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 defTabSz="957263" rtl="0" eaLnBrk="1" fontAlgn="base" hangingPunct="1">
              <a:lnSpc>
                <a:spcPct val="106000"/>
              </a:lnSpc>
              <a:spcBef>
                <a:spcPct val="15000"/>
              </a:spcBef>
              <a:spcAft>
                <a:spcPct val="0"/>
              </a:spcAft>
              <a:buFont typeface="Wingdings 2" pitchFamily="18" charset="2"/>
              <a:buNone/>
              <a:defRPr lang="en-US" sz="1600" b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Muligheter	</a:t>
            </a:r>
            <a:endParaRPr lang="nb-NO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5127771" y="3432344"/>
            <a:ext cx="4344987" cy="23724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358775" indent="-358775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defRPr lang="en-US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Trusler</a:t>
            </a:r>
            <a:endParaRPr lang="nb-NO" dirty="0"/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349893" y="871985"/>
            <a:ext cx="2134689" cy="248646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000" dirty="0" smtClean="0"/>
              <a:t>Faglig bredde – tverrfaglig, åpenhet mot andre fagområder</a:t>
            </a:r>
          </a:p>
          <a:p>
            <a:r>
              <a:rPr lang="nb-NO" sz="1000" dirty="0" smtClean="0"/>
              <a:t>Flere perspektiver</a:t>
            </a:r>
          </a:p>
          <a:p>
            <a:r>
              <a:rPr lang="nb-NO" sz="1000" dirty="0" smtClean="0"/>
              <a:t>Mange interesserte/potensielle studenter (mange tar master)</a:t>
            </a:r>
          </a:p>
          <a:p>
            <a:r>
              <a:rPr lang="nb-NO" sz="1000" dirty="0" smtClean="0"/>
              <a:t>Kritisk distanse til prof. feltet</a:t>
            </a:r>
          </a:p>
          <a:p>
            <a:r>
              <a:rPr lang="nb-NO" sz="1000" dirty="0" smtClean="0"/>
              <a:t>Unike studietilbud – master</a:t>
            </a:r>
          </a:p>
          <a:p>
            <a:r>
              <a:rPr lang="nb-NO" sz="1000" dirty="0" smtClean="0"/>
              <a:t>God administrasjon</a:t>
            </a:r>
          </a:p>
          <a:p>
            <a:r>
              <a:rPr lang="nb-NO" sz="1000" dirty="0" smtClean="0"/>
              <a:t>Sterkt forskningsmiljø/profiler (</a:t>
            </a:r>
            <a:r>
              <a:rPr lang="nb-NO" sz="1000" dirty="0" err="1" smtClean="0"/>
              <a:t>Nated</a:t>
            </a:r>
            <a:r>
              <a:rPr lang="nb-NO" sz="1000" dirty="0" smtClean="0"/>
              <a:t>)</a:t>
            </a:r>
          </a:p>
          <a:p>
            <a:r>
              <a:rPr lang="nb-NO" sz="1000" dirty="0" smtClean="0"/>
              <a:t>Høy humankapital – godt </a:t>
            </a:r>
            <a:r>
              <a:rPr lang="nb-NO" sz="1000" dirty="0" err="1" smtClean="0"/>
              <a:t>renomé</a:t>
            </a:r>
            <a:endParaRPr lang="nb-NO" sz="1000" dirty="0" smtClean="0"/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5198999" y="3771189"/>
            <a:ext cx="4343625" cy="294676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err="1" smtClean="0"/>
              <a:t>Faktultære</a:t>
            </a:r>
            <a:r>
              <a:rPr lang="nb-NO" dirty="0" smtClean="0"/>
              <a:t> forskergrupper – undervisnings behov på institutt/program</a:t>
            </a:r>
          </a:p>
          <a:p>
            <a:r>
              <a:rPr lang="nb-NO" dirty="0" smtClean="0"/>
              <a:t>Krav om å være grensesprengende i forskningen</a:t>
            </a:r>
          </a:p>
          <a:p>
            <a:r>
              <a:rPr lang="nb-NO" dirty="0" smtClean="0"/>
              <a:t>Uklart hva som er felles grunnleggende konkurranse</a:t>
            </a:r>
          </a:p>
          <a:p>
            <a:r>
              <a:rPr lang="nb-NO" dirty="0" smtClean="0"/>
              <a:t>Konkurranse med høyskole-mastere</a:t>
            </a:r>
          </a:p>
          <a:p>
            <a:r>
              <a:rPr lang="nb-NO" dirty="0" smtClean="0"/>
              <a:t>«Hellige kuer» i rekruttering til fagområder</a:t>
            </a:r>
          </a:p>
          <a:p>
            <a:r>
              <a:rPr lang="nb-NO" dirty="0" smtClean="0"/>
              <a:t>Vellykket forskningssøknad – truer </a:t>
            </a:r>
            <a:r>
              <a:rPr lang="nb-NO" dirty="0" err="1" smtClean="0"/>
              <a:t>undervisnin</a:t>
            </a:r>
            <a:r>
              <a:rPr lang="nb-NO" dirty="0" smtClean="0"/>
              <a:t>?</a:t>
            </a:r>
          </a:p>
          <a:p>
            <a:r>
              <a:rPr lang="nb-NO" dirty="0" smtClean="0"/>
              <a:t>Stort arbeidspress – publikasjonskrav</a:t>
            </a:r>
          </a:p>
          <a:p>
            <a:r>
              <a:rPr lang="nb-NO" dirty="0" smtClean="0"/>
              <a:t>Lite anerkjennelse/formelle krav til undervisning.  </a:t>
            </a:r>
            <a:endParaRPr lang="nb-NO" dirty="0"/>
          </a:p>
        </p:txBody>
      </p:sp>
      <p:sp>
        <p:nvSpPr>
          <p:cNvPr id="15" name="Text Placeholder 4"/>
          <p:cNvSpPr txBox="1">
            <a:spLocks/>
          </p:cNvSpPr>
          <p:nvPr/>
        </p:nvSpPr>
        <p:spPr>
          <a:xfrm>
            <a:off x="2561727" y="876604"/>
            <a:ext cx="2127677" cy="248646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050" dirty="0" smtClean="0"/>
              <a:t>Internasjonalt nettverk</a:t>
            </a:r>
          </a:p>
          <a:p>
            <a:r>
              <a:rPr lang="nb-NO" sz="1050" dirty="0" smtClean="0"/>
              <a:t>Har god ressurs i FUP</a:t>
            </a:r>
          </a:p>
          <a:p>
            <a:r>
              <a:rPr lang="nb-NO" sz="1050" dirty="0"/>
              <a:t>Stort institutt på lite </a:t>
            </a:r>
            <a:r>
              <a:rPr lang="nb-NO" sz="1050" dirty="0" smtClean="0"/>
              <a:t>fakultet – flat struktur, korte avstander</a:t>
            </a:r>
          </a:p>
          <a:p>
            <a:r>
              <a:rPr lang="nb-NO" sz="1050" dirty="0" smtClean="0"/>
              <a:t>Stor </a:t>
            </a:r>
            <a:r>
              <a:rPr lang="nb-NO" sz="1050" dirty="0" err="1" smtClean="0"/>
              <a:t>miiljø</a:t>
            </a:r>
            <a:r>
              <a:rPr lang="nb-NO" sz="1050" dirty="0" smtClean="0"/>
              <a:t>, styrket ekstra ved fusjon</a:t>
            </a:r>
          </a:p>
          <a:p>
            <a:r>
              <a:rPr lang="nb-NO" sz="1050" dirty="0" smtClean="0"/>
              <a:t>Historie og </a:t>
            </a:r>
            <a:r>
              <a:rPr lang="nb-NO" sz="1000" dirty="0"/>
              <a:t>erfaring</a:t>
            </a:r>
            <a:r>
              <a:rPr lang="nb-NO" sz="1050" dirty="0" smtClean="0"/>
              <a:t> – stabilt fagmiljø</a:t>
            </a:r>
          </a:p>
          <a:p>
            <a:r>
              <a:rPr lang="nb-NO" sz="1050" dirty="0" smtClean="0"/>
              <a:t>Åpen ledelse</a:t>
            </a:r>
          </a:p>
          <a:p>
            <a:r>
              <a:rPr lang="nb-NO" sz="1050" dirty="0" smtClean="0"/>
              <a:t>Unike studietilbud – master</a:t>
            </a:r>
          </a:p>
          <a:p>
            <a:r>
              <a:rPr lang="nb-NO" sz="1050" dirty="0" smtClean="0"/>
              <a:t>Forskere som underviser</a:t>
            </a:r>
            <a:endParaRPr lang="nb-NO" sz="1050" dirty="0"/>
          </a:p>
          <a:p>
            <a:endParaRPr lang="nb-NO" sz="1050" dirty="0" smtClean="0"/>
          </a:p>
          <a:p>
            <a:endParaRPr lang="nb-NO" sz="1050" dirty="0"/>
          </a:p>
          <a:p>
            <a:endParaRPr lang="nb-NO" sz="1050" dirty="0" smtClean="0"/>
          </a:p>
        </p:txBody>
      </p:sp>
    </p:spTree>
    <p:extLst>
      <p:ext uri="{BB962C8B-B14F-4D97-AF65-F5344CB8AC3E}">
        <p14:creationId xmlns:p14="http://schemas.microsoft.com/office/powerpoint/2010/main" val="4014366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Gr. 3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nb-NO" smtClean="0"/>
              <a:pPr/>
              <a:t>4</a:t>
            </a:fld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691189"/>
            <a:ext cx="4344987" cy="242439"/>
          </a:xfrm>
        </p:spPr>
        <p:txBody>
          <a:bodyPr/>
          <a:lstStyle/>
          <a:p>
            <a:r>
              <a:rPr lang="nb-NO" dirty="0" smtClean="0"/>
              <a:t>Styrker	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28400" y="3771189"/>
            <a:ext cx="4343625" cy="2666555"/>
          </a:xfrm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Samarbeide med våre naboer på UV</a:t>
            </a:r>
          </a:p>
          <a:p>
            <a:pPr lvl="1">
              <a:buFontTx/>
              <a:buChar char="-"/>
            </a:pPr>
            <a:r>
              <a:rPr lang="nb-NO" dirty="0" smtClean="0"/>
              <a:t>Reorganisering IPED/ISP/ILS?</a:t>
            </a:r>
          </a:p>
          <a:p>
            <a:pPr>
              <a:buFontTx/>
              <a:buChar char="-"/>
            </a:pPr>
            <a:r>
              <a:rPr lang="nb-NO" dirty="0" smtClean="0"/>
              <a:t>Styrke våre bånd til arbeidsgivere/praksisfelt</a:t>
            </a:r>
          </a:p>
          <a:p>
            <a:pPr>
              <a:buFontTx/>
              <a:buChar char="-"/>
            </a:pPr>
            <a:r>
              <a:rPr lang="nb-NO" dirty="0" smtClean="0"/>
              <a:t>Åpne opp for praksisplasser for MA-</a:t>
            </a:r>
            <a:r>
              <a:rPr lang="nb-NO" dirty="0" err="1" smtClean="0"/>
              <a:t>stud</a:t>
            </a:r>
            <a:r>
              <a:rPr lang="nb-NO" dirty="0" smtClean="0"/>
              <a:t> på forskningsprosjekt</a:t>
            </a:r>
          </a:p>
          <a:p>
            <a:pPr lvl="1">
              <a:buFontTx/>
              <a:buChar char="-"/>
            </a:pPr>
            <a:r>
              <a:rPr lang="nb-NO" dirty="0" smtClean="0"/>
              <a:t>motivere til videre </a:t>
            </a:r>
          </a:p>
          <a:p>
            <a:pPr>
              <a:buFontTx/>
              <a:buChar char="-"/>
            </a:pPr>
            <a:r>
              <a:rPr lang="nb-NO" dirty="0" smtClean="0"/>
              <a:t>Mer fleksibelt studieforløp</a:t>
            </a:r>
            <a:r>
              <a:rPr lang="nb-NO" dirty="0"/>
              <a:t> </a:t>
            </a:r>
            <a:r>
              <a:rPr lang="nb-NO" dirty="0" smtClean="0"/>
              <a:t>ved å åpne opp for fjernundervisning ¨Mer kommunikasjon </a:t>
            </a:r>
          </a:p>
          <a:p>
            <a:pPr lvl="1">
              <a:buFontTx/>
              <a:buChar char="-"/>
            </a:pPr>
            <a:r>
              <a:rPr lang="nb-NO" dirty="0" smtClean="0"/>
              <a:t>hva gjør vi og hvordan (erfaringsutveksling)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132388" y="691189"/>
            <a:ext cx="4344987" cy="242439"/>
          </a:xfrm>
        </p:spPr>
        <p:txBody>
          <a:bodyPr/>
          <a:lstStyle/>
          <a:p>
            <a:r>
              <a:rPr lang="nb-NO" dirty="0" smtClean="0"/>
              <a:t>Svakheter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132389" y="959726"/>
            <a:ext cx="4343666" cy="2415579"/>
          </a:xfrm>
          <a:solidFill>
            <a:schemeClr val="bg1"/>
          </a:solidFill>
        </p:spPr>
        <p:txBody>
          <a:bodyPr/>
          <a:lstStyle/>
          <a:p>
            <a:r>
              <a:rPr lang="nb-NO" sz="1200" dirty="0" smtClean="0"/>
              <a:t>Vanskelig/mangelfull struktur på studietilbudet</a:t>
            </a:r>
          </a:p>
          <a:p>
            <a:pPr marL="0" indent="0">
              <a:buNone/>
            </a:pPr>
            <a:r>
              <a:rPr lang="nb-NO" sz="1200" dirty="0" smtClean="0"/>
              <a:t>→ utfordrende å se helheten</a:t>
            </a:r>
          </a:p>
          <a:p>
            <a:pPr marL="0" indent="0">
              <a:buNone/>
            </a:pPr>
            <a:r>
              <a:rPr lang="nb-NO" sz="1200" dirty="0" smtClean="0"/>
              <a:t>→ vi ser vårt eget, men vanskelig å se hva som er felles ansvar</a:t>
            </a:r>
          </a:p>
          <a:p>
            <a:r>
              <a:rPr lang="nb-NO" sz="1200" dirty="0" smtClean="0"/>
              <a:t>Mangle på progresjon mellom emnene på BA-</a:t>
            </a:r>
            <a:r>
              <a:rPr lang="nb-NO" sz="1200" dirty="0" err="1" smtClean="0"/>
              <a:t>probl</a:t>
            </a:r>
            <a:r>
              <a:rPr lang="nb-NO" sz="1200" dirty="0" smtClean="0"/>
              <a:t>: problematisk</a:t>
            </a:r>
          </a:p>
          <a:p>
            <a:r>
              <a:rPr lang="nb-NO" sz="1200" dirty="0" smtClean="0"/>
              <a:t>Vi klarer ikke svare godt nok på «Hva kan jeg bli?»</a:t>
            </a:r>
          </a:p>
          <a:p>
            <a:r>
              <a:rPr lang="nb-NO" sz="1200" dirty="0" err="1" smtClean="0"/>
              <a:t>Uoversiktelig</a:t>
            </a:r>
            <a:r>
              <a:rPr lang="nb-NO" sz="1200" dirty="0" smtClean="0"/>
              <a:t> og fragmentert innenfor nivå, men også på tvers</a:t>
            </a:r>
          </a:p>
          <a:p>
            <a:r>
              <a:rPr lang="nb-NO" sz="1200" dirty="0" smtClean="0"/>
              <a:t>Varierende samarbeid og kommunikasjon mellom </a:t>
            </a:r>
            <a:r>
              <a:rPr lang="nb-NO" sz="1200" dirty="0" err="1" smtClean="0"/>
              <a:t>adm</a:t>
            </a:r>
            <a:r>
              <a:rPr lang="nb-NO" sz="1200" dirty="0" smtClean="0"/>
              <a:t> ansatte og vit ansatte </a:t>
            </a:r>
          </a:p>
          <a:p>
            <a:r>
              <a:rPr lang="nb-NO" sz="1200" dirty="0" smtClean="0"/>
              <a:t>Mangler støtte- og mentorordninger for </a:t>
            </a:r>
            <a:r>
              <a:rPr lang="nb-NO" sz="1200" dirty="0" err="1" smtClean="0"/>
              <a:t>emneansvarlige</a:t>
            </a:r>
            <a:endParaRPr lang="nb-NO" sz="1200" dirty="0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4753121" y="9038391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rtl="0" fontAlgn="base">
              <a:lnSpc>
                <a:spcPts val="1125"/>
              </a:lnSpc>
              <a:spcBef>
                <a:spcPct val="0"/>
              </a:spcBef>
              <a:spcAft>
                <a:spcPct val="0"/>
              </a:spcAft>
              <a:defRPr sz="800" b="0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1pPr>
            <a:lvl2pPr marL="428625" indent="2857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58838" indent="55563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89050" indent="8255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717675" indent="11112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36A1E9A0-255F-48AA-8F8C-9F06434D4319}" type="slidenum">
              <a:rPr lang="nb-NO" smtClean="0"/>
              <a:pPr/>
              <a:t>4</a:t>
            </a:fld>
            <a:endParaRPr lang="nb-NO" dirty="0"/>
          </a:p>
        </p:txBody>
      </p:sp>
      <p:sp>
        <p:nvSpPr>
          <p:cNvPr id="9" name="Subtitle 3"/>
          <p:cNvSpPr txBox="1">
            <a:spLocks/>
          </p:cNvSpPr>
          <p:nvPr/>
        </p:nvSpPr>
        <p:spPr>
          <a:xfrm>
            <a:off x="422421" y="3478526"/>
            <a:ext cx="4344987" cy="237245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 defTabSz="957263" rtl="0" eaLnBrk="1" fontAlgn="base" hangingPunct="1">
              <a:lnSpc>
                <a:spcPct val="106000"/>
              </a:lnSpc>
              <a:spcBef>
                <a:spcPct val="15000"/>
              </a:spcBef>
              <a:spcAft>
                <a:spcPct val="0"/>
              </a:spcAft>
              <a:buFont typeface="Wingdings 2" pitchFamily="18" charset="2"/>
              <a:buNone/>
              <a:defRPr lang="en-US" sz="1600" b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Muligheter	</a:t>
            </a:r>
            <a:endParaRPr lang="nb-NO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5127771" y="3432344"/>
            <a:ext cx="4344987" cy="23724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358775" indent="-358775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defRPr lang="en-US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Trusler</a:t>
            </a:r>
            <a:endParaRPr lang="nb-NO" dirty="0"/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405310" y="936640"/>
            <a:ext cx="2125454" cy="248646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 dirty="0" smtClean="0"/>
              <a:t>Godt med </a:t>
            </a:r>
            <a:r>
              <a:rPr lang="nb-NO" sz="1100" dirty="0" err="1" smtClean="0"/>
              <a:t>ressuser</a:t>
            </a:r>
            <a:endParaRPr lang="nb-NO" sz="1100" dirty="0"/>
          </a:p>
          <a:p>
            <a:pPr lvl="1"/>
            <a:r>
              <a:rPr lang="nb-NO" sz="1050" dirty="0" smtClean="0"/>
              <a:t>Flinke folk</a:t>
            </a:r>
          </a:p>
          <a:p>
            <a:pPr lvl="1"/>
            <a:r>
              <a:rPr lang="nb-NO" sz="1050" dirty="0" smtClean="0"/>
              <a:t>Penger</a:t>
            </a:r>
          </a:p>
          <a:p>
            <a:pPr lvl="1"/>
            <a:r>
              <a:rPr lang="nb-NO" sz="1050" dirty="0" smtClean="0"/>
              <a:t>Utstyr og gode lokaler</a:t>
            </a:r>
          </a:p>
          <a:p>
            <a:pPr lvl="1"/>
            <a:r>
              <a:rPr lang="nb-NO" sz="1050" dirty="0" smtClean="0"/>
              <a:t>Vi forsker mye og bra!</a:t>
            </a:r>
          </a:p>
          <a:p>
            <a:r>
              <a:rPr lang="nb-NO" sz="1100" dirty="0" smtClean="0"/>
              <a:t>Lite konflikter (som vi vet…)</a:t>
            </a:r>
          </a:p>
          <a:p>
            <a:pPr lvl="1"/>
            <a:r>
              <a:rPr lang="nb-NO" sz="1050" dirty="0" smtClean="0"/>
              <a:t>Vennlig miljø, fleksible ansatte, velvilje og dugnadsånd</a:t>
            </a:r>
            <a:endParaRPr lang="nb-NO" sz="1050" dirty="0"/>
          </a:p>
          <a:p>
            <a:r>
              <a:rPr lang="nb-NO" sz="1100" dirty="0" smtClean="0"/>
              <a:t>God kollegial støtte </a:t>
            </a:r>
            <a:r>
              <a:rPr lang="nb-NO" sz="1100" dirty="0" err="1" smtClean="0"/>
              <a:t>adm</a:t>
            </a:r>
            <a:r>
              <a:rPr lang="nb-NO" sz="1100" dirty="0" smtClean="0"/>
              <a:t>/vit</a:t>
            </a:r>
            <a:endParaRPr lang="nb-NO" sz="1050" dirty="0" smtClean="0"/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5198999" y="3771189"/>
            <a:ext cx="4343625" cy="267117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Student rekruttering kan bli utfordrende</a:t>
            </a:r>
          </a:p>
          <a:p>
            <a:r>
              <a:rPr lang="nb-NO" dirty="0" smtClean="0"/>
              <a:t>Frafall underveis og mellom BA – MA</a:t>
            </a:r>
          </a:p>
          <a:p>
            <a:r>
              <a:rPr lang="nb-NO" dirty="0" smtClean="0"/>
              <a:t>Vi vet for lite om «hva som rører seg» hos studentene</a:t>
            </a:r>
          </a:p>
          <a:p>
            <a:pPr lvl="1"/>
            <a:r>
              <a:rPr lang="nb-NO" dirty="0" smtClean="0"/>
              <a:t>Hva er de fornøyde/misfornøyde med?</a:t>
            </a:r>
          </a:p>
          <a:p>
            <a:pPr lvl="1"/>
            <a:r>
              <a:rPr lang="nb-NO" dirty="0" smtClean="0"/>
              <a:t>Hvordan har de det?</a:t>
            </a:r>
          </a:p>
          <a:p>
            <a:r>
              <a:rPr lang="nb-NO" dirty="0" smtClean="0"/>
              <a:t>Rekruttering av stipendiater</a:t>
            </a:r>
          </a:p>
          <a:p>
            <a:r>
              <a:rPr lang="nb-NO" dirty="0" smtClean="0"/>
              <a:t>Bredde vs. spesialisering i undervisningstilbudet</a:t>
            </a:r>
          </a:p>
          <a:p>
            <a:pPr lvl="1"/>
            <a:r>
              <a:rPr lang="nb-NO" dirty="0" smtClean="0"/>
              <a:t>I dag er vi sårbare…</a:t>
            </a:r>
          </a:p>
          <a:p>
            <a:r>
              <a:rPr lang="nb-NO" dirty="0" smtClean="0"/>
              <a:t>Overoppfylte særavtaler </a:t>
            </a:r>
            <a:endParaRPr lang="nb-NO" dirty="0"/>
          </a:p>
        </p:txBody>
      </p:sp>
      <p:sp>
        <p:nvSpPr>
          <p:cNvPr id="13" name="Text Placeholder 4"/>
          <p:cNvSpPr txBox="1">
            <a:spLocks/>
          </p:cNvSpPr>
          <p:nvPr/>
        </p:nvSpPr>
        <p:spPr>
          <a:xfrm>
            <a:off x="2632364" y="959734"/>
            <a:ext cx="2110509" cy="248646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 dirty="0" smtClean="0"/>
              <a:t>Tradisjonstungt (også utføring)</a:t>
            </a:r>
          </a:p>
          <a:p>
            <a:r>
              <a:rPr lang="nb-NO" sz="1100" dirty="0" smtClean="0"/>
              <a:t>Folke er glad i jobben sin, og engasjert i det de gjør</a:t>
            </a:r>
            <a:r>
              <a:rPr lang="nb-NO" sz="1100" dirty="0"/>
              <a:t> </a:t>
            </a:r>
            <a:r>
              <a:rPr lang="nb-NO" sz="1100" dirty="0" smtClean="0"/>
              <a:t>– skaffer spennende prosjekter</a:t>
            </a:r>
          </a:p>
          <a:p>
            <a:r>
              <a:rPr lang="nb-NO" sz="1100" dirty="0" smtClean="0"/>
              <a:t>Vi dekker mye av </a:t>
            </a:r>
            <a:r>
              <a:rPr lang="nb-NO" sz="1100" dirty="0" err="1" smtClean="0"/>
              <a:t>ped</a:t>
            </a:r>
            <a:r>
              <a:rPr lang="nb-NO" sz="1100" dirty="0" smtClean="0"/>
              <a:t>-faget med vårt undervisningstilbud</a:t>
            </a:r>
          </a:p>
          <a:p>
            <a:r>
              <a:rPr lang="nb-NO" sz="1100" dirty="0" smtClean="0"/>
              <a:t>Mange av våre studenter er interesserte og engasjerte </a:t>
            </a:r>
          </a:p>
          <a:p>
            <a:pPr lvl="1"/>
            <a:r>
              <a:rPr lang="nb-NO" sz="1050" dirty="0" smtClean="0"/>
              <a:t>Godt arbeids- og </a:t>
            </a:r>
            <a:r>
              <a:rPr lang="nb-NO" sz="1050" dirty="0" err="1" smtClean="0"/>
              <a:t>lesemiljø</a:t>
            </a:r>
            <a:r>
              <a:rPr lang="nb-NO" sz="1050" dirty="0" smtClean="0"/>
              <a:t> på master  </a:t>
            </a:r>
          </a:p>
        </p:txBody>
      </p:sp>
    </p:spTree>
    <p:extLst>
      <p:ext uri="{BB962C8B-B14F-4D97-AF65-F5344CB8AC3E}">
        <p14:creationId xmlns:p14="http://schemas.microsoft.com/office/powerpoint/2010/main" val="2672280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Gr. 4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nb-NO" smtClean="0"/>
              <a:pPr/>
              <a:t>5</a:t>
            </a:fld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691189"/>
            <a:ext cx="4344987" cy="242439"/>
          </a:xfrm>
        </p:spPr>
        <p:txBody>
          <a:bodyPr/>
          <a:lstStyle/>
          <a:p>
            <a:r>
              <a:rPr lang="nb-NO" dirty="0" smtClean="0"/>
              <a:t>Styrker	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28400" y="3771189"/>
            <a:ext cx="4343625" cy="2666555"/>
          </a:xfrm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Bedre formidle (vektlegge)</a:t>
            </a:r>
          </a:p>
          <a:p>
            <a:pPr>
              <a:buFontTx/>
              <a:buChar char="-"/>
            </a:pPr>
            <a:r>
              <a:rPr lang="nb-NO" dirty="0" smtClean="0"/>
              <a:t>Læring og nytteverdi + utvikling</a:t>
            </a:r>
          </a:p>
          <a:p>
            <a:r>
              <a:rPr lang="nb-NO" dirty="0" smtClean="0"/>
              <a:t>Bygge på interesse som øker i kunnskapssamfunnet, brede tilnærminger i utfordringer i samfunnet/tverrfaglig</a:t>
            </a:r>
          </a:p>
          <a:p>
            <a:r>
              <a:rPr lang="nb-NO" dirty="0" smtClean="0"/>
              <a:t>Omstillinger </a:t>
            </a:r>
            <a:r>
              <a:rPr lang="nb-NO" dirty="0" err="1" smtClean="0"/>
              <a:t>ift</a:t>
            </a:r>
            <a:r>
              <a:rPr lang="nb-NO" dirty="0" smtClean="0"/>
              <a:t> nye markeder</a:t>
            </a:r>
          </a:p>
          <a:p>
            <a:r>
              <a:rPr lang="nb-NO" dirty="0" smtClean="0"/>
              <a:t>Ny perspektiver trengs (vi tilbyd dette) på hva det er å være «lærende menneske», «lærende organisasjoner» (kompetanse/tverrfaglighet)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132388" y="691189"/>
            <a:ext cx="4344987" cy="242439"/>
          </a:xfrm>
        </p:spPr>
        <p:txBody>
          <a:bodyPr/>
          <a:lstStyle/>
          <a:p>
            <a:r>
              <a:rPr lang="nb-NO" dirty="0" smtClean="0"/>
              <a:t>Svakheter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132389" y="959726"/>
            <a:ext cx="4343666" cy="2415579"/>
          </a:xfrm>
          <a:solidFill>
            <a:schemeClr val="bg1"/>
          </a:solidFill>
        </p:spPr>
        <p:txBody>
          <a:bodyPr/>
          <a:lstStyle/>
          <a:p>
            <a:r>
              <a:rPr lang="nb-NO" sz="1000" dirty="0" smtClean="0"/>
              <a:t>«Beste studenter»?</a:t>
            </a:r>
          </a:p>
          <a:p>
            <a:r>
              <a:rPr lang="nb-NO" sz="1000" dirty="0" smtClean="0"/>
              <a:t>Forvirrende oppbygging B </a:t>
            </a:r>
            <a:r>
              <a:rPr lang="nb-NO" sz="1000" b="1" dirty="0" smtClean="0"/>
              <a:t>→</a:t>
            </a:r>
            <a:r>
              <a:rPr lang="nb-NO" sz="1000" dirty="0" smtClean="0"/>
              <a:t> M</a:t>
            </a:r>
          </a:p>
          <a:p>
            <a:r>
              <a:rPr lang="nb-NO" sz="1000" dirty="0" smtClean="0"/>
              <a:t>Svak/manglende progresjonsstige </a:t>
            </a:r>
            <a:r>
              <a:rPr lang="nb-NO" sz="1000" dirty="0"/>
              <a:t>B </a:t>
            </a:r>
            <a:r>
              <a:rPr lang="nb-NO" sz="1000" b="1" dirty="0"/>
              <a:t>→</a:t>
            </a:r>
            <a:r>
              <a:rPr lang="nb-NO" sz="1000" dirty="0"/>
              <a:t> M</a:t>
            </a:r>
            <a:endParaRPr lang="nb-NO" sz="1000" dirty="0" smtClean="0"/>
          </a:p>
          <a:p>
            <a:r>
              <a:rPr lang="nb-NO" sz="1000" dirty="0" smtClean="0"/>
              <a:t>Innføringskurs på B</a:t>
            </a:r>
          </a:p>
          <a:p>
            <a:r>
              <a:rPr lang="nb-NO" sz="1000" dirty="0" smtClean="0"/>
              <a:t>Ubalanse mellom </a:t>
            </a:r>
            <a:r>
              <a:rPr lang="nb-NO" sz="1000" dirty="0" err="1" smtClean="0"/>
              <a:t>kapasiet</a:t>
            </a:r>
            <a:r>
              <a:rPr lang="nb-NO" sz="1000" dirty="0" smtClean="0"/>
              <a:t> og kompetanse</a:t>
            </a:r>
            <a:r>
              <a:rPr lang="nb-NO" sz="1000" dirty="0"/>
              <a:t> </a:t>
            </a:r>
            <a:r>
              <a:rPr lang="nb-NO" sz="1000" dirty="0" err="1" smtClean="0"/>
              <a:t>ift</a:t>
            </a:r>
            <a:r>
              <a:rPr lang="nb-NO" sz="1000" dirty="0" smtClean="0"/>
              <a:t> forskningsfronten</a:t>
            </a:r>
          </a:p>
          <a:p>
            <a:r>
              <a:rPr lang="nb-NO" sz="1000" dirty="0" smtClean="0"/>
              <a:t>Vit ansatte </a:t>
            </a:r>
            <a:r>
              <a:rPr lang="nb-NO" sz="1000" dirty="0" err="1" smtClean="0"/>
              <a:t>vs</a:t>
            </a:r>
            <a:r>
              <a:rPr lang="nb-NO" sz="1000" dirty="0" smtClean="0"/>
              <a:t> midlertidig dekning av undervisningsbehov</a:t>
            </a:r>
          </a:p>
          <a:p>
            <a:r>
              <a:rPr lang="nb-NO" sz="1000" dirty="0" smtClean="0"/>
              <a:t>Fragmentering i undervisning</a:t>
            </a:r>
            <a:r>
              <a:rPr lang="nb-NO" sz="1000" dirty="0"/>
              <a:t> </a:t>
            </a:r>
            <a:r>
              <a:rPr lang="nb-NO" sz="1000" dirty="0" err="1" smtClean="0"/>
              <a:t>pga</a:t>
            </a:r>
            <a:r>
              <a:rPr lang="nb-NO" sz="1000" dirty="0" smtClean="0"/>
              <a:t> oppdeling/dekning av personale</a:t>
            </a:r>
          </a:p>
          <a:p>
            <a:r>
              <a:rPr lang="nb-NO" sz="1000" dirty="0" smtClean="0"/>
              <a:t>Uklarhet rundt begrepet «pedagogikk» </a:t>
            </a:r>
            <a:r>
              <a:rPr lang="nb-NO" sz="1000" dirty="0" err="1" smtClean="0"/>
              <a:t>vs</a:t>
            </a:r>
            <a:r>
              <a:rPr lang="nb-NO" sz="1000" dirty="0" smtClean="0"/>
              <a:t> </a:t>
            </a:r>
            <a:r>
              <a:rPr lang="nb-NO" sz="1000" dirty="0" err="1" smtClean="0"/>
              <a:t>utdanningsvit</a:t>
            </a:r>
            <a:r>
              <a:rPr lang="nb-NO" sz="1000" dirty="0" smtClean="0"/>
              <a:t> (på B nivå)</a:t>
            </a:r>
          </a:p>
          <a:p>
            <a:r>
              <a:rPr lang="nb-NO" sz="1000" dirty="0" smtClean="0"/>
              <a:t>Behov for spesialisering på B nivå</a:t>
            </a:r>
          </a:p>
          <a:p>
            <a:r>
              <a:rPr lang="nb-NO" sz="1000" dirty="0" smtClean="0"/>
              <a:t>Negativ/lav status på pedagogikk blant </a:t>
            </a:r>
            <a:r>
              <a:rPr lang="nb-NO" sz="1000" dirty="0" err="1" smtClean="0"/>
              <a:t>vg</a:t>
            </a:r>
            <a:r>
              <a:rPr lang="nb-NO" sz="1000" dirty="0" smtClean="0"/>
              <a:t> studenter</a:t>
            </a:r>
          </a:p>
          <a:p>
            <a:r>
              <a:rPr lang="nb-NO" sz="1000" dirty="0" smtClean="0"/>
              <a:t>Altfor lite koordinering/faglig/erfarings utveksling mellom undervisere</a:t>
            </a:r>
          </a:p>
          <a:p>
            <a:endParaRPr lang="nb-NO" sz="1000" dirty="0" smtClean="0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4753121" y="9038391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rtl="0" fontAlgn="base">
              <a:lnSpc>
                <a:spcPts val="1125"/>
              </a:lnSpc>
              <a:spcBef>
                <a:spcPct val="0"/>
              </a:spcBef>
              <a:spcAft>
                <a:spcPct val="0"/>
              </a:spcAft>
              <a:defRPr sz="800" b="0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1pPr>
            <a:lvl2pPr marL="428625" indent="2857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58838" indent="55563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89050" indent="8255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717675" indent="11112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36A1E9A0-255F-48AA-8F8C-9F06434D4319}" type="slidenum">
              <a:rPr lang="nb-NO" smtClean="0"/>
              <a:pPr/>
              <a:t>5</a:t>
            </a:fld>
            <a:endParaRPr lang="nb-NO" dirty="0"/>
          </a:p>
        </p:txBody>
      </p:sp>
      <p:sp>
        <p:nvSpPr>
          <p:cNvPr id="9" name="Subtitle 3"/>
          <p:cNvSpPr txBox="1">
            <a:spLocks/>
          </p:cNvSpPr>
          <p:nvPr/>
        </p:nvSpPr>
        <p:spPr>
          <a:xfrm>
            <a:off x="422421" y="3478526"/>
            <a:ext cx="4344987" cy="237245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 defTabSz="957263" rtl="0" eaLnBrk="1" fontAlgn="base" hangingPunct="1">
              <a:lnSpc>
                <a:spcPct val="106000"/>
              </a:lnSpc>
              <a:spcBef>
                <a:spcPct val="15000"/>
              </a:spcBef>
              <a:spcAft>
                <a:spcPct val="0"/>
              </a:spcAft>
              <a:buFont typeface="Wingdings 2" pitchFamily="18" charset="2"/>
              <a:buNone/>
              <a:defRPr lang="en-US" sz="1600" b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Muligheter	</a:t>
            </a:r>
            <a:endParaRPr lang="nb-NO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5127771" y="3432344"/>
            <a:ext cx="4344987" cy="23724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358775" indent="-358775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defRPr lang="en-US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Trusler</a:t>
            </a:r>
            <a:endParaRPr lang="nb-NO" dirty="0"/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405310" y="936640"/>
            <a:ext cx="4343625" cy="248646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900" dirty="0" smtClean="0"/>
              <a:t>Forskningstungt institutt</a:t>
            </a:r>
          </a:p>
          <a:p>
            <a:r>
              <a:rPr lang="nb-NO" sz="900" dirty="0" smtClean="0"/>
              <a:t>Ekspertise på områder som er forankret på instituttet (for brede vs. dybde?) </a:t>
            </a:r>
          </a:p>
          <a:p>
            <a:r>
              <a:rPr lang="nb-NO" sz="900" dirty="0" smtClean="0"/>
              <a:t>Tverrfaglig kompetanse (bredde)</a:t>
            </a:r>
          </a:p>
          <a:p>
            <a:r>
              <a:rPr lang="nb-NO" sz="900" dirty="0" smtClean="0"/>
              <a:t>Bredt studietilbud</a:t>
            </a:r>
          </a:p>
          <a:p>
            <a:r>
              <a:rPr lang="nb-NO" sz="900" dirty="0" smtClean="0"/>
              <a:t>Stor prosjektportefølje (diverse)</a:t>
            </a:r>
          </a:p>
          <a:p>
            <a:r>
              <a:rPr lang="nb-NO" sz="900" dirty="0" smtClean="0"/>
              <a:t>Tiltrekker masterstudenter fra utenfor instituttet</a:t>
            </a:r>
          </a:p>
          <a:p>
            <a:r>
              <a:rPr lang="nb-NO" sz="900" dirty="0" smtClean="0"/>
              <a:t>Dyktig forskning o </a:t>
            </a:r>
            <a:r>
              <a:rPr lang="nb-NO" sz="900" dirty="0" err="1" smtClean="0"/>
              <a:t>gstudieadmin</a:t>
            </a:r>
            <a:endParaRPr lang="nb-NO" sz="900" dirty="0" smtClean="0"/>
          </a:p>
          <a:p>
            <a:r>
              <a:rPr lang="nb-NO" sz="900" dirty="0" smtClean="0"/>
              <a:t>Godt samarbeid mellom vit/</a:t>
            </a:r>
            <a:r>
              <a:rPr lang="nb-NO" sz="900" dirty="0" err="1" smtClean="0"/>
              <a:t>adm</a:t>
            </a:r>
            <a:endParaRPr lang="nb-NO" sz="900" dirty="0" smtClean="0"/>
          </a:p>
          <a:p>
            <a:r>
              <a:rPr lang="nb-NO" sz="900" dirty="0" smtClean="0"/>
              <a:t>Miljøet preges av å utvikle kunnskap om…</a:t>
            </a:r>
          </a:p>
          <a:p>
            <a:r>
              <a:rPr lang="nb-NO" sz="900" dirty="0" smtClean="0"/>
              <a:t>Pedagogikk har </a:t>
            </a:r>
            <a:r>
              <a:rPr lang="nb-NO" sz="900" dirty="0" err="1" smtClean="0"/>
              <a:t>samfunnsrelevanse</a:t>
            </a:r>
            <a:endParaRPr lang="nb-NO" sz="900" dirty="0" smtClean="0"/>
          </a:p>
          <a:p>
            <a:pPr lvl="1"/>
            <a:r>
              <a:rPr lang="nb-NO" sz="600" dirty="0" smtClean="0"/>
              <a:t>Tar ansvaret </a:t>
            </a:r>
          </a:p>
          <a:p>
            <a:pPr lvl="1"/>
            <a:r>
              <a:rPr lang="nb-NO" sz="600" dirty="0" smtClean="0"/>
              <a:t>Bidrar til å utvikle policy</a:t>
            </a:r>
          </a:p>
          <a:p>
            <a:pPr marL="0" indent="0">
              <a:buNone/>
            </a:pPr>
            <a:endParaRPr lang="nb-NO" sz="900" dirty="0" smtClean="0"/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5198999" y="3771189"/>
            <a:ext cx="4343625" cy="267117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Økende konkurranse</a:t>
            </a:r>
          </a:p>
          <a:p>
            <a:pPr lvl="1"/>
            <a:r>
              <a:rPr lang="nb-NO" dirty="0" smtClean="0"/>
              <a:t>Undervisningstilbud på pedagogikk ol.</a:t>
            </a:r>
          </a:p>
          <a:p>
            <a:r>
              <a:rPr lang="nb-NO" dirty="0" smtClean="0"/>
              <a:t>Uklar karrierestige for stipendiater/personalpolitikk</a:t>
            </a:r>
          </a:p>
          <a:p>
            <a:r>
              <a:rPr lang="nb-NO" dirty="0" smtClean="0"/>
              <a:t>Undervisnings- /forskningsprioriteringer (innhenting av eksterne midler/Frikjøp)</a:t>
            </a:r>
          </a:p>
          <a:p>
            <a:r>
              <a:rPr lang="nb-NO" dirty="0" smtClean="0"/>
              <a:t>Økt konkurranse på forskningsmidler og studenter (utenfor </a:t>
            </a:r>
            <a:r>
              <a:rPr lang="nb-NO" dirty="0" err="1" smtClean="0"/>
              <a:t>utdanningsvit</a:t>
            </a:r>
            <a:r>
              <a:rPr lang="nb-NO" dirty="0" smtClean="0"/>
              <a:t> – feltet endrer seg)</a:t>
            </a:r>
          </a:p>
          <a:p>
            <a:r>
              <a:rPr lang="nb-NO" dirty="0" smtClean="0"/>
              <a:t>Overlapp mellom emnene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8292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Gr. 5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nb-NO" smtClean="0"/>
              <a:pPr/>
              <a:t>6</a:t>
            </a:fld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691189"/>
            <a:ext cx="4344987" cy="242439"/>
          </a:xfrm>
        </p:spPr>
        <p:txBody>
          <a:bodyPr/>
          <a:lstStyle/>
          <a:p>
            <a:r>
              <a:rPr lang="nb-NO" dirty="0" smtClean="0"/>
              <a:t>Styrker	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28400" y="3771189"/>
            <a:ext cx="4343625" cy="2666555"/>
          </a:xfrm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Bruke egen forskning til å lage spennende/god utdanning</a:t>
            </a:r>
          </a:p>
          <a:p>
            <a:r>
              <a:rPr lang="nb-NO" dirty="0" smtClean="0"/>
              <a:t>Mulighet til å kople forskning og undervisning på en </a:t>
            </a:r>
            <a:r>
              <a:rPr lang="nb-NO" dirty="0" err="1" smtClean="0"/>
              <a:t>utv</a:t>
            </a:r>
            <a:r>
              <a:rPr lang="nb-NO" dirty="0" smtClean="0"/>
              <a:t>. </a:t>
            </a:r>
            <a:r>
              <a:rPr lang="nb-NO" dirty="0"/>
              <a:t>o</a:t>
            </a:r>
            <a:r>
              <a:rPr lang="nb-NO" dirty="0" smtClean="0"/>
              <a:t>rientert måte</a:t>
            </a:r>
          </a:p>
          <a:p>
            <a:r>
              <a:rPr lang="nb-NO" dirty="0" smtClean="0"/>
              <a:t>Knytte faget til aktuelle </a:t>
            </a:r>
            <a:r>
              <a:rPr lang="nb-NO" dirty="0" err="1" smtClean="0"/>
              <a:t>samf</a:t>
            </a:r>
            <a:r>
              <a:rPr lang="nb-NO" dirty="0" smtClean="0"/>
              <a:t>. Agendaer</a:t>
            </a:r>
          </a:p>
          <a:p>
            <a:r>
              <a:rPr lang="nb-NO" dirty="0" smtClean="0"/>
              <a:t>Tverrfaglighet gjør oss robuste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132388" y="691189"/>
            <a:ext cx="4344987" cy="242439"/>
          </a:xfrm>
        </p:spPr>
        <p:txBody>
          <a:bodyPr/>
          <a:lstStyle/>
          <a:p>
            <a:r>
              <a:rPr lang="nb-NO" dirty="0" smtClean="0"/>
              <a:t>Svakheter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132389" y="959726"/>
            <a:ext cx="4343666" cy="2415579"/>
          </a:xfrm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For stort studietilbud </a:t>
            </a:r>
            <a:r>
              <a:rPr lang="nb-NO" dirty="0" err="1" smtClean="0"/>
              <a:t>ift</a:t>
            </a:r>
            <a:r>
              <a:rPr lang="nb-NO" dirty="0" smtClean="0"/>
              <a:t> kapasitet</a:t>
            </a:r>
          </a:p>
          <a:p>
            <a:r>
              <a:rPr lang="nb-NO" dirty="0" smtClean="0"/>
              <a:t>Valgfriheten er for stor, fører til fragmentering og mangel på kumulative strukturer</a:t>
            </a:r>
          </a:p>
          <a:p>
            <a:r>
              <a:rPr lang="nb-NO" dirty="0" smtClean="0"/>
              <a:t>Uklart bilde av kandidatenes yrkesmuligheter</a:t>
            </a:r>
          </a:p>
          <a:p>
            <a:r>
              <a:rPr lang="nb-NO" dirty="0" smtClean="0"/>
              <a:t>Uklart hva slags kompetanse man får gjennom bachelorstudiet</a:t>
            </a:r>
          </a:p>
          <a:p>
            <a:endParaRPr lang="nb-NO" dirty="0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4753121" y="9038391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rtl="0" fontAlgn="base">
              <a:lnSpc>
                <a:spcPts val="1125"/>
              </a:lnSpc>
              <a:spcBef>
                <a:spcPct val="0"/>
              </a:spcBef>
              <a:spcAft>
                <a:spcPct val="0"/>
              </a:spcAft>
              <a:defRPr sz="800" b="0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1pPr>
            <a:lvl2pPr marL="428625" indent="2857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58838" indent="55563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89050" indent="8255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717675" indent="11112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36A1E9A0-255F-48AA-8F8C-9F06434D4319}" type="slidenum">
              <a:rPr lang="nb-NO" smtClean="0"/>
              <a:pPr/>
              <a:t>6</a:t>
            </a:fld>
            <a:endParaRPr lang="nb-NO" dirty="0"/>
          </a:p>
        </p:txBody>
      </p:sp>
      <p:sp>
        <p:nvSpPr>
          <p:cNvPr id="9" name="Subtitle 3"/>
          <p:cNvSpPr txBox="1">
            <a:spLocks/>
          </p:cNvSpPr>
          <p:nvPr/>
        </p:nvSpPr>
        <p:spPr>
          <a:xfrm>
            <a:off x="422421" y="3478526"/>
            <a:ext cx="4344987" cy="237245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 defTabSz="957263" rtl="0" eaLnBrk="1" fontAlgn="base" hangingPunct="1">
              <a:lnSpc>
                <a:spcPct val="106000"/>
              </a:lnSpc>
              <a:spcBef>
                <a:spcPct val="15000"/>
              </a:spcBef>
              <a:spcAft>
                <a:spcPct val="0"/>
              </a:spcAft>
              <a:buFont typeface="Wingdings 2" pitchFamily="18" charset="2"/>
              <a:buNone/>
              <a:defRPr lang="en-US" sz="1600" b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Muligheter	</a:t>
            </a:r>
            <a:endParaRPr lang="nb-NO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5127771" y="3432344"/>
            <a:ext cx="4344987" cy="23724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358775" indent="-358775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defRPr lang="en-US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Trusler</a:t>
            </a:r>
            <a:endParaRPr lang="nb-NO" dirty="0"/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405310" y="936640"/>
            <a:ext cx="4343625" cy="248646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Sterke og nasjonalt ledende forskere</a:t>
            </a:r>
          </a:p>
          <a:p>
            <a:r>
              <a:rPr lang="nb-NO" dirty="0" smtClean="0"/>
              <a:t>Stor fagmiljø</a:t>
            </a:r>
          </a:p>
          <a:p>
            <a:r>
              <a:rPr lang="nb-NO" dirty="0" smtClean="0"/>
              <a:t>Kurs/emner er attraktive for andre </a:t>
            </a:r>
            <a:r>
              <a:rPr lang="nb-NO" dirty="0" err="1" smtClean="0"/>
              <a:t>stundenter</a:t>
            </a:r>
            <a:endParaRPr lang="nb-NO" dirty="0" smtClean="0"/>
          </a:p>
          <a:p>
            <a:r>
              <a:rPr lang="nb-NO" dirty="0" smtClean="0"/>
              <a:t>Fusjon og nyansatte kan fornye kurs/studieporteføljen</a:t>
            </a:r>
          </a:p>
          <a:p>
            <a:r>
              <a:rPr lang="nb-NO" dirty="0" smtClean="0"/>
              <a:t>Forskningsbasert: Gode på å knytte master studenter til prosjekter</a:t>
            </a:r>
          </a:p>
          <a:p>
            <a:r>
              <a:rPr lang="nb-NO" dirty="0" err="1" smtClean="0"/>
              <a:t>Admin</a:t>
            </a:r>
            <a:endParaRPr lang="nb-NO" dirty="0"/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5198999" y="3771189"/>
            <a:ext cx="4343625" cy="267117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- 5-årig lærerutdanning svekker rekruttering</a:t>
            </a:r>
          </a:p>
          <a:p>
            <a:r>
              <a:rPr lang="nb-NO" dirty="0" smtClean="0"/>
              <a:t>Større kamp om talentene</a:t>
            </a:r>
          </a:p>
          <a:p>
            <a:r>
              <a:rPr lang="nb-NO" dirty="0" smtClean="0"/>
              <a:t>Såpass trykk på </a:t>
            </a:r>
            <a:r>
              <a:rPr lang="nb-NO" dirty="0" err="1" smtClean="0"/>
              <a:t>yrkesrel</a:t>
            </a:r>
            <a:r>
              <a:rPr lang="nb-NO" dirty="0" smtClean="0"/>
              <a:t>. Er både utfordring og </a:t>
            </a:r>
            <a:r>
              <a:rPr lang="nb-NO" dirty="0" err="1" smtClean="0"/>
              <a:t>mulighter</a:t>
            </a:r>
            <a:endParaRPr lang="nb-NO" dirty="0" smtClean="0"/>
          </a:p>
          <a:p>
            <a:r>
              <a:rPr lang="nb-NO" dirty="0" smtClean="0"/>
              <a:t>Mangler parallell-</a:t>
            </a:r>
            <a:r>
              <a:rPr lang="nb-NO" dirty="0" err="1" smtClean="0"/>
              <a:t>inst</a:t>
            </a:r>
            <a:r>
              <a:rPr lang="nb-NO" dirty="0" smtClean="0"/>
              <a:t>. som vi kan samarbeide med over tid</a:t>
            </a:r>
          </a:p>
          <a:p>
            <a:r>
              <a:rPr lang="nb-NO" dirty="0" smtClean="0"/>
              <a:t>Mange individualister</a:t>
            </a:r>
          </a:p>
          <a:p>
            <a:r>
              <a:rPr lang="nb-NO" dirty="0" smtClean="0"/>
              <a:t>Få klare jobbmuligheter for allmenn pedagoger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1909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Gr. </a:t>
            </a:r>
            <a:r>
              <a:rPr lang="nb-NO" dirty="0"/>
              <a:t>6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691189"/>
            <a:ext cx="4344987" cy="242439"/>
          </a:xfrm>
        </p:spPr>
        <p:txBody>
          <a:bodyPr/>
          <a:lstStyle/>
          <a:p>
            <a:r>
              <a:rPr lang="nb-NO" dirty="0" smtClean="0"/>
              <a:t>Styrker	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28400" y="3771189"/>
            <a:ext cx="4343625" cy="2666555"/>
          </a:xfrm>
          <a:solidFill>
            <a:schemeClr val="bg1"/>
          </a:solidFill>
        </p:spPr>
        <p:txBody>
          <a:bodyPr/>
          <a:lstStyle/>
          <a:p>
            <a:pPr>
              <a:buFontTx/>
              <a:buChar char="-"/>
            </a:pPr>
            <a:r>
              <a:rPr lang="nb-NO" dirty="0" err="1" smtClean="0"/>
              <a:t>Ped</a:t>
            </a:r>
            <a:r>
              <a:rPr lang="nb-NO" dirty="0" smtClean="0"/>
              <a:t>. Psyk studiet</a:t>
            </a:r>
          </a:p>
          <a:p>
            <a:pPr>
              <a:buFontTx/>
              <a:buChar char="-"/>
            </a:pPr>
            <a:r>
              <a:rPr lang="nb-NO" dirty="0" smtClean="0"/>
              <a:t>KLD-studiet</a:t>
            </a:r>
          </a:p>
          <a:p>
            <a:pPr>
              <a:buFontTx/>
              <a:buChar char="-"/>
            </a:pPr>
            <a:r>
              <a:rPr lang="nb-NO" dirty="0" smtClean="0"/>
              <a:t>Forståelse for utdanningsløpet i </a:t>
            </a:r>
            <a:r>
              <a:rPr lang="nb-NO" dirty="0" err="1" smtClean="0"/>
              <a:t>ped</a:t>
            </a:r>
            <a:endParaRPr lang="nb-NO" dirty="0" smtClean="0"/>
          </a:p>
          <a:p>
            <a:pPr>
              <a:buFontTx/>
              <a:buChar char="-"/>
            </a:pPr>
            <a:r>
              <a:rPr lang="nb-NO" dirty="0" smtClean="0"/>
              <a:t>En klarere profil på Bachelorutdanningen som er yrkesrelevant</a:t>
            </a:r>
          </a:p>
          <a:p>
            <a:pPr>
              <a:buFontTx/>
              <a:buChar char="-"/>
            </a:pPr>
            <a:r>
              <a:rPr lang="nb-NO" dirty="0" smtClean="0"/>
              <a:t>Tydeligere faglige profiler</a:t>
            </a:r>
          </a:p>
          <a:p>
            <a:pPr>
              <a:buFontTx/>
              <a:buChar char="-"/>
            </a:pPr>
            <a:r>
              <a:rPr lang="nb-NO" dirty="0" smtClean="0"/>
              <a:t>Alternativ lærerutdanningen</a:t>
            </a:r>
          </a:p>
          <a:p>
            <a:pPr>
              <a:buFontTx/>
              <a:buChar char="-"/>
            </a:pPr>
            <a:r>
              <a:rPr lang="nb-NO" dirty="0" smtClean="0"/>
              <a:t>Kople </a:t>
            </a:r>
            <a:r>
              <a:rPr lang="nb-NO" dirty="0" err="1" smtClean="0"/>
              <a:t>ped</a:t>
            </a:r>
            <a:r>
              <a:rPr lang="nb-NO" dirty="0" smtClean="0"/>
              <a:t> studiet til forskningsprosjekter/forskningslignende prosjekter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132388" y="691189"/>
            <a:ext cx="4344987" cy="242439"/>
          </a:xfrm>
        </p:spPr>
        <p:txBody>
          <a:bodyPr/>
          <a:lstStyle/>
          <a:p>
            <a:r>
              <a:rPr lang="nb-NO" dirty="0" smtClean="0"/>
              <a:t>Svakheter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132389" y="959726"/>
            <a:ext cx="4343666" cy="2415579"/>
          </a:xfrm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Inntakskvalitet</a:t>
            </a:r>
          </a:p>
          <a:p>
            <a:r>
              <a:rPr lang="nb-NO" dirty="0" smtClean="0"/>
              <a:t>Omdømme/status</a:t>
            </a:r>
          </a:p>
          <a:p>
            <a:r>
              <a:rPr lang="nb-NO" dirty="0" smtClean="0"/>
              <a:t>Få ressurser til bachelor oppgaver - lite omfang/lite </a:t>
            </a:r>
            <a:r>
              <a:rPr lang="nb-NO" dirty="0" err="1" smtClean="0"/>
              <a:t>veilednng</a:t>
            </a:r>
            <a:endParaRPr lang="nb-NO" dirty="0" smtClean="0"/>
          </a:p>
          <a:p>
            <a:r>
              <a:rPr lang="nb-NO" dirty="0" smtClean="0"/>
              <a:t>Svak progresjon i Bachelor (lite/svak struktur)</a:t>
            </a:r>
          </a:p>
          <a:p>
            <a:r>
              <a:rPr lang="nb-NO" dirty="0" smtClean="0"/>
              <a:t>Å administrere praksis (svak struktur på praksis for studenten)</a:t>
            </a:r>
            <a:endParaRPr lang="nb-NO" dirty="0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4753121" y="9038391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rtl="0" fontAlgn="base">
              <a:lnSpc>
                <a:spcPts val="1125"/>
              </a:lnSpc>
              <a:spcBef>
                <a:spcPct val="0"/>
              </a:spcBef>
              <a:spcAft>
                <a:spcPct val="0"/>
              </a:spcAft>
              <a:defRPr sz="800" b="0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1pPr>
            <a:lvl2pPr marL="428625" indent="2857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58838" indent="55563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89050" indent="8255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717675" indent="11112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36A1E9A0-255F-48AA-8F8C-9F06434D4319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9" name="Subtitle 3"/>
          <p:cNvSpPr txBox="1">
            <a:spLocks/>
          </p:cNvSpPr>
          <p:nvPr/>
        </p:nvSpPr>
        <p:spPr>
          <a:xfrm>
            <a:off x="422421" y="3478526"/>
            <a:ext cx="4344987" cy="237245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 defTabSz="957263" rtl="0" eaLnBrk="1" fontAlgn="base" hangingPunct="1">
              <a:lnSpc>
                <a:spcPct val="106000"/>
              </a:lnSpc>
              <a:spcBef>
                <a:spcPct val="15000"/>
              </a:spcBef>
              <a:spcAft>
                <a:spcPct val="0"/>
              </a:spcAft>
              <a:buFont typeface="Wingdings 2" pitchFamily="18" charset="2"/>
              <a:buNone/>
              <a:defRPr lang="en-US" sz="1600" b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Muligheter	</a:t>
            </a:r>
            <a:endParaRPr lang="nb-NO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5127771" y="3432344"/>
            <a:ext cx="4344987" cy="23724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358775" indent="-358775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defRPr lang="en-US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Trusler</a:t>
            </a:r>
            <a:endParaRPr lang="nb-NO" dirty="0"/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405310" y="936640"/>
            <a:ext cx="4343625" cy="248646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900" b="1" dirty="0" smtClean="0"/>
              <a:t>Individuelt</a:t>
            </a:r>
          </a:p>
          <a:p>
            <a:r>
              <a:rPr lang="nb-NO" sz="900" dirty="0" smtClean="0"/>
              <a:t>Faglig spisskompetanse og engasjement</a:t>
            </a:r>
          </a:p>
          <a:p>
            <a:r>
              <a:rPr lang="nb-NO" sz="900" dirty="0" smtClean="0"/>
              <a:t>Forskerorientering</a:t>
            </a:r>
          </a:p>
          <a:p>
            <a:r>
              <a:rPr lang="nb-NO" sz="900" dirty="0" smtClean="0"/>
              <a:t>Variert kompetanse</a:t>
            </a:r>
          </a:p>
          <a:p>
            <a:pPr marL="0" indent="0">
              <a:buNone/>
            </a:pPr>
            <a:r>
              <a:rPr lang="nb-NO" sz="900" b="1" dirty="0" smtClean="0"/>
              <a:t>Yrkesorientering</a:t>
            </a:r>
          </a:p>
          <a:p>
            <a:r>
              <a:rPr lang="nb-NO" sz="900" dirty="0" smtClean="0"/>
              <a:t>Praksis</a:t>
            </a:r>
          </a:p>
          <a:p>
            <a:r>
              <a:rPr lang="nb-NO" sz="900" dirty="0" smtClean="0"/>
              <a:t>Yrkesorientert master</a:t>
            </a:r>
            <a:endParaRPr lang="nb-NO" sz="900" u="sng" dirty="0" smtClean="0"/>
          </a:p>
          <a:p>
            <a:pPr marL="0" indent="0">
              <a:buNone/>
            </a:pPr>
            <a:r>
              <a:rPr lang="nb-NO" sz="900" b="1" dirty="0" smtClean="0"/>
              <a:t>Strukturer</a:t>
            </a:r>
          </a:p>
          <a:p>
            <a:r>
              <a:rPr lang="nb-NO" sz="900" dirty="0" smtClean="0"/>
              <a:t>Internasjonal master</a:t>
            </a:r>
          </a:p>
          <a:p>
            <a:r>
              <a:rPr lang="nb-NO" sz="900" dirty="0" smtClean="0"/>
              <a:t>Innføringsemner</a:t>
            </a:r>
          </a:p>
          <a:p>
            <a:r>
              <a:rPr lang="nb-NO" sz="900" dirty="0" smtClean="0"/>
              <a:t>Bacheloroppgaven</a:t>
            </a:r>
          </a:p>
          <a:p>
            <a:r>
              <a:rPr lang="nb-NO" sz="900" dirty="0" smtClean="0"/>
              <a:t>E-læring/digitale løsninger</a:t>
            </a:r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5198999" y="3771189"/>
            <a:ext cx="4343625" cy="267117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Høyskoler som blir universiteter</a:t>
            </a:r>
          </a:p>
          <a:p>
            <a:r>
              <a:rPr lang="nb-NO" dirty="0" smtClean="0"/>
              <a:t>5-årige lærerutdanning</a:t>
            </a:r>
          </a:p>
        </p:txBody>
      </p:sp>
    </p:spTree>
    <p:extLst>
      <p:ext uri="{BB962C8B-B14F-4D97-AF65-F5344CB8AC3E}">
        <p14:creationId xmlns:p14="http://schemas.microsoft.com/office/powerpoint/2010/main" val="1505598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Gr. 7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nb-NO" smtClean="0"/>
              <a:pPr/>
              <a:t>8</a:t>
            </a:fld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691189"/>
            <a:ext cx="4344987" cy="242439"/>
          </a:xfrm>
        </p:spPr>
        <p:txBody>
          <a:bodyPr/>
          <a:lstStyle/>
          <a:p>
            <a:r>
              <a:rPr lang="nb-NO" dirty="0" smtClean="0"/>
              <a:t>Styrker	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28401" y="3771189"/>
            <a:ext cx="2077056" cy="2666555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nb-NO" sz="1050" dirty="0" smtClean="0"/>
              <a:t>POI Internasjonalisering</a:t>
            </a:r>
          </a:p>
          <a:p>
            <a:r>
              <a:rPr lang="nb-NO" sz="1050" dirty="0" smtClean="0"/>
              <a:t>Synergi med andre store/gode</a:t>
            </a:r>
          </a:p>
          <a:p>
            <a:r>
              <a:rPr lang="nb-NO" sz="1050" dirty="0" smtClean="0"/>
              <a:t>Økt spesialisering</a:t>
            </a:r>
          </a:p>
          <a:p>
            <a:r>
              <a:rPr lang="nb-NO" sz="1050" dirty="0" smtClean="0"/>
              <a:t>Nasjonal lederfunksjon</a:t>
            </a:r>
          </a:p>
          <a:p>
            <a:r>
              <a:rPr lang="nb-NO" sz="1050" dirty="0" smtClean="0"/>
              <a:t>Intern</a:t>
            </a:r>
          </a:p>
          <a:p>
            <a:r>
              <a:rPr lang="nb-NO" sz="1050" dirty="0" smtClean="0"/>
              <a:t>Finansiering – nasjonal</a:t>
            </a:r>
          </a:p>
          <a:p>
            <a:r>
              <a:rPr lang="nb-NO" sz="1050" dirty="0" smtClean="0"/>
              <a:t>EVU -?</a:t>
            </a:r>
          </a:p>
          <a:p>
            <a:r>
              <a:rPr lang="nb-NO" sz="1050" dirty="0" smtClean="0"/>
              <a:t>Teknologi</a:t>
            </a:r>
          </a:p>
          <a:p>
            <a:r>
              <a:rPr lang="nb-NO" sz="1050" dirty="0" smtClean="0"/>
              <a:t>Oslo +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132388" y="691189"/>
            <a:ext cx="4344987" cy="242439"/>
          </a:xfrm>
        </p:spPr>
        <p:txBody>
          <a:bodyPr/>
          <a:lstStyle/>
          <a:p>
            <a:r>
              <a:rPr lang="nb-NO" dirty="0" smtClean="0"/>
              <a:t>Svakheter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132389" y="959726"/>
            <a:ext cx="4343666" cy="2415579"/>
          </a:xfrm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Manglende koordinering ledelse</a:t>
            </a:r>
          </a:p>
          <a:p>
            <a:r>
              <a:rPr lang="nb-NO" dirty="0" smtClean="0"/>
              <a:t>Usynlig profil</a:t>
            </a:r>
          </a:p>
          <a:p>
            <a:r>
              <a:rPr lang="nb-NO" dirty="0" smtClean="0"/>
              <a:t>Fragmentering</a:t>
            </a:r>
          </a:p>
          <a:p>
            <a:r>
              <a:rPr lang="nb-NO" dirty="0" smtClean="0"/>
              <a:t>Sprak om å være </a:t>
            </a:r>
            <a:r>
              <a:rPr lang="nb-NO" dirty="0" err="1" smtClean="0"/>
              <a:t>stud</a:t>
            </a:r>
            <a:endParaRPr lang="nb-NO" dirty="0" smtClean="0"/>
          </a:p>
          <a:p>
            <a:r>
              <a:rPr lang="nb-NO" dirty="0" smtClean="0"/>
              <a:t>Dårlig </a:t>
            </a:r>
            <a:r>
              <a:rPr lang="nb-NO" sz="800" dirty="0"/>
              <a:t>gjennom</a:t>
            </a:r>
            <a:r>
              <a:rPr lang="nb-NO" dirty="0" smtClean="0"/>
              <a:t>..</a:t>
            </a:r>
          </a:p>
          <a:p>
            <a:r>
              <a:rPr lang="nb-NO" dirty="0" smtClean="0"/>
              <a:t>Ekstern kommunikasjon</a:t>
            </a:r>
          </a:p>
          <a:p>
            <a:r>
              <a:rPr lang="nb-NO" dirty="0" smtClean="0"/>
              <a:t>IKT – M</a:t>
            </a:r>
          </a:p>
          <a:p>
            <a:r>
              <a:rPr lang="nb-NO" dirty="0" smtClean="0"/>
              <a:t>Tilstedeværelse</a:t>
            </a:r>
            <a:endParaRPr lang="nb-NO" dirty="0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4753121" y="9038391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rtl="0" fontAlgn="base">
              <a:lnSpc>
                <a:spcPts val="1125"/>
              </a:lnSpc>
              <a:spcBef>
                <a:spcPct val="0"/>
              </a:spcBef>
              <a:spcAft>
                <a:spcPct val="0"/>
              </a:spcAft>
              <a:defRPr sz="800" b="0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1pPr>
            <a:lvl2pPr marL="428625" indent="2857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58838" indent="55563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89050" indent="8255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717675" indent="11112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36A1E9A0-255F-48AA-8F8C-9F06434D4319}" type="slidenum">
              <a:rPr lang="nb-NO" smtClean="0"/>
              <a:pPr/>
              <a:t>8</a:t>
            </a:fld>
            <a:endParaRPr lang="nb-NO" dirty="0"/>
          </a:p>
        </p:txBody>
      </p:sp>
      <p:sp>
        <p:nvSpPr>
          <p:cNvPr id="9" name="Subtitle 3"/>
          <p:cNvSpPr txBox="1">
            <a:spLocks/>
          </p:cNvSpPr>
          <p:nvPr/>
        </p:nvSpPr>
        <p:spPr>
          <a:xfrm>
            <a:off x="422421" y="3478526"/>
            <a:ext cx="4344987" cy="237245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 defTabSz="957263" rtl="0" eaLnBrk="1" fontAlgn="base" hangingPunct="1">
              <a:lnSpc>
                <a:spcPct val="106000"/>
              </a:lnSpc>
              <a:spcBef>
                <a:spcPct val="15000"/>
              </a:spcBef>
              <a:spcAft>
                <a:spcPct val="0"/>
              </a:spcAft>
              <a:buFont typeface="Wingdings 2" pitchFamily="18" charset="2"/>
              <a:buNone/>
              <a:defRPr lang="en-US" sz="1600" b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Muligheter	</a:t>
            </a:r>
            <a:endParaRPr lang="nb-NO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5127771" y="3432344"/>
            <a:ext cx="4344987" cy="23724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358775" indent="-358775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defRPr lang="en-US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Trusler</a:t>
            </a:r>
            <a:endParaRPr lang="nb-NO" dirty="0"/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405311" y="936640"/>
            <a:ext cx="1415538" cy="248646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900" dirty="0" smtClean="0"/>
              <a:t>BA/M</a:t>
            </a:r>
          </a:p>
          <a:p>
            <a:r>
              <a:rPr lang="nb-NO" sz="900" dirty="0" smtClean="0"/>
              <a:t>Høy fagkompetanse</a:t>
            </a:r>
          </a:p>
          <a:p>
            <a:r>
              <a:rPr lang="nb-NO" sz="900" dirty="0" smtClean="0"/>
              <a:t>Små grupper spesialisert/innhold </a:t>
            </a:r>
            <a:r>
              <a:rPr lang="nb-NO" sz="900" dirty="0" err="1" smtClean="0"/>
              <a:t>gybde</a:t>
            </a:r>
            <a:endParaRPr lang="nb-NO" sz="900" dirty="0" smtClean="0"/>
          </a:p>
          <a:p>
            <a:r>
              <a:rPr lang="nb-NO" sz="900" dirty="0" smtClean="0"/>
              <a:t>Adm. </a:t>
            </a:r>
            <a:r>
              <a:rPr lang="nb-NO" sz="900" dirty="0" err="1" smtClean="0"/>
              <a:t>Oppf</a:t>
            </a:r>
            <a:r>
              <a:rPr lang="nb-NO" sz="900" dirty="0" smtClean="0"/>
              <a:t>.</a:t>
            </a:r>
          </a:p>
          <a:p>
            <a:r>
              <a:rPr lang="nb-NO" sz="900" dirty="0" smtClean="0"/>
              <a:t>Relevans på emne nivå</a:t>
            </a:r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5198999" y="3771189"/>
            <a:ext cx="4343625" cy="267117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Gjennomsiktighet - struktur</a:t>
            </a:r>
          </a:p>
          <a:p>
            <a:r>
              <a:rPr lang="nb-NO" dirty="0" err="1" smtClean="0"/>
              <a:t>Passitivitet</a:t>
            </a:r>
            <a:endParaRPr lang="nb-NO" dirty="0" smtClean="0"/>
          </a:p>
          <a:p>
            <a:r>
              <a:rPr lang="nb-NO" dirty="0" smtClean="0"/>
              <a:t>Arroganse – Oslo syndrom</a:t>
            </a:r>
          </a:p>
          <a:p>
            <a:r>
              <a:rPr lang="nb-NO" dirty="0" smtClean="0"/>
              <a:t>Individualistisk kultur</a:t>
            </a:r>
          </a:p>
          <a:p>
            <a:r>
              <a:rPr lang="nb-NO" dirty="0" smtClean="0"/>
              <a:t>Svak tilknytning</a:t>
            </a:r>
          </a:p>
          <a:p>
            <a:r>
              <a:rPr lang="nb-NO" dirty="0" smtClean="0"/>
              <a:t>Støtte strukturer</a:t>
            </a:r>
            <a:endParaRPr lang="nb-NO" dirty="0"/>
          </a:p>
        </p:txBody>
      </p:sp>
      <p:sp>
        <p:nvSpPr>
          <p:cNvPr id="13" name="Text Placeholder 4"/>
          <p:cNvSpPr txBox="1">
            <a:spLocks/>
          </p:cNvSpPr>
          <p:nvPr/>
        </p:nvSpPr>
        <p:spPr>
          <a:xfrm>
            <a:off x="1877628" y="937967"/>
            <a:ext cx="1415538" cy="248646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900" dirty="0" smtClean="0"/>
              <a:t>M</a:t>
            </a:r>
          </a:p>
          <a:p>
            <a:pPr marL="0" indent="0">
              <a:buNone/>
            </a:pPr>
            <a:r>
              <a:rPr lang="nb-NO" sz="900" dirty="0" smtClean="0"/>
              <a:t>Faglig dybde Litt.</a:t>
            </a:r>
          </a:p>
          <a:p>
            <a:pPr marL="0" indent="0">
              <a:buNone/>
            </a:pPr>
            <a:r>
              <a:rPr lang="nb-NO" sz="900" dirty="0" smtClean="0"/>
              <a:t>Nasjonal + internasjonal</a:t>
            </a:r>
          </a:p>
          <a:p>
            <a:pPr marL="0" indent="0">
              <a:buNone/>
            </a:pPr>
            <a:r>
              <a:rPr lang="nb-NO" sz="900" dirty="0" smtClean="0"/>
              <a:t>Relevans</a:t>
            </a:r>
          </a:p>
          <a:p>
            <a:pPr marL="0" indent="0">
              <a:buNone/>
            </a:pPr>
            <a:r>
              <a:rPr lang="nb-NO" sz="900" dirty="0" smtClean="0"/>
              <a:t>Kort avstand – </a:t>
            </a:r>
            <a:r>
              <a:rPr lang="nb-NO" sz="900" dirty="0" err="1" smtClean="0"/>
              <a:t>X</a:t>
            </a:r>
            <a:r>
              <a:rPr lang="nb-NO" sz="900" dirty="0" smtClean="0"/>
              <a:t> - x</a:t>
            </a:r>
          </a:p>
          <a:p>
            <a:pPr marL="0" indent="0">
              <a:buNone/>
            </a:pPr>
            <a:r>
              <a:rPr lang="nb-NO" sz="900" dirty="0" smtClean="0"/>
              <a:t>Frihet til valg  - DIL</a:t>
            </a:r>
          </a:p>
          <a:p>
            <a:pPr marL="0" indent="0">
              <a:buNone/>
            </a:pPr>
            <a:r>
              <a:rPr lang="nb-NO" sz="900" dirty="0" smtClean="0"/>
              <a:t>Små kull</a:t>
            </a:r>
          </a:p>
          <a:p>
            <a:pPr marL="0" indent="0">
              <a:buNone/>
            </a:pPr>
            <a:r>
              <a:rPr lang="nb-NO" sz="900" dirty="0" smtClean="0"/>
              <a:t>Kobling teori/praksis</a:t>
            </a:r>
          </a:p>
          <a:p>
            <a:pPr marL="0" indent="0">
              <a:buNone/>
            </a:pPr>
            <a:r>
              <a:rPr lang="nb-NO" sz="900" dirty="0" smtClean="0"/>
              <a:t>Fleksible</a:t>
            </a:r>
          </a:p>
          <a:p>
            <a:pPr marL="0" indent="0">
              <a:buNone/>
            </a:pPr>
            <a:r>
              <a:rPr lang="nb-NO" sz="900" dirty="0" smtClean="0"/>
              <a:t>Valg av faglig/ forskning O.</a:t>
            </a:r>
          </a:p>
          <a:p>
            <a:pPr marL="0" indent="0">
              <a:buNone/>
            </a:pPr>
            <a:endParaRPr lang="nb-NO" sz="900" dirty="0" smtClean="0"/>
          </a:p>
          <a:p>
            <a:pPr marL="0" indent="0">
              <a:buNone/>
            </a:pPr>
            <a:endParaRPr lang="nb-NO" sz="900" dirty="0" smtClean="0"/>
          </a:p>
          <a:p>
            <a:pPr marL="0" indent="0">
              <a:buNone/>
            </a:pPr>
            <a:endParaRPr lang="nb-NO" sz="900" dirty="0" smtClean="0"/>
          </a:p>
        </p:txBody>
      </p:sp>
      <p:sp>
        <p:nvSpPr>
          <p:cNvPr id="14" name="Text Placeholder 4"/>
          <p:cNvSpPr txBox="1">
            <a:spLocks/>
          </p:cNvSpPr>
          <p:nvPr/>
        </p:nvSpPr>
        <p:spPr>
          <a:xfrm>
            <a:off x="3364522" y="953871"/>
            <a:ext cx="1415538" cy="248646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800" dirty="0" smtClean="0"/>
              <a:t>PHD</a:t>
            </a:r>
          </a:p>
          <a:p>
            <a:pPr marL="0" indent="0">
              <a:buNone/>
            </a:pPr>
            <a:r>
              <a:rPr lang="nb-NO" sz="800" dirty="0" smtClean="0"/>
              <a:t>Høyt </a:t>
            </a:r>
            <a:r>
              <a:rPr lang="nb-NO" sz="800" dirty="0" err="1" smtClean="0"/>
              <a:t>internasjo</a:t>
            </a:r>
            <a:r>
              <a:rPr lang="nb-NO" sz="800" dirty="0" smtClean="0"/>
              <a:t>. Nivå</a:t>
            </a:r>
          </a:p>
          <a:p>
            <a:pPr marL="0" indent="0">
              <a:buNone/>
            </a:pPr>
            <a:r>
              <a:rPr lang="nb-NO" sz="800" dirty="0" err="1" smtClean="0"/>
              <a:t>Inern</a:t>
            </a:r>
            <a:r>
              <a:rPr lang="nb-NO" sz="800" dirty="0" smtClean="0"/>
              <a:t> nettverk</a:t>
            </a:r>
          </a:p>
          <a:p>
            <a:pPr marL="0" indent="0">
              <a:buNone/>
            </a:pPr>
            <a:r>
              <a:rPr lang="nb-NO" sz="800" dirty="0" smtClean="0"/>
              <a:t>Tett oppfølging</a:t>
            </a:r>
          </a:p>
          <a:p>
            <a:pPr marL="0" indent="0">
              <a:buNone/>
            </a:pPr>
            <a:r>
              <a:rPr lang="nb-NO" sz="800" dirty="0" smtClean="0"/>
              <a:t>Gjennoms +/-</a:t>
            </a:r>
          </a:p>
          <a:p>
            <a:pPr marL="0" indent="0">
              <a:buNone/>
            </a:pPr>
            <a:r>
              <a:rPr lang="nb-NO" sz="800" dirty="0" smtClean="0"/>
              <a:t>Inntekt kilde</a:t>
            </a:r>
          </a:p>
          <a:p>
            <a:pPr marL="0" indent="0">
              <a:buNone/>
            </a:pPr>
            <a:r>
              <a:rPr lang="nb-NO" sz="800" dirty="0" smtClean="0"/>
              <a:t>Volum + miljø</a:t>
            </a:r>
          </a:p>
          <a:p>
            <a:pPr marL="0" indent="0">
              <a:buNone/>
            </a:pPr>
            <a:r>
              <a:rPr lang="nb-NO" sz="800" dirty="0" smtClean="0"/>
              <a:t>Veiledning + struktur /oppfølg.</a:t>
            </a:r>
          </a:p>
          <a:p>
            <a:pPr marL="0" indent="0">
              <a:buNone/>
            </a:pPr>
            <a:r>
              <a:rPr lang="nb-NO" sz="800" dirty="0" err="1" smtClean="0"/>
              <a:t>Admin</a:t>
            </a:r>
            <a:endParaRPr lang="nb-NO" sz="800" dirty="0" smtClean="0"/>
          </a:p>
          <a:p>
            <a:pPr marL="0" indent="0">
              <a:buNone/>
            </a:pPr>
            <a:r>
              <a:rPr lang="nb-NO" sz="800" dirty="0" smtClean="0"/>
              <a:t>IN SUM</a:t>
            </a:r>
          </a:p>
          <a:p>
            <a:pPr marL="0" indent="0">
              <a:buNone/>
            </a:pPr>
            <a:r>
              <a:rPr lang="nb-NO" sz="800" dirty="0" smtClean="0"/>
              <a:t>Fag ekspertise (bredde/dybde)</a:t>
            </a:r>
          </a:p>
          <a:p>
            <a:pPr marL="0" indent="0">
              <a:buNone/>
            </a:pPr>
            <a:r>
              <a:rPr lang="nb-NO" sz="800" dirty="0" smtClean="0"/>
              <a:t>Internasjonal</a:t>
            </a:r>
          </a:p>
          <a:p>
            <a:pPr marL="0" indent="0">
              <a:buNone/>
            </a:pPr>
            <a:r>
              <a:rPr lang="nb-NO" sz="800" dirty="0" err="1" smtClean="0"/>
              <a:t>Admin</a:t>
            </a:r>
            <a:r>
              <a:rPr lang="nb-NO" sz="800" dirty="0" smtClean="0"/>
              <a:t> - støtte</a:t>
            </a:r>
          </a:p>
          <a:p>
            <a:pPr marL="0" indent="0">
              <a:buNone/>
            </a:pPr>
            <a:endParaRPr lang="nb-NO" sz="800" dirty="0" smtClean="0"/>
          </a:p>
        </p:txBody>
      </p:sp>
      <p:sp>
        <p:nvSpPr>
          <p:cNvPr id="15" name="Text Placeholder 4"/>
          <p:cNvSpPr txBox="1">
            <a:spLocks/>
          </p:cNvSpPr>
          <p:nvPr/>
        </p:nvSpPr>
        <p:spPr>
          <a:xfrm>
            <a:off x="2601625" y="3768141"/>
            <a:ext cx="2077056" cy="266655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200" dirty="0" smtClean="0"/>
              <a:t>Mastergrad modell Forskningsmaster/ </a:t>
            </a:r>
            <a:r>
              <a:rPr lang="nb-NO" sz="1200" dirty="0" err="1" smtClean="0"/>
              <a:t>PhD</a:t>
            </a:r>
            <a:r>
              <a:rPr lang="nb-NO" sz="1200" dirty="0" smtClean="0"/>
              <a:t> master</a:t>
            </a:r>
          </a:p>
          <a:p>
            <a:pPr lvl="1"/>
            <a:r>
              <a:rPr lang="nb-NO" sz="1100" dirty="0" smtClean="0"/>
              <a:t>Klar struktur</a:t>
            </a:r>
          </a:p>
          <a:p>
            <a:pPr lvl="1"/>
            <a:r>
              <a:rPr lang="nb-NO" sz="1100" dirty="0" smtClean="0"/>
              <a:t>Klar forventning</a:t>
            </a:r>
          </a:p>
          <a:p>
            <a:pPr lvl="1"/>
            <a:r>
              <a:rPr lang="nb-NO" sz="1100" dirty="0" smtClean="0"/>
              <a:t>Klare avgrensninger</a:t>
            </a:r>
          </a:p>
          <a:p>
            <a:pPr lvl="1"/>
            <a:r>
              <a:rPr lang="nb-NO" sz="1100" dirty="0" smtClean="0"/>
              <a:t>1-årig master?</a:t>
            </a:r>
          </a:p>
        </p:txBody>
      </p:sp>
    </p:spTree>
    <p:extLst>
      <p:ext uri="{BB962C8B-B14F-4D97-AF65-F5344CB8AC3E}">
        <p14:creationId xmlns:p14="http://schemas.microsoft.com/office/powerpoint/2010/main" val="234568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Gr. 8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nb-NO" smtClean="0"/>
              <a:pPr/>
              <a:t>9</a:t>
            </a:fld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691189"/>
            <a:ext cx="4344987" cy="242439"/>
          </a:xfrm>
        </p:spPr>
        <p:txBody>
          <a:bodyPr/>
          <a:lstStyle/>
          <a:p>
            <a:r>
              <a:rPr lang="nb-NO" dirty="0" smtClean="0"/>
              <a:t>Styrker	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28400" y="3771189"/>
            <a:ext cx="4343625" cy="2666555"/>
          </a:xfrm>
          <a:solidFill>
            <a:schemeClr val="bg1"/>
          </a:solidFill>
        </p:spPr>
        <p:txBody>
          <a:bodyPr/>
          <a:lstStyle/>
          <a:p>
            <a:r>
              <a:rPr lang="nb-NO" sz="1200" dirty="0" smtClean="0"/>
              <a:t>Utdanne </a:t>
            </a:r>
            <a:r>
              <a:rPr lang="nb-NO" sz="1200" dirty="0" err="1" smtClean="0"/>
              <a:t>PhD</a:t>
            </a:r>
            <a:r>
              <a:rPr lang="nb-NO" sz="1200" dirty="0" smtClean="0"/>
              <a:t> kandidater til forskerstillinger, også utenfor universitetet</a:t>
            </a:r>
          </a:p>
          <a:p>
            <a:r>
              <a:rPr lang="nb-NO" sz="1200" dirty="0" smtClean="0"/>
              <a:t>Gjøre mer ut av nærings </a:t>
            </a:r>
            <a:r>
              <a:rPr lang="nb-NO" sz="1200" dirty="0" err="1" smtClean="0"/>
              <a:t>PhD</a:t>
            </a:r>
            <a:endParaRPr lang="nb-NO" sz="1200" dirty="0" smtClean="0"/>
          </a:p>
          <a:p>
            <a:r>
              <a:rPr lang="nb-NO" sz="1200" dirty="0" smtClean="0"/>
              <a:t>BA – MA utdanningene mer relevante for offentligforvaltning og næringsliv</a:t>
            </a:r>
          </a:p>
          <a:p>
            <a:r>
              <a:rPr lang="nb-NO" sz="1200" dirty="0" smtClean="0"/>
              <a:t>Den vitenskapelige staben må ha kompetanse innen denne retningen</a:t>
            </a:r>
          </a:p>
          <a:p>
            <a:r>
              <a:rPr lang="nb-NO" sz="1200" dirty="0" smtClean="0"/>
              <a:t>Undervisningsplikt for post </a:t>
            </a:r>
            <a:r>
              <a:rPr lang="nb-NO" sz="1200" dirty="0" err="1" smtClean="0"/>
              <a:t>doc</a:t>
            </a:r>
            <a:endParaRPr lang="nb-NO" sz="1200" dirty="0" smtClean="0"/>
          </a:p>
          <a:p>
            <a:r>
              <a:rPr lang="nb-NO" sz="1200" dirty="0" smtClean="0"/>
              <a:t>Uttelling i «tellekantsystemet» for undervisning: store grupper høyere p.</a:t>
            </a:r>
          </a:p>
          <a:p>
            <a:r>
              <a:rPr lang="nb-NO" sz="1200" dirty="0" smtClean="0"/>
              <a:t>Forberede web-profilering</a:t>
            </a:r>
            <a:endParaRPr lang="nb-NO" sz="1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132388" y="691189"/>
            <a:ext cx="4344987" cy="242439"/>
          </a:xfrm>
        </p:spPr>
        <p:txBody>
          <a:bodyPr/>
          <a:lstStyle/>
          <a:p>
            <a:r>
              <a:rPr lang="nb-NO" dirty="0" smtClean="0"/>
              <a:t>Svakheter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132389" y="959726"/>
            <a:ext cx="4343666" cy="2415579"/>
          </a:xfrm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Mangler en «</a:t>
            </a:r>
            <a:r>
              <a:rPr lang="nb-NO" dirty="0" err="1" smtClean="0"/>
              <a:t>vI</a:t>
            </a:r>
            <a:r>
              <a:rPr lang="nb-NO" dirty="0" smtClean="0"/>
              <a:t>-følelse»</a:t>
            </a:r>
          </a:p>
          <a:p>
            <a:r>
              <a:rPr lang="nb-NO" dirty="0" smtClean="0"/>
              <a:t>Intern fragmentering – flere «riker»</a:t>
            </a:r>
          </a:p>
          <a:p>
            <a:r>
              <a:rPr lang="nb-NO" dirty="0" smtClean="0"/>
              <a:t>Kjenner for lite til den virksomheten som man selv ikke er en del av</a:t>
            </a:r>
          </a:p>
          <a:p>
            <a:r>
              <a:rPr lang="nb-NO" dirty="0" smtClean="0"/>
              <a:t>Frikjøp (forskning) berører den beste undervisningskapasiteten (særlig bachelor)</a:t>
            </a:r>
          </a:p>
          <a:p>
            <a:r>
              <a:rPr lang="nb-NO" dirty="0" smtClean="0"/>
              <a:t>Gjøres for mange unntak fra regelverk</a:t>
            </a:r>
          </a:p>
          <a:p>
            <a:r>
              <a:rPr lang="nb-NO" dirty="0" smtClean="0"/>
              <a:t>For lite/ikke relevant metodeundervisning (</a:t>
            </a:r>
            <a:r>
              <a:rPr lang="nb-NO" dirty="0" err="1" smtClean="0"/>
              <a:t>PhD</a:t>
            </a:r>
            <a:r>
              <a:rPr lang="nb-NO" dirty="0" smtClean="0"/>
              <a:t>)</a:t>
            </a:r>
          </a:p>
          <a:p>
            <a:endParaRPr lang="nb-NO" dirty="0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4753121" y="9038391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rtl="0" fontAlgn="base">
              <a:lnSpc>
                <a:spcPts val="1125"/>
              </a:lnSpc>
              <a:spcBef>
                <a:spcPct val="0"/>
              </a:spcBef>
              <a:spcAft>
                <a:spcPct val="0"/>
              </a:spcAft>
              <a:defRPr sz="800" b="0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1pPr>
            <a:lvl2pPr marL="428625" indent="2857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58838" indent="55563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89050" indent="8255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717675" indent="11112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36A1E9A0-255F-48AA-8F8C-9F06434D4319}" type="slidenum">
              <a:rPr lang="nb-NO" smtClean="0"/>
              <a:pPr/>
              <a:t>9</a:t>
            </a:fld>
            <a:endParaRPr lang="nb-NO" dirty="0"/>
          </a:p>
        </p:txBody>
      </p:sp>
      <p:sp>
        <p:nvSpPr>
          <p:cNvPr id="9" name="Subtitle 3"/>
          <p:cNvSpPr txBox="1">
            <a:spLocks/>
          </p:cNvSpPr>
          <p:nvPr/>
        </p:nvSpPr>
        <p:spPr>
          <a:xfrm>
            <a:off x="422421" y="3478526"/>
            <a:ext cx="4344987" cy="237245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 defTabSz="957263" rtl="0" eaLnBrk="1" fontAlgn="base" hangingPunct="1">
              <a:lnSpc>
                <a:spcPct val="106000"/>
              </a:lnSpc>
              <a:spcBef>
                <a:spcPct val="15000"/>
              </a:spcBef>
              <a:spcAft>
                <a:spcPct val="0"/>
              </a:spcAft>
              <a:buFont typeface="Wingdings 2" pitchFamily="18" charset="2"/>
              <a:buNone/>
              <a:defRPr lang="en-US" sz="1600" b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Muligheter	</a:t>
            </a:r>
            <a:endParaRPr lang="nb-NO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5127771" y="3432344"/>
            <a:ext cx="4344987" cy="23724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358775" indent="-358775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defRPr lang="en-US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Trusler</a:t>
            </a:r>
            <a:endParaRPr lang="nb-NO" dirty="0"/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405310" y="936640"/>
            <a:ext cx="4343625" cy="248646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Bredde (mangfold i bakgrunn + interesse) og</a:t>
            </a:r>
          </a:p>
          <a:p>
            <a:r>
              <a:rPr lang="nb-NO" dirty="0" smtClean="0"/>
              <a:t>Dybde (sterke forskningsmiljøer)</a:t>
            </a:r>
          </a:p>
          <a:p>
            <a:r>
              <a:rPr lang="nb-NO" dirty="0" smtClean="0"/>
              <a:t>Anvendelse av pedagogisk teori – </a:t>
            </a:r>
            <a:r>
              <a:rPr lang="nb-NO" dirty="0" err="1" smtClean="0"/>
              <a:t>hight</a:t>
            </a:r>
            <a:r>
              <a:rPr lang="nb-NO" dirty="0" smtClean="0"/>
              <a:t> </a:t>
            </a:r>
            <a:r>
              <a:rPr lang="nb-NO" dirty="0" err="1" smtClean="0"/>
              <a:t>quality</a:t>
            </a:r>
            <a:r>
              <a:rPr lang="nb-NO" dirty="0" smtClean="0"/>
              <a:t> undervisning</a:t>
            </a:r>
          </a:p>
          <a:p>
            <a:r>
              <a:rPr lang="nb-NO" dirty="0" smtClean="0"/>
              <a:t>Kan utdanne forskere innen pedagogikk</a:t>
            </a:r>
          </a:p>
          <a:p>
            <a:r>
              <a:rPr lang="nb-NO" dirty="0" smtClean="0"/>
              <a:t>Studentene våre har fått jobb i ulike yrker</a:t>
            </a:r>
            <a:endParaRPr lang="nb-NO" dirty="0"/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5198999" y="3771189"/>
            <a:ext cx="4343625" cy="267117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Eksterne </a:t>
            </a:r>
            <a:r>
              <a:rPr lang="nb-NO" dirty="0" err="1" smtClean="0"/>
              <a:t>insitusjoner</a:t>
            </a:r>
            <a:r>
              <a:rPr lang="nb-NO" dirty="0" smtClean="0"/>
              <a:t> «styrer» sine kandidater inn i egne program (HIO, HBV,…)</a:t>
            </a:r>
          </a:p>
          <a:p>
            <a:r>
              <a:rPr lang="nb-NO" dirty="0" smtClean="0"/>
              <a:t>Når lærerutdanningene blir 5-årige mister vi søkere til MA</a:t>
            </a:r>
          </a:p>
          <a:p>
            <a:r>
              <a:rPr lang="nb-NO" dirty="0" smtClean="0"/>
              <a:t>Begrensede karrieremuligheter for uteksaminerte </a:t>
            </a:r>
            <a:r>
              <a:rPr lang="nb-NO" dirty="0" err="1" smtClean="0"/>
              <a:t>PhD</a:t>
            </a:r>
            <a:r>
              <a:rPr lang="nb-NO" dirty="0" smtClean="0"/>
              <a:t>-kandidater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9772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nb-NO" dirty="0" smtClean="0"/>
              <a:t>Oppsummert - hovedtrekk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nb-NO" smtClean="0"/>
              <a:pPr/>
              <a:t>10</a:t>
            </a:fld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691189"/>
            <a:ext cx="4344987" cy="242439"/>
          </a:xfrm>
        </p:spPr>
        <p:txBody>
          <a:bodyPr/>
          <a:lstStyle/>
          <a:p>
            <a:r>
              <a:rPr lang="nb-NO" dirty="0" smtClean="0"/>
              <a:t>Styrker	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28400" y="3771189"/>
            <a:ext cx="4343625" cy="2666555"/>
          </a:xfrm>
          <a:solidFill>
            <a:schemeClr val="bg1"/>
          </a:solidFill>
        </p:spPr>
        <p:txBody>
          <a:bodyPr/>
          <a:lstStyle/>
          <a:p>
            <a:endParaRPr lang="nb-NO" sz="2000" dirty="0" smtClean="0"/>
          </a:p>
          <a:p>
            <a:r>
              <a:rPr lang="nb-NO" sz="2000" dirty="0" smtClean="0"/>
              <a:t>Utnytte </a:t>
            </a:r>
            <a:r>
              <a:rPr lang="nb-NO" sz="2000" dirty="0"/>
              <a:t>internasjonale </a:t>
            </a:r>
            <a:r>
              <a:rPr lang="nb-NO" sz="2000" dirty="0" err="1"/>
              <a:t>mulighter</a:t>
            </a:r>
            <a:endParaRPr lang="nb-NO" sz="2000" dirty="0"/>
          </a:p>
          <a:p>
            <a:r>
              <a:rPr lang="nb-NO" sz="2000" dirty="0"/>
              <a:t>Tverrfaglige muligheter</a:t>
            </a:r>
          </a:p>
          <a:p>
            <a:r>
              <a:rPr lang="nb-NO" sz="2000" dirty="0"/>
              <a:t>¨Flagge høyere, praksis, jobbmuligheter</a:t>
            </a:r>
          </a:p>
          <a:p>
            <a:r>
              <a:rPr lang="nb-NO" sz="2000" dirty="0"/>
              <a:t>Bygge på interesse som øker i kunnskapssamfunnet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132388" y="691189"/>
            <a:ext cx="4344987" cy="242439"/>
          </a:xfrm>
        </p:spPr>
        <p:txBody>
          <a:bodyPr/>
          <a:lstStyle/>
          <a:p>
            <a:r>
              <a:rPr lang="nb-NO" dirty="0" smtClean="0"/>
              <a:t>Svakheter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132389" y="959726"/>
            <a:ext cx="4343666" cy="2415579"/>
          </a:xfrm>
          <a:solidFill>
            <a:schemeClr val="bg1"/>
          </a:solidFill>
        </p:spPr>
        <p:txBody>
          <a:bodyPr/>
          <a:lstStyle/>
          <a:p>
            <a:endParaRPr lang="nb-NO" sz="2000" dirty="0" smtClean="0"/>
          </a:p>
          <a:p>
            <a:r>
              <a:rPr lang="nb-NO" sz="2000" dirty="0" smtClean="0"/>
              <a:t>Utydelig </a:t>
            </a:r>
            <a:r>
              <a:rPr lang="nb-NO" sz="2000" dirty="0"/>
              <a:t>profil</a:t>
            </a:r>
          </a:p>
          <a:p>
            <a:r>
              <a:rPr lang="nb-NO" sz="2000" dirty="0" err="1"/>
              <a:t>Uoversiktelig</a:t>
            </a:r>
            <a:r>
              <a:rPr lang="nb-NO" sz="2000" dirty="0"/>
              <a:t> og fragmentert</a:t>
            </a:r>
          </a:p>
          <a:p>
            <a:r>
              <a:rPr lang="nb-NO" sz="2000" dirty="0"/>
              <a:t>Vanskelig struktur på studietilbud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4753121" y="9038391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rtl="0" fontAlgn="base">
              <a:lnSpc>
                <a:spcPts val="1125"/>
              </a:lnSpc>
              <a:spcBef>
                <a:spcPct val="0"/>
              </a:spcBef>
              <a:spcAft>
                <a:spcPct val="0"/>
              </a:spcAft>
              <a:defRPr sz="800" b="0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1pPr>
            <a:lvl2pPr marL="428625" indent="2857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58838" indent="55563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89050" indent="8255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717675" indent="11112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36A1E9A0-255F-48AA-8F8C-9F06434D4319}" type="slidenum">
              <a:rPr lang="nb-NO" smtClean="0"/>
              <a:pPr/>
              <a:t>10</a:t>
            </a:fld>
            <a:endParaRPr lang="nb-NO" dirty="0"/>
          </a:p>
        </p:txBody>
      </p:sp>
      <p:sp>
        <p:nvSpPr>
          <p:cNvPr id="9" name="Subtitle 3"/>
          <p:cNvSpPr txBox="1">
            <a:spLocks/>
          </p:cNvSpPr>
          <p:nvPr/>
        </p:nvSpPr>
        <p:spPr>
          <a:xfrm>
            <a:off x="422421" y="3478526"/>
            <a:ext cx="4344987" cy="237245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 defTabSz="957263" rtl="0" eaLnBrk="1" fontAlgn="base" hangingPunct="1">
              <a:lnSpc>
                <a:spcPct val="106000"/>
              </a:lnSpc>
              <a:spcBef>
                <a:spcPct val="15000"/>
              </a:spcBef>
              <a:spcAft>
                <a:spcPct val="0"/>
              </a:spcAft>
              <a:buFont typeface="Wingdings 2" pitchFamily="18" charset="2"/>
              <a:buNone/>
              <a:defRPr lang="en-US" sz="1600" b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Muligheter	</a:t>
            </a:r>
            <a:endParaRPr lang="nb-NO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5127771" y="3432344"/>
            <a:ext cx="4344987" cy="23724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358775" indent="-358775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defRPr lang="en-US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Trusler</a:t>
            </a:r>
            <a:endParaRPr lang="nb-NO" dirty="0"/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405310" y="936640"/>
            <a:ext cx="4343625" cy="248646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2000" dirty="0" smtClean="0"/>
          </a:p>
          <a:p>
            <a:r>
              <a:rPr lang="nb-NO" sz="2000" dirty="0" smtClean="0"/>
              <a:t>Høy </a:t>
            </a:r>
            <a:r>
              <a:rPr lang="nb-NO" sz="2000" dirty="0"/>
              <a:t>fagkompetanse</a:t>
            </a:r>
          </a:p>
          <a:p>
            <a:r>
              <a:rPr lang="nb-NO" sz="2000" dirty="0"/>
              <a:t>Bredde og dybde – tverrfaglighet</a:t>
            </a:r>
          </a:p>
          <a:p>
            <a:r>
              <a:rPr lang="nb-NO" sz="2000" dirty="0"/>
              <a:t>Internasjonalt </a:t>
            </a:r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5198999" y="3771189"/>
            <a:ext cx="4343625" cy="267117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/>
          <a:lstStyle>
            <a:lvl1pPr marL="180975" indent="-180975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541338" indent="-171450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711200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890588" indent="-179388" algn="l" defTabSz="95726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2000" dirty="0" smtClean="0"/>
          </a:p>
          <a:p>
            <a:r>
              <a:rPr lang="nb-NO" sz="2000" dirty="0" smtClean="0"/>
              <a:t>Høyskoler </a:t>
            </a:r>
            <a:r>
              <a:rPr lang="nb-NO" sz="2000" dirty="0"/>
              <a:t>som blir universiteter</a:t>
            </a:r>
          </a:p>
          <a:p>
            <a:r>
              <a:rPr lang="nb-NO" sz="2000" dirty="0"/>
              <a:t>5-årig lærerutdanning</a:t>
            </a:r>
          </a:p>
          <a:p>
            <a:r>
              <a:rPr lang="nb-NO" sz="2000" dirty="0"/>
              <a:t>Økt konkurranse på </a:t>
            </a:r>
            <a:r>
              <a:rPr lang="nb-NO" sz="2000" dirty="0" smtClean="0"/>
              <a:t>forskningsmidler</a:t>
            </a:r>
            <a:endParaRPr lang="nb-NO" sz="2000" dirty="0"/>
          </a:p>
          <a:p>
            <a:r>
              <a:rPr lang="nb-NO" sz="2000" dirty="0"/>
              <a:t>Begrensede karrieremuligheter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80575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&gt;&lt;version val=&quot;17248&quot;/&gt;&lt;partner val=&quot;1260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eweekdayFirstOfWeek val=&quot;2&quot;/&gt;&lt;m_mruColor&gt;&lt;m_vecMRU length=&quot;0&quot;/&gt;&lt;/m_mruColor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/m_precDefault&gt;&lt;/CDefaultPrec&gt;&lt;/root&gt;"/>
  <p:tag name="THINKCELLUNDODONOTDELETE" val="19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ENT" val="&lt;content&gt;&#10;  &lt;element&gt;&#10;    &lt;prefix&gt;© &lt;/prefix&gt;&#10;    &lt;value&gt;%Date:yyyy%&lt;/value&gt;&#10;    &lt;postfix&gt;&lt;/postfix&gt;&#10;  &lt;/element&gt;&#10;  &lt;element&gt;&#10;    &lt;prefix&gt; &lt;/prefix&gt;&#10;    &lt;value&gt;%SD_USR_Identity%&lt;/value&gt;&#10;    &lt;postfix&gt;&lt;/postfix&gt;&#10;  &lt;/element&gt;&#10;&lt;/content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tt4qghrOkWWm.Js.7P3w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B9fTc4JHkCQnNNj5c_nC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rOAfh9x0SClT9j6N8U1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rOAfh9x0SClT9j6N8U1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tt4qghrOkWWm.Js.7P3w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ENT" val="&lt;content&gt;&#10;  &lt;element&gt;&#10;    &lt;prefix&gt;© &lt;/prefix&gt;&#10;    &lt;value&gt;%Date:yyyy%&lt;/value&gt;&#10;    &lt;postfix&gt;&lt;/postfix&gt;&#10;  &lt;/element&gt;&#10;  &lt;element&gt;&#10;    &lt;prefix&gt; &lt;/prefix&gt;&#10;    &lt;value&gt;%SD_USR_Identity%&lt;/value&gt;&#10;    &lt;postfix&gt;&lt;/postfix&gt;&#10;  &lt;/element&gt;&#10;&lt;/content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ENT" val="&lt;content&gt;&#10;  &lt;element&gt;&#10;    &lt;prefix&gt;© &lt;/prefix&gt;&#10;    &lt;value&gt;%Date:yyyy%&lt;/value&gt;&#10;    &lt;postfix&gt;&lt;/postfix&gt;&#10;  &lt;/element&gt;&#10;  &lt;element&gt;&#10;    &lt;prefix&gt; &lt;/prefix&gt;&#10;    &lt;value&gt;%SD_USR_Identity%&lt;/value&gt;&#10;    &lt;postfix&gt;&lt;/postfix&gt;&#10;  &lt;/element&gt;&#10;&lt;/content&gt;"/>
</p:tagLst>
</file>

<file path=ppt/theme/theme1.xml><?xml version="1.0" encoding="utf-8"?>
<a:theme xmlns:a="http://schemas.openxmlformats.org/drawingml/2006/main" name="Deloitte_AS_mal">
  <a:themeElements>
    <a:clrScheme name="Theme1">
      <a:dk1>
        <a:srgbClr val="000000"/>
      </a:dk1>
      <a:lt1>
        <a:srgbClr val="FFFFFF"/>
      </a:lt1>
      <a:dk2>
        <a:srgbClr val="575757"/>
      </a:dk2>
      <a:lt2>
        <a:srgbClr val="FFFFFF"/>
      </a:lt2>
      <a:accent1>
        <a:srgbClr val="00A1DE"/>
      </a:accent1>
      <a:accent2>
        <a:srgbClr val="81BC00"/>
      </a:accent2>
      <a:accent3>
        <a:srgbClr val="72C7E7"/>
      </a:accent3>
      <a:accent4>
        <a:srgbClr val="3C8A2E"/>
      </a:accent4>
      <a:accent5>
        <a:srgbClr val="002776"/>
      </a:accent5>
      <a:accent6>
        <a:srgbClr val="BDD203"/>
      </a:accent6>
      <a:hlink>
        <a:srgbClr val="00A1DE"/>
      </a:hlink>
      <a:folHlink>
        <a:srgbClr val="72C7E7"/>
      </a:folHlink>
    </a:clrScheme>
    <a:fontScheme name="Theme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lank.potx" id="{590A32C6-A8E4-4A06-9226-44420E27C02D}" vid="{96A6394F-C7D5-497E-A7A6-C333F9E8C9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8735</TotalTime>
  <Words>1482</Words>
  <Application>Microsoft Office PowerPoint</Application>
  <PresentationFormat>A4 (210 x 297 mm)</PresentationFormat>
  <Paragraphs>348</Paragraphs>
  <Slides>10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2" baseType="lpstr">
      <vt:lpstr>Deloitte_AS_mal</vt:lpstr>
      <vt:lpstr>think-cell Slide</vt:lpstr>
      <vt:lpstr>IPED sommerseminar  4.-5.juni 2015</vt:lpstr>
      <vt:lpstr>Gr. 1</vt:lpstr>
      <vt:lpstr>Gr. 2</vt:lpstr>
      <vt:lpstr>Gr. 3</vt:lpstr>
      <vt:lpstr>Gr. 4</vt:lpstr>
      <vt:lpstr>Gr. 5</vt:lpstr>
      <vt:lpstr>Gr. 6</vt:lpstr>
      <vt:lpstr>Gr. 7</vt:lpstr>
      <vt:lpstr>Gr. 8</vt:lpstr>
      <vt:lpstr>Oppsummert - hovedtrekk</vt:lpstr>
    </vt:vector>
  </TitlesOfParts>
  <Company>Deloitte Touche Tohmatsu Services,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Greve, Cathrine S (NO - Oslo)</dc:creator>
  <cp:lastModifiedBy>Elin Østbø Sørensen</cp:lastModifiedBy>
  <cp:revision>53</cp:revision>
  <dcterms:created xsi:type="dcterms:W3CDTF">2015-06-04T17:38:35Z</dcterms:created>
  <dcterms:modified xsi:type="dcterms:W3CDTF">2015-06-18T09:03:50Z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D_DocumentLanguageString">
    <vt:lpwstr>Norwegian (Bokmål)</vt:lpwstr>
  </property>
  <property fmtid="{D5CDD505-2E9C-101B-9397-08002B2CF9AE}" pid="3" name="SD_CtlText_Usersettings_Userprofile">
    <vt:lpwstr>Cathrine</vt:lpwstr>
  </property>
  <property fmtid="{D5CDD505-2E9C-101B-9397-08002B2CF9AE}" pid="4" name="SD_DocumentLanguage">
    <vt:lpwstr>nb-NO</vt:lpwstr>
  </property>
  <property fmtid="{D5CDD505-2E9C-101B-9397-08002B2CF9AE}" pid="5" name="SD_UserprofileName">
    <vt:lpwstr>Cathrine</vt:lpwstr>
  </property>
  <property fmtid="{D5CDD505-2E9C-101B-9397-08002B2CF9AE}" pid="6" name="SD_USR_Name">
    <vt:lpwstr>Greve, Cathrine S (NO - Oslo)</vt:lpwstr>
  </property>
  <property fmtid="{D5CDD505-2E9C-101B-9397-08002B2CF9AE}" pid="7" name="SD_USR_PositionTitle">
    <vt:lpwstr/>
  </property>
  <property fmtid="{D5CDD505-2E9C-101B-9397-08002B2CF9AE}" pid="8" name="SD_USR_DirectPhone">
    <vt:lpwstr/>
  </property>
  <property fmtid="{D5CDD505-2E9C-101B-9397-08002B2CF9AE}" pid="9" name="SD_USR_Mobile">
    <vt:lpwstr/>
  </property>
  <property fmtid="{D5CDD505-2E9C-101B-9397-08002B2CF9AE}" pid="10" name="SD_USR_DirectFax">
    <vt:lpwstr/>
  </property>
  <property fmtid="{D5CDD505-2E9C-101B-9397-08002B2CF9AE}" pid="11" name="SD_USR_Email">
    <vt:lpwstr/>
  </property>
  <property fmtid="{D5CDD505-2E9C-101B-9397-08002B2CF9AE}" pid="12" name="SD_USR_Partner">
    <vt:lpwstr/>
  </property>
  <property fmtid="{D5CDD505-2E9C-101B-9397-08002B2CF9AE}" pid="13" name="DocumentInfoFinished">
    <vt:lpwstr>True</vt:lpwstr>
  </property>
</Properties>
</file>