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70" r:id="rId3"/>
    <p:sldId id="271" r:id="rId4"/>
    <p:sldId id="258" r:id="rId5"/>
    <p:sldId id="263" r:id="rId6"/>
    <p:sldId id="266" r:id="rId7"/>
    <p:sldId id="264" r:id="rId8"/>
    <p:sldId id="273" r:id="rId9"/>
    <p:sldId id="267" r:id="rId10"/>
    <p:sldId id="283" r:id="rId11"/>
    <p:sldId id="281" r:id="rId12"/>
    <p:sldId id="282" r:id="rId13"/>
    <p:sldId id="280" r:id="rId14"/>
    <p:sldId id="275" r:id="rId15"/>
    <p:sldId id="269" r:id="rId16"/>
    <p:sldId id="278" r:id="rId17"/>
    <p:sldId id="284" r:id="rId18"/>
    <p:sldId id="274" r:id="rId19"/>
    <p:sldId id="276" r:id="rId20"/>
    <p:sldId id="277" r:id="rId21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562C"/>
    <a:srgbClr val="360147"/>
    <a:srgbClr val="1438EA"/>
    <a:srgbClr val="705690"/>
    <a:srgbClr val="A66BD3"/>
    <a:srgbClr val="84E37D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 autoAdjust="0"/>
    <p:restoredTop sz="94654" autoAdjust="0"/>
  </p:normalViewPr>
  <p:slideViewPr>
    <p:cSldViewPr>
      <p:cViewPr>
        <p:scale>
          <a:sx n="83" d="100"/>
          <a:sy n="83" d="100"/>
        </p:scale>
        <p:origin x="-1236" y="2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ACD8EA1-6C68-4B0A-821C-BFA629C8BDC2}" type="datetimeFigureOut">
              <a:rPr lang="nb-NO"/>
              <a:pPr>
                <a:defRPr/>
              </a:pPr>
              <a:t>29.09.2011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82FF1B3-81D5-4E27-BA89-0567DA6F218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28155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nb-NO" smtClean="0"/>
              <a:t>Peke med mus --- låst til mus</a:t>
            </a:r>
          </a:p>
          <a:p>
            <a:pPr eaLnBrk="1" hangingPunct="1">
              <a:spcBef>
                <a:spcPct val="0"/>
              </a:spcBef>
            </a:pPr>
            <a:endParaRPr lang="nb-NO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12C95EF-C126-4324-A0D4-E8C30EF69D89}" type="slidenum">
              <a:rPr lang="nb-NO" smtClean="0"/>
              <a:pPr/>
              <a:t>9</a:t>
            </a:fld>
            <a:endParaRPr lang="nb-NO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F39E2-302A-4E06-91BC-2AAE68F1D660}" type="datetimeFigureOut">
              <a:rPr lang="nb-NO"/>
              <a:pPr>
                <a:defRPr/>
              </a:pPr>
              <a:t>29.09.2011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64A10-77E5-452B-8D9F-99D18DB24EC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3763E-6006-4318-A222-AEC963D836DD}" type="datetimeFigureOut">
              <a:rPr lang="nb-NO"/>
              <a:pPr>
                <a:defRPr/>
              </a:pPr>
              <a:t>29.09.2011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EEFD4-63F4-41E5-AFD7-A9763CA68C1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6D436-B82D-4A72-BFE4-5044DE7E9EFE}" type="datetimeFigureOut">
              <a:rPr lang="nb-NO"/>
              <a:pPr>
                <a:defRPr/>
              </a:pPr>
              <a:t>29.09.2011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D331B-8C20-4FB8-8DC0-66FD30729C4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7DAB1-2555-43CD-BA82-2D3E6358A3BD}" type="datetimeFigureOut">
              <a:rPr lang="nb-NO"/>
              <a:pPr>
                <a:defRPr/>
              </a:pPr>
              <a:t>29.09.2011</a:t>
            </a:fld>
            <a:endParaRPr lang="nb-N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617C7-1ECB-4817-846A-1122C3B23F7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D48CF9-E991-4C0B-B7F9-EDE51A85F6F9}" type="datetimeFigureOut">
              <a:rPr lang="nb-NO"/>
              <a:pPr>
                <a:defRPr/>
              </a:pPr>
              <a:t>29.09.2011</a:t>
            </a:fld>
            <a:endParaRPr lang="nb-NO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386A8-7777-4FE7-B8B6-2EF6E911CC8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46D387-26BB-460C-980A-E8AD2C1E6AA5}" type="datetimeFigureOut">
              <a:rPr lang="nb-NO"/>
              <a:pPr>
                <a:defRPr/>
              </a:pPr>
              <a:t>29.09.2011</a:t>
            </a:fld>
            <a:endParaRPr lang="nb-NO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6943D-D02A-4187-8FC9-AAFB48B9A57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DEE79-3D88-4AF4-B489-508CC8FEDF7D}" type="datetimeFigureOut">
              <a:rPr lang="nb-NO"/>
              <a:pPr>
                <a:defRPr/>
              </a:pPr>
              <a:t>29.09.2011</a:t>
            </a:fld>
            <a:endParaRPr lang="nb-NO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B25F1-C166-4F5B-836F-FA51FAEEFF1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C8F2C-AE30-485C-B1F7-B5BCB22C5275}" type="datetimeFigureOut">
              <a:rPr lang="nb-NO"/>
              <a:pPr>
                <a:defRPr/>
              </a:pPr>
              <a:t>29.09.2011</a:t>
            </a:fld>
            <a:endParaRPr lang="nb-N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40522F-4171-48F9-871C-F24C36B2D74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078A9-7BAD-48DA-824B-F29D3ED14E8A}" type="datetimeFigureOut">
              <a:rPr lang="nb-NO"/>
              <a:pPr>
                <a:defRPr/>
              </a:pPr>
              <a:t>29.09.2011</a:t>
            </a:fld>
            <a:endParaRPr lang="nb-N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F7DFC-A7E4-4F3D-8771-69109E14134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357D5-6322-40EC-8751-21E3FB3A6BED}" type="datetimeFigureOut">
              <a:rPr lang="nb-NO"/>
              <a:pPr>
                <a:defRPr/>
              </a:pPr>
              <a:t>29.09.2011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E5F03-1D04-49CA-9D19-226EB739C0E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F9B1E-89AF-41DD-97C0-1F373F3FAA68}" type="datetimeFigureOut">
              <a:rPr lang="nb-NO"/>
              <a:pPr>
                <a:defRPr/>
              </a:pPr>
              <a:t>29.09.2011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97777-840B-4D73-A787-CF3699157BA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nb-NO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7AB5C393-1E53-4843-8DE0-20E148ABDC79}" type="datetimeFigureOut">
              <a:rPr lang="nb-NO"/>
              <a:pPr>
                <a:defRPr/>
              </a:pPr>
              <a:t>29.09.2011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E0273ECD-DBBB-4880-B0B0-8C4E53B8429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summitviewcc.com/picts/PodcastLogo.pn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universitas.no/kultur/53533/etterlyser-itunes-forelesninger/" TargetMode="External"/><Relationship Id="rId2" Type="http://schemas.openxmlformats.org/officeDocument/2006/relationships/hyperlink" Target="http://www.uio.no/studier/lm/universell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blyant.uio.no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redir.opoint.com/?key=2AnCvZOouh1icgYnyfJT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redir.opoint.com/?key=5auDOdNoFkw9C4qgyOB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7" descr="http://www.summitviewcc.com/picts/PodcastLogo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573016" cy="357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0" y="3644900"/>
            <a:ext cx="9144000" cy="1470025"/>
          </a:xfrm>
        </p:spPr>
        <p:txBody>
          <a:bodyPr/>
          <a:lstStyle/>
          <a:p>
            <a:pPr eaLnBrk="1" hangingPunct="1"/>
            <a:r>
              <a:rPr lang="nb-NO" sz="6600" b="1" dirty="0" err="1" smtClean="0"/>
              <a:t>Podcasting</a:t>
            </a:r>
            <a:r>
              <a:rPr lang="nb-NO" sz="6600" b="1" dirty="0" smtClean="0"/>
              <a:t> </a:t>
            </a:r>
            <a:br>
              <a:rPr lang="nb-NO" sz="6600" b="1" dirty="0" smtClean="0"/>
            </a:br>
            <a:r>
              <a:rPr lang="nb-NO" sz="6600" b="1" dirty="0" smtClean="0"/>
              <a:t>på </a:t>
            </a:r>
            <a:br>
              <a:rPr lang="nb-NO" sz="6600" b="1" dirty="0" smtClean="0"/>
            </a:br>
            <a:r>
              <a:rPr lang="nb-NO" sz="6600" b="1" dirty="0" smtClean="0"/>
              <a:t>odontologi</a:t>
            </a:r>
            <a:br>
              <a:rPr lang="nb-NO" sz="6600" b="1" dirty="0" smtClean="0"/>
            </a:br>
            <a:endParaRPr lang="nb-NO" sz="3200" b="1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595" y="1457592"/>
            <a:ext cx="577825" cy="328916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179512" y="1052736"/>
            <a:ext cx="8964488" cy="4525963"/>
          </a:xfrm>
        </p:spPr>
        <p:txBody>
          <a:bodyPr/>
          <a:lstStyle/>
          <a:p>
            <a:pPr eaLnBrk="1" hangingPunct="1"/>
            <a:r>
              <a:rPr lang="nb-NO" sz="4000" dirty="0" smtClean="0"/>
              <a:t>Kort om </a:t>
            </a:r>
            <a:r>
              <a:rPr lang="nb-NO" sz="7200" dirty="0" smtClean="0"/>
              <a:t>hva</a:t>
            </a:r>
            <a:r>
              <a:rPr lang="nb-NO" dirty="0" smtClean="0"/>
              <a:t> </a:t>
            </a:r>
            <a:r>
              <a:rPr lang="nb-NO" sz="4000" dirty="0" err="1" smtClean="0"/>
              <a:t>podcasting</a:t>
            </a:r>
            <a:r>
              <a:rPr lang="nb-NO" sz="4000" dirty="0" smtClean="0"/>
              <a:t> er.</a:t>
            </a:r>
          </a:p>
          <a:p>
            <a:pPr eaLnBrk="1" hangingPunct="1"/>
            <a:r>
              <a:rPr lang="nb-NO" sz="4000" dirty="0" smtClean="0"/>
              <a:t>Mer om </a:t>
            </a:r>
            <a:r>
              <a:rPr lang="nb-NO" sz="7200" dirty="0" smtClean="0"/>
              <a:t>hvorfor</a:t>
            </a:r>
            <a:r>
              <a:rPr lang="nb-NO" dirty="0" smtClean="0"/>
              <a:t> </a:t>
            </a:r>
            <a:r>
              <a:rPr lang="nb-NO" sz="4000" dirty="0" smtClean="0"/>
              <a:t>vi </a:t>
            </a:r>
            <a:r>
              <a:rPr lang="nb-NO" sz="4000" dirty="0" err="1" smtClean="0"/>
              <a:t>podcaster</a:t>
            </a:r>
            <a:r>
              <a:rPr lang="nb-NO" sz="4000" dirty="0" smtClean="0"/>
              <a:t>.</a:t>
            </a:r>
          </a:p>
          <a:p>
            <a:pPr eaLnBrk="1" hangingPunct="1"/>
            <a:r>
              <a:rPr lang="nb-NO" sz="4000" dirty="0" smtClean="0"/>
              <a:t>Deretter </a:t>
            </a:r>
            <a:r>
              <a:rPr lang="nb-NO" sz="7200" dirty="0" smtClean="0"/>
              <a:t>hvordan</a:t>
            </a:r>
            <a:r>
              <a:rPr lang="nb-NO" dirty="0" smtClean="0"/>
              <a:t> </a:t>
            </a:r>
            <a:r>
              <a:rPr lang="nb-NO" sz="4000" dirty="0" smtClean="0"/>
              <a:t>vi</a:t>
            </a:r>
            <a:r>
              <a:rPr lang="nb-NO" dirty="0" smtClean="0"/>
              <a:t> </a:t>
            </a:r>
            <a:r>
              <a:rPr lang="nb-NO" sz="4000" dirty="0" err="1" smtClean="0"/>
              <a:t>podcaster</a:t>
            </a:r>
            <a:r>
              <a:rPr lang="nb-NO" sz="4000" dirty="0" smtClean="0"/>
              <a:t>.</a:t>
            </a:r>
          </a:p>
          <a:p>
            <a:pPr eaLnBrk="1" hangingPunct="1"/>
            <a:endParaRPr lang="nb-NO" dirty="0" smtClean="0"/>
          </a:p>
          <a:p>
            <a:pPr eaLnBrk="1" hangingPunct="1"/>
            <a:r>
              <a:rPr lang="nb-NO" dirty="0" smtClean="0"/>
              <a:t>Til slutt: Funker det???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7" descr="http://www.podcastfreq.com/wp-content/uploads/rs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696"/>
            <a:ext cx="142875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4800" smtClean="0"/>
              <a:t>Hva er podcasting?</a:t>
            </a:r>
          </a:p>
        </p:txBody>
      </p:sp>
      <p:sp>
        <p:nvSpPr>
          <p:cNvPr id="4100" name="Content Placeholder 2"/>
          <p:cNvSpPr>
            <a:spLocks noGrp="1"/>
          </p:cNvSpPr>
          <p:nvPr>
            <p:ph idx="1"/>
          </p:nvPr>
        </p:nvSpPr>
        <p:spPr>
          <a:xfrm>
            <a:off x="0" y="2276872"/>
            <a:ext cx="9572625" cy="4525963"/>
          </a:xfrm>
        </p:spPr>
        <p:txBody>
          <a:bodyPr/>
          <a:lstStyle/>
          <a:p>
            <a:pPr eaLnBrk="1" hangingPunct="1"/>
            <a:r>
              <a:rPr lang="nb-NO" dirty="0" smtClean="0"/>
              <a:t>Lydopptak –</a:t>
            </a:r>
            <a:r>
              <a:rPr lang="nb-NO" dirty="0" err="1" smtClean="0"/>
              <a:t>lyd&amp;skjermbilde</a:t>
            </a:r>
            <a:r>
              <a:rPr lang="nb-NO" dirty="0" smtClean="0"/>
              <a:t> – </a:t>
            </a:r>
            <a:r>
              <a:rPr lang="nb-NO" dirty="0" err="1" smtClean="0"/>
              <a:t>video&amp;skjermbilde</a:t>
            </a:r>
            <a:endParaRPr lang="nb-NO" dirty="0" smtClean="0"/>
          </a:p>
          <a:p>
            <a:pPr eaLnBrk="1" hangingPunct="1"/>
            <a:r>
              <a:rPr lang="nb-NO" dirty="0" smtClean="0"/>
              <a:t>Fil gjøres tilgjengelig for andre</a:t>
            </a:r>
          </a:p>
          <a:p>
            <a:pPr eaLnBrk="1" hangingPunct="1"/>
            <a:r>
              <a:rPr lang="nb-NO" dirty="0" smtClean="0"/>
              <a:t>Lastes ned av interesserte brukere</a:t>
            </a:r>
          </a:p>
          <a:p>
            <a:pPr eaLnBrk="1" hangingPunct="1"/>
            <a:r>
              <a:rPr lang="nb-NO" dirty="0" smtClean="0"/>
              <a:t>Spilles av på mp3-spiller, mobil, datamaskin</a:t>
            </a:r>
          </a:p>
          <a:p>
            <a:pPr eaLnBrk="1" hangingPunct="1"/>
            <a:r>
              <a:rPr lang="nb-NO" dirty="0" smtClean="0"/>
              <a:t>Kan høres/sees på når man ønsker</a:t>
            </a:r>
          </a:p>
          <a:p>
            <a:pPr eaLnBrk="1" hangingPunct="1"/>
            <a:endParaRPr lang="nb-NO" dirty="0" smtClean="0"/>
          </a:p>
          <a:p>
            <a:pPr eaLnBrk="1" hangingPunct="1"/>
            <a:r>
              <a:rPr lang="nb-NO" b="1" dirty="0" err="1" smtClean="0"/>
              <a:t>Podcastprosjektet</a:t>
            </a:r>
            <a:r>
              <a:rPr lang="nb-NO" b="1" dirty="0" smtClean="0"/>
              <a:t> ved </a:t>
            </a:r>
            <a:r>
              <a:rPr lang="nb-NO" b="1" dirty="0" err="1" smtClean="0"/>
              <a:t>UiO/Podcasthåndboka</a:t>
            </a:r>
            <a:endParaRPr lang="nb-NO" b="1" dirty="0" smtClean="0"/>
          </a:p>
          <a:p>
            <a:pPr eaLnBrk="1" hangingPunct="1">
              <a:buFont typeface="Arial" charset="0"/>
              <a:buNone/>
            </a:pP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5400" smtClean="0"/>
              <a:t>Hvorfor?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68313" y="1844675"/>
            <a:ext cx="8229600" cy="4525963"/>
          </a:xfrm>
        </p:spPr>
        <p:txBody>
          <a:bodyPr/>
          <a:lstStyle/>
          <a:p>
            <a:pPr eaLnBrk="1" hangingPunct="1"/>
            <a:r>
              <a:rPr lang="nb-NO" dirty="0" smtClean="0"/>
              <a:t>Dette så jeg:</a:t>
            </a:r>
          </a:p>
          <a:p>
            <a:pPr lvl="1" eaLnBrk="1" hangingPunct="1"/>
            <a:r>
              <a:rPr lang="nb-NO" dirty="0" smtClean="0"/>
              <a:t>Tannpleierstudenter med språklige utfordringer</a:t>
            </a:r>
          </a:p>
          <a:p>
            <a:pPr lvl="1" eaLnBrk="1" hangingPunct="1"/>
            <a:r>
              <a:rPr lang="nb-NO" dirty="0" smtClean="0"/>
              <a:t>Mange bor langt unna </a:t>
            </a:r>
          </a:p>
          <a:p>
            <a:pPr lvl="1" eaLnBrk="1" hangingPunct="1"/>
            <a:r>
              <a:rPr lang="nb-NO" dirty="0" smtClean="0"/>
              <a:t>Syke barn</a:t>
            </a:r>
          </a:p>
          <a:p>
            <a:pPr lvl="1" eaLnBrk="1" hangingPunct="1"/>
            <a:r>
              <a:rPr lang="nb-NO" dirty="0" smtClean="0"/>
              <a:t>Kan ikke komme</a:t>
            </a:r>
          </a:p>
          <a:p>
            <a:pPr eaLnBrk="1" hangingPunct="1">
              <a:buFont typeface="Arial" charset="0"/>
              <a:buNone/>
            </a:pPr>
            <a:endParaRPr lang="nb-NO" dirty="0" smtClean="0"/>
          </a:p>
          <a:p>
            <a:pPr eaLnBrk="1" hangingPunct="1"/>
            <a:r>
              <a:rPr lang="nb-NO" dirty="0" smtClean="0">
                <a:solidFill>
                  <a:srgbClr val="000000"/>
                </a:solidFill>
                <a:hlinkClick r:id="rId2"/>
              </a:rPr>
              <a:t>Krav om universell utforming ved UiO</a:t>
            </a:r>
            <a:endParaRPr lang="nb-NO" dirty="0" smtClean="0"/>
          </a:p>
          <a:p>
            <a:pPr eaLnBrk="1" hangingPunct="1"/>
            <a:r>
              <a:rPr lang="nb-NO" dirty="0" smtClean="0">
                <a:solidFill>
                  <a:srgbClr val="000000"/>
                </a:solidFill>
                <a:hlinkClick r:id="rId3"/>
              </a:rPr>
              <a:t>Nye krav fra studenter</a:t>
            </a:r>
            <a:endParaRPr lang="nb-NO" dirty="0" smtClean="0">
              <a:solidFill>
                <a:srgbClr val="000000"/>
              </a:solidFill>
            </a:endParaRPr>
          </a:p>
          <a:p>
            <a:pPr eaLnBrk="1" hangingPunct="1">
              <a:buFont typeface="Arial" charset="0"/>
              <a:buNone/>
            </a:pPr>
            <a:endParaRPr lang="nb-NO" dirty="0" smtClean="0"/>
          </a:p>
          <a:p>
            <a:pPr eaLnBrk="1" hangingPunct="1"/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For og i mot?</a:t>
            </a:r>
          </a:p>
        </p:txBody>
      </p:sp>
      <p:sp>
        <p:nvSpPr>
          <p:cNvPr id="5123" name="Content Placeholder 4"/>
          <p:cNvSpPr>
            <a:spLocks noGrp="1"/>
          </p:cNvSpPr>
          <p:nvPr>
            <p:ph sz="half" idx="1"/>
          </p:nvPr>
        </p:nvSpPr>
        <p:spPr>
          <a:xfrm>
            <a:off x="250825" y="1528763"/>
            <a:ext cx="4038600" cy="5257800"/>
          </a:xfrm>
          <a:ln w="50800">
            <a:solidFill>
              <a:srgbClr val="7030A0"/>
            </a:solidFill>
          </a:ln>
        </p:spPr>
        <p:txBody>
          <a:bodyPr/>
          <a:lstStyle/>
          <a:p>
            <a:r>
              <a:rPr lang="nb-NO" sz="2400" dirty="0" smtClean="0"/>
              <a:t>Hvorfor ikke gi studentene en læringsmulighet til?</a:t>
            </a:r>
          </a:p>
          <a:p>
            <a:r>
              <a:rPr lang="nb-NO" sz="2400" dirty="0" smtClean="0"/>
              <a:t>Vet studentene kan repetere: Jeg kan slappe mer av</a:t>
            </a:r>
          </a:p>
          <a:p>
            <a:r>
              <a:rPr lang="nb-NO" sz="2400" dirty="0" smtClean="0"/>
              <a:t>Kan supplere, ta opp vanskelige temaer, frigjøre tid</a:t>
            </a:r>
          </a:p>
          <a:p>
            <a:endParaRPr lang="nb-NO" sz="2400" dirty="0" smtClean="0"/>
          </a:p>
          <a:p>
            <a:r>
              <a:rPr lang="nb-NO" sz="2400" dirty="0" smtClean="0"/>
              <a:t>Bra for min egen utvikling som lærer</a:t>
            </a:r>
          </a:p>
          <a:p>
            <a:endParaRPr lang="nb-NO" sz="2400" dirty="0" smtClean="0"/>
          </a:p>
        </p:txBody>
      </p:sp>
      <p:sp>
        <p:nvSpPr>
          <p:cNvPr id="5124" name="Content Placeholder 5"/>
          <p:cNvSpPr>
            <a:spLocks noGrp="1"/>
          </p:cNvSpPr>
          <p:nvPr>
            <p:ph sz="half" idx="2"/>
          </p:nvPr>
        </p:nvSpPr>
        <p:spPr>
          <a:xfrm>
            <a:off x="4427538" y="1557338"/>
            <a:ext cx="4176712" cy="5211762"/>
          </a:xfrm>
          <a:ln w="50800">
            <a:solidFill>
              <a:schemeClr val="tx1"/>
            </a:solidFill>
          </a:ln>
        </p:spPr>
        <p:txBody>
          <a:bodyPr/>
          <a:lstStyle/>
          <a:p>
            <a:pPr>
              <a:defRPr/>
            </a:pPr>
            <a:r>
              <a:rPr lang="nb-NO" sz="2400" dirty="0" smtClean="0"/>
              <a:t>Tar </a:t>
            </a:r>
            <a:r>
              <a:rPr lang="nb-NO" sz="2400" dirty="0" err="1" smtClean="0"/>
              <a:t>bittelitt</a:t>
            </a:r>
            <a:r>
              <a:rPr lang="nb-NO" sz="2400" dirty="0" smtClean="0"/>
              <a:t> ekstra tid</a:t>
            </a:r>
          </a:p>
          <a:p>
            <a:pPr>
              <a:defRPr/>
            </a:pPr>
            <a:r>
              <a:rPr lang="nb-NO" sz="2400" dirty="0" smtClean="0"/>
              <a:t>Penger til programvare/mikrofoner </a:t>
            </a:r>
          </a:p>
          <a:p>
            <a:pPr>
              <a:defRPr/>
            </a:pPr>
            <a:endParaRPr lang="nb-NO" sz="2400" dirty="0" smtClean="0"/>
          </a:p>
          <a:p>
            <a:pPr>
              <a:defRPr/>
            </a:pPr>
            <a:r>
              <a:rPr lang="nb-NO" sz="2400" dirty="0" smtClean="0"/>
              <a:t>Må bli mindre selvhøytidelig</a:t>
            </a:r>
          </a:p>
          <a:p>
            <a:pPr>
              <a:defRPr/>
            </a:pPr>
            <a:r>
              <a:rPr lang="nb-NO" sz="2400" dirty="0" smtClean="0"/>
              <a:t>Tåle at jeg kan si feil</a:t>
            </a:r>
          </a:p>
          <a:p>
            <a:pPr>
              <a:defRPr/>
            </a:pPr>
            <a:endParaRPr lang="nb-NO" sz="2400" dirty="0" smtClean="0"/>
          </a:p>
          <a:p>
            <a:pPr>
              <a:buFont typeface="Arial" charset="0"/>
              <a:buNone/>
              <a:defRPr/>
            </a:pPr>
            <a:endParaRPr lang="nb-NO" sz="2400" dirty="0" smtClean="0"/>
          </a:p>
          <a:p>
            <a:pPr>
              <a:buFont typeface="Arial" charset="0"/>
              <a:buNone/>
              <a:defRPr/>
            </a:pP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animBg="1"/>
      <p:bldP spid="51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4"/>
          <p:cNvSpPr>
            <a:spLocks noGrp="1"/>
          </p:cNvSpPr>
          <p:nvPr>
            <p:ph type="title"/>
          </p:nvPr>
        </p:nvSpPr>
        <p:spPr>
          <a:xfrm>
            <a:off x="539750" y="549275"/>
            <a:ext cx="8229600" cy="1143000"/>
          </a:xfrm>
        </p:spPr>
        <p:txBody>
          <a:bodyPr/>
          <a:lstStyle/>
          <a:p>
            <a:r>
              <a:rPr lang="nb-NO" dirty="0" smtClean="0"/>
              <a:t>Hva jeg har hørt om </a:t>
            </a:r>
            <a:r>
              <a:rPr lang="nb-NO" dirty="0" err="1" smtClean="0"/>
              <a:t>podcasting</a:t>
            </a:r>
            <a:r>
              <a:rPr lang="nb-NO" dirty="0" smtClean="0"/>
              <a:t/>
            </a:r>
            <a:br>
              <a:rPr lang="nb-NO" dirty="0" smtClean="0"/>
            </a:br>
            <a:endParaRPr lang="nb-NO" sz="3600" dirty="0" smtClean="0"/>
          </a:p>
        </p:txBody>
      </p:sp>
      <p:sp>
        <p:nvSpPr>
          <p:cNvPr id="8195" name="Content Placeholder 5"/>
          <p:cNvSpPr>
            <a:spLocks noGrp="1"/>
          </p:cNvSpPr>
          <p:nvPr>
            <p:ph sz="half" idx="1"/>
          </p:nvPr>
        </p:nvSpPr>
        <p:spPr>
          <a:xfrm>
            <a:off x="395288" y="1557338"/>
            <a:ext cx="4038600" cy="4824412"/>
          </a:xfrm>
          <a:solidFill>
            <a:schemeClr val="accent1">
              <a:lumMod val="75000"/>
              <a:alpha val="50980"/>
            </a:schemeClr>
          </a:solidFill>
        </p:spPr>
        <p:txBody>
          <a:bodyPr/>
          <a:lstStyle/>
          <a:p>
            <a:r>
              <a:rPr lang="nb-NO" dirty="0" smtClean="0"/>
              <a:t>De positive:</a:t>
            </a:r>
            <a:endParaRPr lang="nb-NO" sz="2000" dirty="0" smtClean="0"/>
          </a:p>
          <a:p>
            <a:pPr lvl="1"/>
            <a:r>
              <a:rPr lang="nb-NO" sz="2000" dirty="0" smtClean="0"/>
              <a:t>De bare går i gang</a:t>
            </a:r>
          </a:p>
          <a:p>
            <a:pPr lvl="1"/>
            <a:r>
              <a:rPr lang="nb-NO" sz="2000" dirty="0" smtClean="0"/>
              <a:t>Hvilken gruppe undervisere er nå dette??</a:t>
            </a:r>
          </a:p>
          <a:p>
            <a:pPr marL="457200" lvl="1" indent="0">
              <a:buNone/>
            </a:pPr>
            <a:endParaRPr lang="nb-NO" sz="2000" dirty="0" smtClean="0"/>
          </a:p>
          <a:p>
            <a:pPr lvl="1"/>
            <a:endParaRPr lang="nb-NO" sz="2000" dirty="0" smtClean="0"/>
          </a:p>
          <a:p>
            <a:pPr>
              <a:buFont typeface="Arial" charset="0"/>
              <a:buNone/>
            </a:pPr>
            <a:endParaRPr lang="nb-NO" sz="2000" dirty="0" smtClean="0"/>
          </a:p>
          <a:p>
            <a:pPr lvl="1"/>
            <a:endParaRPr lang="nb-NO" dirty="0" smtClean="0"/>
          </a:p>
        </p:txBody>
      </p:sp>
      <p:sp>
        <p:nvSpPr>
          <p:cNvPr id="8196" name="Content Placeholder 6"/>
          <p:cNvSpPr>
            <a:spLocks noGrp="1"/>
          </p:cNvSpPr>
          <p:nvPr>
            <p:ph sz="half" idx="2"/>
          </p:nvPr>
        </p:nvSpPr>
        <p:spPr>
          <a:xfrm>
            <a:off x="4499992" y="1557338"/>
            <a:ext cx="4255071" cy="4824412"/>
          </a:xfrm>
          <a:solidFill>
            <a:srgbClr val="705690">
              <a:alpha val="25882"/>
            </a:srgbClr>
          </a:solidFill>
        </p:spPr>
        <p:txBody>
          <a:bodyPr/>
          <a:lstStyle/>
          <a:p>
            <a:r>
              <a:rPr lang="nb-NO" dirty="0" smtClean="0"/>
              <a:t>De andre:</a:t>
            </a:r>
          </a:p>
          <a:p>
            <a:pPr lvl="1"/>
            <a:r>
              <a:rPr lang="nb-NO" sz="2000" dirty="0" smtClean="0"/>
              <a:t>For lettvint for studenter</a:t>
            </a:r>
          </a:p>
          <a:p>
            <a:pPr lvl="1"/>
            <a:r>
              <a:rPr lang="nb-NO" sz="2000" dirty="0" smtClean="0"/>
              <a:t>Bør notere </a:t>
            </a:r>
          </a:p>
          <a:p>
            <a:pPr lvl="1"/>
            <a:r>
              <a:rPr lang="nb-NO" sz="2000" dirty="0"/>
              <a:t>De </a:t>
            </a:r>
            <a:r>
              <a:rPr lang="nb-NO" sz="2000" dirty="0" smtClean="0"/>
              <a:t>må heller </a:t>
            </a:r>
            <a:r>
              <a:rPr lang="nb-NO" sz="2000" dirty="0"/>
              <a:t>forbedre norsken</a:t>
            </a:r>
          </a:p>
          <a:p>
            <a:pPr lvl="1"/>
            <a:r>
              <a:rPr lang="nb-NO" sz="2000" dirty="0" smtClean="0"/>
              <a:t>For mye arbeid for meg</a:t>
            </a:r>
          </a:p>
          <a:p>
            <a:pPr lvl="1"/>
            <a:r>
              <a:rPr lang="nb-NO" sz="2000" dirty="0" smtClean="0"/>
              <a:t>Ingen vil komme på forelesningene mine</a:t>
            </a:r>
          </a:p>
          <a:p>
            <a:pPr lvl="1"/>
            <a:r>
              <a:rPr lang="nb-NO" sz="2000" dirty="0" smtClean="0"/>
              <a:t>Spre og selge forelesningene </a:t>
            </a:r>
          </a:p>
          <a:p>
            <a:pPr lvl="1"/>
            <a:r>
              <a:rPr lang="nb-NO" sz="2000" dirty="0" smtClean="0"/>
              <a:t>Jeg vil miste spontanitet</a:t>
            </a:r>
          </a:p>
          <a:p>
            <a:pPr lvl="1"/>
            <a:r>
              <a:rPr lang="nb-NO" sz="2000" dirty="0" smtClean="0"/>
              <a:t>Jeg vil miste jobben</a:t>
            </a:r>
          </a:p>
          <a:p>
            <a:pPr lvl="1">
              <a:buFont typeface="Arial" charset="0"/>
              <a:buNone/>
            </a:pPr>
            <a:endParaRPr lang="nb-NO" sz="2000" dirty="0" smtClean="0"/>
          </a:p>
          <a:p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animBg="1"/>
      <p:bldP spid="819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Content Placeholder 4"/>
          <p:cNvSpPr>
            <a:spLocks noGrp="1"/>
          </p:cNvSpPr>
          <p:nvPr>
            <p:ph idx="1"/>
          </p:nvPr>
        </p:nvSpPr>
        <p:spPr>
          <a:xfrm>
            <a:off x="539750" y="2133600"/>
            <a:ext cx="8229600" cy="4525963"/>
          </a:xfrm>
        </p:spPr>
        <p:txBody>
          <a:bodyPr/>
          <a:lstStyle/>
          <a:p>
            <a:r>
              <a:rPr lang="nb-NO" dirty="0" smtClean="0"/>
              <a:t>Meget </a:t>
            </a:r>
            <a:r>
              <a:rPr lang="nb-NO" dirty="0" err="1" smtClean="0"/>
              <a:t>takknemmelige</a:t>
            </a:r>
            <a:r>
              <a:rPr lang="nb-NO" dirty="0" smtClean="0"/>
              <a:t> </a:t>
            </a:r>
          </a:p>
          <a:p>
            <a:r>
              <a:rPr lang="nb-NO" dirty="0"/>
              <a:t>V</a:t>
            </a:r>
            <a:r>
              <a:rPr lang="nb-NO" dirty="0" smtClean="0"/>
              <a:t>et lite om </a:t>
            </a:r>
            <a:r>
              <a:rPr lang="nb-NO" dirty="0" err="1" smtClean="0"/>
              <a:t>podcasting</a:t>
            </a:r>
            <a:r>
              <a:rPr lang="nb-NO" dirty="0" smtClean="0"/>
              <a:t>, egentlig</a:t>
            </a:r>
          </a:p>
          <a:p>
            <a:r>
              <a:rPr lang="nb-NO" dirty="0" smtClean="0"/>
              <a:t>Bruker </a:t>
            </a:r>
            <a:r>
              <a:rPr lang="nb-NO" dirty="0" err="1" smtClean="0"/>
              <a:t>podcastene</a:t>
            </a:r>
            <a:r>
              <a:rPr lang="nb-NO" dirty="0" smtClean="0"/>
              <a:t> like etter timen og før eksamen-  på PC</a:t>
            </a:r>
          </a:p>
          <a:p>
            <a:r>
              <a:rPr lang="nb-NO" dirty="0" smtClean="0"/>
              <a:t>”Vi kan ta opp lyd uansett, hvorfor ikke gjøre det ordentlig?”</a:t>
            </a:r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1143000"/>
          </a:xfrm>
          <a:ln w="57150">
            <a:solidFill>
              <a:schemeClr val="bg1">
                <a:alpha val="94510"/>
              </a:schemeClr>
            </a:solidFill>
          </a:ln>
        </p:spPr>
        <p:txBody>
          <a:bodyPr>
            <a:prstTxWarp prst="textArchUp">
              <a:avLst/>
            </a:prstTxWarp>
          </a:bodyPr>
          <a:lstStyle/>
          <a:p>
            <a:r>
              <a:rPr lang="nb-NO" sz="4800" b="1" dirty="0" smtClean="0">
                <a:ln w="18000">
                  <a:solidFill>
                    <a:srgbClr val="0A562C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Hva sier studentene?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nb-NO" sz="5400" smtClean="0"/>
              <a:t>Podcasting kan brukes til….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mtClean="0"/>
              <a:t>Forelesninger (supplere/repetere)</a:t>
            </a:r>
          </a:p>
          <a:p>
            <a:r>
              <a:rPr lang="nb-NO" smtClean="0"/>
              <a:t>Seminarer</a:t>
            </a:r>
          </a:p>
          <a:p>
            <a:r>
              <a:rPr lang="nb-NO" smtClean="0"/>
              <a:t>Gjesteforelesninger</a:t>
            </a:r>
          </a:p>
          <a:p>
            <a:r>
              <a:rPr lang="nb-NO" smtClean="0"/>
              <a:t>Prøveforelesninger</a:t>
            </a:r>
          </a:p>
          <a:p>
            <a:r>
              <a:rPr lang="nb-NO" smtClean="0"/>
              <a:t>Disputaser</a:t>
            </a:r>
          </a:p>
          <a:p>
            <a:r>
              <a:rPr lang="nb-NO" smtClean="0"/>
              <a:t>Allmøter</a:t>
            </a:r>
          </a:p>
          <a:p>
            <a:r>
              <a:rPr lang="nb-NO" smtClean="0"/>
              <a:t>Studentinfo</a:t>
            </a:r>
          </a:p>
          <a:p>
            <a:r>
              <a:rPr lang="nb-NO" smtClean="0"/>
              <a:t>osv osv osv</a:t>
            </a:r>
          </a:p>
          <a:p>
            <a:pPr>
              <a:buFont typeface="Arial" charset="0"/>
              <a:buNone/>
            </a:pPr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6000" dirty="0" smtClean="0"/>
              <a:t>Slik gjør vi det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51520" y="1556792"/>
            <a:ext cx="9144000" cy="4525962"/>
          </a:xfrm>
        </p:spPr>
        <p:txBody>
          <a:bodyPr/>
          <a:lstStyle/>
          <a:p>
            <a:pPr eaLnBrk="1" hangingPunct="1"/>
            <a:r>
              <a:rPr lang="nb-NO" dirty="0" smtClean="0"/>
              <a:t>Programvaren </a:t>
            </a:r>
            <a:r>
              <a:rPr lang="nb-NO" dirty="0" err="1" smtClean="0"/>
              <a:t>Camtasia</a:t>
            </a:r>
            <a:r>
              <a:rPr lang="nb-NO" dirty="0" smtClean="0"/>
              <a:t> Studio </a:t>
            </a:r>
          </a:p>
          <a:p>
            <a:pPr eaLnBrk="1" hangingPunct="1">
              <a:buNone/>
            </a:pPr>
            <a:r>
              <a:rPr lang="nb-NO" sz="2400" dirty="0" smtClean="0"/>
              <a:t>	(alle </a:t>
            </a:r>
            <a:r>
              <a:rPr lang="nb-NO" sz="2400" dirty="0" err="1" smtClean="0"/>
              <a:t>undervisningsrom+mitt</a:t>
            </a:r>
            <a:r>
              <a:rPr lang="nb-NO" sz="2400" dirty="0" smtClean="0"/>
              <a:t> kontor) </a:t>
            </a:r>
          </a:p>
          <a:p>
            <a:pPr eaLnBrk="1" hangingPunct="1"/>
            <a:r>
              <a:rPr lang="nb-NO" dirty="0" smtClean="0"/>
              <a:t>Trådløs mikrofon</a:t>
            </a:r>
            <a:endParaRPr lang="nb-NO" b="1" dirty="0" smtClean="0"/>
          </a:p>
          <a:p>
            <a:pPr eaLnBrk="1" hangingPunct="1"/>
            <a:endParaRPr lang="nb-NO" dirty="0" smtClean="0">
              <a:solidFill>
                <a:srgbClr val="FF0000"/>
              </a:solidFill>
            </a:endParaRPr>
          </a:p>
          <a:p>
            <a:pPr eaLnBrk="1" hangingPunct="1"/>
            <a:endParaRPr lang="nb-NO" sz="2400" dirty="0" smtClean="0"/>
          </a:p>
          <a:p>
            <a:pPr eaLnBrk="1" hangingPunct="1"/>
            <a:r>
              <a:rPr lang="nb-NO" sz="2400" dirty="0" smtClean="0"/>
              <a:t>Åpne PowerPoint – </a:t>
            </a:r>
            <a:r>
              <a:rPr lang="nb-NO" sz="2400" dirty="0" err="1" smtClean="0"/>
              <a:t>Camtasia</a:t>
            </a:r>
            <a:r>
              <a:rPr lang="nb-NO" sz="2400" dirty="0" smtClean="0"/>
              <a:t> åpnes</a:t>
            </a:r>
          </a:p>
          <a:p>
            <a:pPr eaLnBrk="1" hangingPunct="1"/>
            <a:r>
              <a:rPr lang="nb-NO" sz="2400" dirty="0" smtClean="0"/>
              <a:t>Kan også ta opp alt som foregår på skjerm</a:t>
            </a:r>
            <a:endParaRPr lang="nb-NO" sz="2400" dirty="0" smtClean="0"/>
          </a:p>
          <a:p>
            <a:pPr eaLnBrk="1" hangingPunct="1"/>
            <a:r>
              <a:rPr lang="nb-NO" sz="2400" dirty="0" smtClean="0"/>
              <a:t>To knapper for å starte opptak</a:t>
            </a:r>
          </a:p>
          <a:p>
            <a:pPr eaLnBrk="1" hangingPunct="1"/>
            <a:r>
              <a:rPr lang="nb-NO" sz="2400" dirty="0" smtClean="0"/>
              <a:t>Lagre ved forelesningsslutt</a:t>
            </a:r>
          </a:p>
          <a:p>
            <a:pPr eaLnBrk="1" hangingPunct="1"/>
            <a:r>
              <a:rPr lang="nb-NO" sz="2400" dirty="0" smtClean="0"/>
              <a:t>Konvertere til ønsket filformat (mp4, mp3,….)</a:t>
            </a:r>
          </a:p>
          <a:p>
            <a:pPr eaLnBrk="1" hangingPunct="1"/>
            <a:endParaRPr lang="nb-NO" sz="2000" dirty="0" smtClean="0"/>
          </a:p>
          <a:p>
            <a:pPr eaLnBrk="1" hangingPunct="1">
              <a:buFont typeface="Arial" charset="0"/>
              <a:buNone/>
            </a:pPr>
            <a:endParaRPr lang="nb-NO" dirty="0" smtClean="0"/>
          </a:p>
          <a:p>
            <a:pPr eaLnBrk="1" hangingPunct="1"/>
            <a:endParaRPr lang="nb-NO" sz="20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4317" y="1484784"/>
            <a:ext cx="2729683" cy="1512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456076"/>
            <a:ext cx="2115694" cy="1348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852936"/>
            <a:ext cx="727223" cy="898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76672"/>
            <a:ext cx="3855169" cy="589907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101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16943"/>
            <a:ext cx="3371818" cy="3228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-972616" y="188640"/>
            <a:ext cx="8229600" cy="1143000"/>
          </a:xfrm>
        </p:spPr>
        <p:txBody>
          <a:bodyPr/>
          <a:lstStyle/>
          <a:p>
            <a:r>
              <a:rPr lang="nb-NO" dirty="0" smtClean="0"/>
              <a:t>Alternativt: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dirty="0" err="1" smtClean="0"/>
              <a:t>Camtasia</a:t>
            </a:r>
            <a:r>
              <a:rPr lang="nb-NO" dirty="0" smtClean="0"/>
              <a:t> </a:t>
            </a:r>
            <a:r>
              <a:rPr lang="nb-NO" dirty="0" err="1" smtClean="0"/>
              <a:t>Relay</a:t>
            </a:r>
            <a:endParaRPr lang="nb-NO" dirty="0" smtClean="0"/>
          </a:p>
          <a:p>
            <a:pPr eaLnBrk="1" hangingPunct="1"/>
            <a:r>
              <a:rPr lang="nb-NO" dirty="0" smtClean="0"/>
              <a:t>Gratis ved UiO</a:t>
            </a:r>
          </a:p>
          <a:p>
            <a:pPr eaLnBrk="1" hangingPunct="1"/>
            <a:endParaRPr lang="nb-NO" dirty="0" smtClean="0"/>
          </a:p>
          <a:p>
            <a:pPr eaLnBrk="1" hangingPunct="1"/>
            <a:r>
              <a:rPr lang="nb-NO" dirty="0" smtClean="0"/>
              <a:t>Opptak av lyd og skjermbilde</a:t>
            </a:r>
          </a:p>
          <a:p>
            <a:pPr eaLnBrk="1" hangingPunct="1"/>
            <a:r>
              <a:rPr lang="nb-NO" dirty="0" smtClean="0"/>
              <a:t>Ingen redigering – sendes til konvertering når opptak er avsluttet</a:t>
            </a:r>
          </a:p>
          <a:p>
            <a:pPr eaLnBrk="1" hangingPunct="1"/>
            <a:endParaRPr lang="nb-NO" sz="2400" dirty="0" smtClean="0"/>
          </a:p>
          <a:p>
            <a:pPr eaLnBrk="1" hangingPunct="1"/>
            <a:r>
              <a:rPr lang="nb-NO" sz="2400" dirty="0" smtClean="0"/>
              <a:t>Eller bruk bare mp3-opptaker</a:t>
            </a:r>
            <a:endParaRPr lang="nb-NO" dirty="0" smtClean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178" y="4437112"/>
            <a:ext cx="1189978" cy="2166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V="1">
            <a:off x="4788024" y="5520126"/>
            <a:ext cx="2592288" cy="14112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858" y="4653136"/>
            <a:ext cx="650379" cy="803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Legg filen ut i: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51520" y="1556792"/>
            <a:ext cx="8229600" cy="4525963"/>
          </a:xfrm>
        </p:spPr>
        <p:txBody>
          <a:bodyPr/>
          <a:lstStyle/>
          <a:p>
            <a:pPr eaLnBrk="1" hangingPunct="1"/>
            <a:r>
              <a:rPr lang="nb-NO" dirty="0" smtClean="0"/>
              <a:t>Fronter, Mine Studier</a:t>
            </a:r>
            <a:r>
              <a:rPr lang="nb-NO" sz="2400" dirty="0" smtClean="0"/>
              <a:t> (komme fra opphavsrett), </a:t>
            </a:r>
            <a:r>
              <a:rPr lang="nb-NO" dirty="0" smtClean="0"/>
              <a:t>instituttets hjemmesider, dine hjemmesider, </a:t>
            </a:r>
            <a:r>
              <a:rPr lang="nb-NO" dirty="0" err="1" smtClean="0"/>
              <a:t>iTunes</a:t>
            </a:r>
            <a:endParaRPr lang="nb-NO" dirty="0" smtClean="0"/>
          </a:p>
          <a:p>
            <a:pPr eaLnBrk="1" hangingPunct="1"/>
            <a:endParaRPr lang="nb-NO" dirty="0" smtClean="0"/>
          </a:p>
          <a:p>
            <a:pPr marL="0" indent="0" algn="ctr" eaLnBrk="1" hangingPunct="1">
              <a:buNone/>
            </a:pPr>
            <a:r>
              <a:rPr lang="nb-NO" sz="4400" dirty="0" smtClean="0"/>
              <a:t>Fint med:</a:t>
            </a:r>
            <a:endParaRPr lang="nb-NO" sz="4400" dirty="0"/>
          </a:p>
          <a:p>
            <a:pPr eaLnBrk="1" hangingPunct="1"/>
            <a:r>
              <a:rPr lang="nb-NO" dirty="0" smtClean="0"/>
              <a:t>Støtte fra DML-gruppen, instituttleder, kontorsjef, IT-ansvarlig</a:t>
            </a:r>
            <a:endParaRPr lang="nb-NO" sz="2400" dirty="0" smtClean="0"/>
          </a:p>
          <a:p>
            <a:pPr eaLnBrk="1" hangingPunct="1"/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Hvor god kvalitet vil du gå for?</a:t>
            </a:r>
            <a:endParaRPr lang="en-US" smtClean="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Jeg bruker </a:t>
            </a:r>
            <a:r>
              <a:rPr lang="nb-NO" dirty="0" err="1" smtClean="0"/>
              <a:t>rålyd</a:t>
            </a:r>
            <a:r>
              <a:rPr lang="nb-NO" dirty="0" smtClean="0"/>
              <a:t>/bilde – ingen redigering (tid)</a:t>
            </a:r>
          </a:p>
          <a:p>
            <a:r>
              <a:rPr lang="nb-NO" dirty="0" smtClean="0"/>
              <a:t>Kan ta opp </a:t>
            </a:r>
            <a:r>
              <a:rPr lang="nb-NO" dirty="0" err="1" smtClean="0"/>
              <a:t>lyd+skjermbilde</a:t>
            </a:r>
            <a:r>
              <a:rPr lang="nb-NO" dirty="0" smtClean="0"/>
              <a:t> på kontoret/hjemme </a:t>
            </a:r>
          </a:p>
          <a:p>
            <a:r>
              <a:rPr lang="nb-NO" dirty="0" smtClean="0"/>
              <a:t>Enkelt å redigere – instruksjonsvideoer</a:t>
            </a:r>
          </a:p>
          <a:p>
            <a:r>
              <a:rPr lang="nb-NO" sz="2800" dirty="0" smtClean="0">
                <a:solidFill>
                  <a:srgbClr val="1438EA"/>
                </a:solidFill>
              </a:rPr>
              <a:t>Ta opp enkelttemaer som du ikke fikk nok tid til på forelesning</a:t>
            </a:r>
          </a:p>
          <a:p>
            <a:r>
              <a:rPr lang="nb-NO" sz="2800" dirty="0" smtClean="0">
                <a:solidFill>
                  <a:srgbClr val="1438EA"/>
                </a:solidFill>
              </a:rPr>
              <a:t>Ta opp deler av forelesning og bruk tid på annet med studenter</a:t>
            </a:r>
            <a:endParaRPr lang="en-US" sz="2800" dirty="0" smtClean="0">
              <a:solidFill>
                <a:srgbClr val="1438E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Virker podcasting?</a:t>
            </a:r>
            <a:endParaRPr lang="en-US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Vanskelig å måle – gjør det bedre på eksamen</a:t>
            </a:r>
          </a:p>
          <a:p>
            <a:r>
              <a:rPr lang="nb-NO" dirty="0" err="1"/>
              <a:t>P</a:t>
            </a:r>
            <a:r>
              <a:rPr lang="nb-NO" dirty="0" err="1" smtClean="0"/>
              <a:t>odcaster</a:t>
            </a:r>
            <a:r>
              <a:rPr lang="nb-NO" dirty="0" smtClean="0"/>
              <a:t> </a:t>
            </a:r>
            <a:r>
              <a:rPr lang="nb-NO" dirty="0" smtClean="0"/>
              <a:t>blir brukt av studentene</a:t>
            </a:r>
          </a:p>
          <a:p>
            <a:r>
              <a:rPr lang="nb-NO" dirty="0" smtClean="0"/>
              <a:t>Kommer ikke færre til forelesninger</a:t>
            </a:r>
          </a:p>
          <a:p>
            <a:r>
              <a:rPr lang="nb-NO" dirty="0" smtClean="0"/>
              <a:t>De som er på forelesninger er også de som bruker </a:t>
            </a:r>
            <a:r>
              <a:rPr lang="nb-NO" dirty="0" err="1" smtClean="0"/>
              <a:t>podcaster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Kan i alle fall ikke skade!</a:t>
            </a:r>
          </a:p>
          <a:p>
            <a:endParaRPr lang="nb-NO" dirty="0" smtClean="0"/>
          </a:p>
          <a:p>
            <a:pPr>
              <a:buFont typeface="Arial" charset="0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Det koker ned til:</a:t>
            </a:r>
            <a:endParaRPr lang="en-US" smtClean="0"/>
          </a:p>
        </p:txBody>
      </p:sp>
      <p:sp>
        <p:nvSpPr>
          <p:cNvPr id="9" name="Rectangle 8"/>
          <p:cNvSpPr/>
          <p:nvPr/>
        </p:nvSpPr>
        <p:spPr>
          <a:xfrm>
            <a:off x="1445531" y="2348880"/>
            <a:ext cx="6609503" cy="258532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nb-NO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Hva jeg fikser/orker</a:t>
            </a:r>
          </a:p>
          <a:p>
            <a:pPr algn="ctr">
              <a:defRPr/>
            </a:pPr>
            <a:endParaRPr lang="nb-NO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nb-NO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Hva jeg tør</a:t>
            </a:r>
            <a:endParaRPr lang="en-U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Så…… </a:t>
            </a:r>
            <a:endParaRPr lang="en-US" smtClean="0"/>
          </a:p>
        </p:txBody>
      </p:sp>
      <p:sp>
        <p:nvSpPr>
          <p:cNvPr id="9219" name="Content Placeholder 5"/>
          <p:cNvSpPr>
            <a:spLocks noGrp="1"/>
          </p:cNvSpPr>
          <p:nvPr>
            <p:ph idx="1"/>
          </p:nvPr>
        </p:nvSpPr>
        <p:spPr>
          <a:xfrm>
            <a:off x="0" y="1600201"/>
            <a:ext cx="9396536" cy="348498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nb-NO" sz="2800" dirty="0" err="1" smtClean="0"/>
              <a:t>Podcasting</a:t>
            </a:r>
            <a:r>
              <a:rPr lang="nb-NO" sz="2800" dirty="0" smtClean="0"/>
              <a:t> er bra for (veldig) mange studenter</a:t>
            </a:r>
          </a:p>
          <a:p>
            <a:pPr>
              <a:defRPr/>
            </a:pPr>
            <a:r>
              <a:rPr lang="nb-NO" sz="2800" dirty="0" smtClean="0"/>
              <a:t>Ikke vanskelig</a:t>
            </a:r>
          </a:p>
          <a:p>
            <a:pPr>
              <a:defRPr/>
            </a:pPr>
            <a:r>
              <a:rPr lang="nb-NO" sz="2800" dirty="0" smtClean="0"/>
              <a:t>Faktisk ganske morsomt-  noe </a:t>
            </a:r>
            <a:r>
              <a:rPr lang="nb-NO" sz="2800" dirty="0" smtClean="0"/>
              <a:t>nytt, gode </a:t>
            </a:r>
            <a:r>
              <a:rPr lang="nb-NO" sz="2800" dirty="0" smtClean="0"/>
              <a:t>tilbakemeldinger!</a:t>
            </a:r>
          </a:p>
          <a:p>
            <a:pPr>
              <a:defRPr/>
            </a:pPr>
            <a:r>
              <a:rPr lang="nb-NO" sz="2800" dirty="0" smtClean="0"/>
              <a:t>Får mye igjen for å gjøre lite</a:t>
            </a:r>
          </a:p>
          <a:p>
            <a:pPr>
              <a:defRPr/>
            </a:pPr>
            <a:r>
              <a:rPr lang="nb-NO" sz="2800" dirty="0"/>
              <a:t>Jeg  velger å </a:t>
            </a:r>
            <a:r>
              <a:rPr lang="nb-NO" sz="2800" dirty="0" smtClean="0"/>
              <a:t>STÅ </a:t>
            </a:r>
            <a:r>
              <a:rPr lang="nb-NO" sz="2800" dirty="0"/>
              <a:t>FOR MIN EGEN FORELESNING!</a:t>
            </a:r>
          </a:p>
          <a:p>
            <a:pPr>
              <a:defRPr/>
            </a:pPr>
            <a:endParaRPr lang="nb-NO" sz="2800" dirty="0" smtClean="0"/>
          </a:p>
          <a:p>
            <a:pPr>
              <a:defRPr/>
            </a:pPr>
            <a:r>
              <a:rPr lang="nb-NO" sz="2800" dirty="0" smtClean="0"/>
              <a:t>Antageligvis ikke så mange andre som hører på</a:t>
            </a:r>
            <a:endParaRPr lang="nb-NO" sz="2000" dirty="0" smtClean="0">
              <a:solidFill>
                <a:srgbClr val="0000CC"/>
              </a:solidFill>
            </a:endParaRPr>
          </a:p>
          <a:p>
            <a:pPr algn="ctr">
              <a:buFont typeface="Arial" charset="0"/>
              <a:buNone/>
              <a:defRPr/>
            </a:pPr>
            <a:r>
              <a:rPr lang="nb-NO" sz="4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Sharing</a:t>
            </a:r>
            <a:r>
              <a:rPr lang="nb-NO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is </a:t>
            </a:r>
            <a:r>
              <a:rPr lang="nb-NO" sz="4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caring</a:t>
            </a:r>
            <a:endParaRPr lang="en-US" sz="48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>
              <a:defRPr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052736"/>
            <a:ext cx="3518123" cy="4417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09455">
            <a:off x="4577490" y="1360938"/>
            <a:ext cx="2589147" cy="2084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reeform 5"/>
          <p:cNvSpPr/>
          <p:nvPr/>
        </p:nvSpPr>
        <p:spPr>
          <a:xfrm>
            <a:off x="7360920" y="2136907"/>
            <a:ext cx="1920240" cy="2960873"/>
          </a:xfrm>
          <a:custGeom>
            <a:avLst/>
            <a:gdLst>
              <a:gd name="connsiteX0" fmla="*/ 0 w 1920240"/>
              <a:gd name="connsiteY0" fmla="*/ 91943 h 2960873"/>
              <a:gd name="connsiteX1" fmla="*/ 57150 w 1920240"/>
              <a:gd name="connsiteY1" fmla="*/ 69083 h 2960873"/>
              <a:gd name="connsiteX2" fmla="*/ 194310 w 1920240"/>
              <a:gd name="connsiteY2" fmla="*/ 503 h 2960873"/>
              <a:gd name="connsiteX3" fmla="*/ 468630 w 1920240"/>
              <a:gd name="connsiteY3" fmla="*/ 46223 h 2960873"/>
              <a:gd name="connsiteX4" fmla="*/ 617220 w 1920240"/>
              <a:gd name="connsiteY4" fmla="*/ 171953 h 2960873"/>
              <a:gd name="connsiteX5" fmla="*/ 697230 w 1920240"/>
              <a:gd name="connsiteY5" fmla="*/ 400553 h 2960873"/>
              <a:gd name="connsiteX6" fmla="*/ 674370 w 1920240"/>
              <a:gd name="connsiteY6" fmla="*/ 640583 h 2960873"/>
              <a:gd name="connsiteX7" fmla="*/ 560070 w 1920240"/>
              <a:gd name="connsiteY7" fmla="*/ 766313 h 2960873"/>
              <a:gd name="connsiteX8" fmla="*/ 411480 w 1920240"/>
              <a:gd name="connsiteY8" fmla="*/ 846323 h 2960873"/>
              <a:gd name="connsiteX9" fmla="*/ 228600 w 1920240"/>
              <a:gd name="connsiteY9" fmla="*/ 949193 h 2960873"/>
              <a:gd name="connsiteX10" fmla="*/ 148590 w 1920240"/>
              <a:gd name="connsiteY10" fmla="*/ 1052063 h 2960873"/>
              <a:gd name="connsiteX11" fmla="*/ 102870 w 1920240"/>
              <a:gd name="connsiteY11" fmla="*/ 1212083 h 2960873"/>
              <a:gd name="connsiteX12" fmla="*/ 194310 w 1920240"/>
              <a:gd name="connsiteY12" fmla="*/ 1452113 h 2960873"/>
              <a:gd name="connsiteX13" fmla="*/ 320040 w 1920240"/>
              <a:gd name="connsiteY13" fmla="*/ 1554983 h 2960873"/>
              <a:gd name="connsiteX14" fmla="*/ 514350 w 1920240"/>
              <a:gd name="connsiteY14" fmla="*/ 1623563 h 2960873"/>
              <a:gd name="connsiteX15" fmla="*/ 800100 w 1920240"/>
              <a:gd name="connsiteY15" fmla="*/ 1612133 h 2960873"/>
              <a:gd name="connsiteX16" fmla="*/ 971550 w 1920240"/>
              <a:gd name="connsiteY16" fmla="*/ 1532123 h 2960873"/>
              <a:gd name="connsiteX17" fmla="*/ 1005840 w 1920240"/>
              <a:gd name="connsiteY17" fmla="*/ 1520693 h 2960873"/>
              <a:gd name="connsiteX18" fmla="*/ 1120140 w 1920240"/>
              <a:gd name="connsiteY18" fmla="*/ 1532123 h 2960873"/>
              <a:gd name="connsiteX19" fmla="*/ 1394460 w 1920240"/>
              <a:gd name="connsiteY19" fmla="*/ 1692143 h 2960873"/>
              <a:gd name="connsiteX20" fmla="*/ 1440180 w 1920240"/>
              <a:gd name="connsiteY20" fmla="*/ 1795013 h 2960873"/>
              <a:gd name="connsiteX21" fmla="*/ 1463040 w 1920240"/>
              <a:gd name="connsiteY21" fmla="*/ 2046473 h 2960873"/>
              <a:gd name="connsiteX22" fmla="*/ 1394460 w 1920240"/>
              <a:gd name="connsiteY22" fmla="*/ 2252213 h 2960873"/>
              <a:gd name="connsiteX23" fmla="*/ 1348740 w 1920240"/>
              <a:gd name="connsiteY23" fmla="*/ 2332223 h 2960873"/>
              <a:gd name="connsiteX24" fmla="*/ 1257300 w 1920240"/>
              <a:gd name="connsiteY24" fmla="*/ 2652263 h 2960873"/>
              <a:gd name="connsiteX25" fmla="*/ 1314450 w 1920240"/>
              <a:gd name="connsiteY25" fmla="*/ 2800853 h 2960873"/>
              <a:gd name="connsiteX26" fmla="*/ 1520190 w 1920240"/>
              <a:gd name="connsiteY26" fmla="*/ 2949443 h 2960873"/>
              <a:gd name="connsiteX27" fmla="*/ 1611630 w 1920240"/>
              <a:gd name="connsiteY27" fmla="*/ 2960873 h 2960873"/>
              <a:gd name="connsiteX28" fmla="*/ 1760220 w 1920240"/>
              <a:gd name="connsiteY28" fmla="*/ 2938013 h 2960873"/>
              <a:gd name="connsiteX29" fmla="*/ 1783080 w 1920240"/>
              <a:gd name="connsiteY29" fmla="*/ 2903723 h 2960873"/>
              <a:gd name="connsiteX30" fmla="*/ 1828800 w 1920240"/>
              <a:gd name="connsiteY30" fmla="*/ 2880863 h 2960873"/>
              <a:gd name="connsiteX31" fmla="*/ 1885950 w 1920240"/>
              <a:gd name="connsiteY31" fmla="*/ 2846573 h 2960873"/>
              <a:gd name="connsiteX32" fmla="*/ 1920240 w 1920240"/>
              <a:gd name="connsiteY32" fmla="*/ 2835143 h 2960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920240" h="2960873">
                <a:moveTo>
                  <a:pt x="0" y="91943"/>
                </a:moveTo>
                <a:cubicBezTo>
                  <a:pt x="19050" y="84323"/>
                  <a:pt x="38585" y="77819"/>
                  <a:pt x="57150" y="69083"/>
                </a:cubicBezTo>
                <a:cubicBezTo>
                  <a:pt x="103401" y="47318"/>
                  <a:pt x="143272" y="3338"/>
                  <a:pt x="194310" y="503"/>
                </a:cubicBezTo>
                <a:cubicBezTo>
                  <a:pt x="286869" y="-4639"/>
                  <a:pt x="377190" y="30983"/>
                  <a:pt x="468630" y="46223"/>
                </a:cubicBezTo>
                <a:cubicBezTo>
                  <a:pt x="469663" y="47027"/>
                  <a:pt x="599749" y="141378"/>
                  <a:pt x="617220" y="171953"/>
                </a:cubicBezTo>
                <a:cubicBezTo>
                  <a:pt x="649058" y="227670"/>
                  <a:pt x="678925" y="339537"/>
                  <a:pt x="697230" y="400553"/>
                </a:cubicBezTo>
                <a:cubicBezTo>
                  <a:pt x="689610" y="480563"/>
                  <a:pt x="702591" y="565328"/>
                  <a:pt x="674370" y="640583"/>
                </a:cubicBezTo>
                <a:cubicBezTo>
                  <a:pt x="654482" y="693616"/>
                  <a:pt x="604674" y="731405"/>
                  <a:pt x="560070" y="766313"/>
                </a:cubicBezTo>
                <a:cubicBezTo>
                  <a:pt x="515770" y="800983"/>
                  <a:pt x="460322" y="818413"/>
                  <a:pt x="411480" y="846323"/>
                </a:cubicBezTo>
                <a:cubicBezTo>
                  <a:pt x="200889" y="966661"/>
                  <a:pt x="437757" y="844614"/>
                  <a:pt x="228600" y="949193"/>
                </a:cubicBezTo>
                <a:cubicBezTo>
                  <a:pt x="201930" y="983483"/>
                  <a:pt x="170940" y="1014813"/>
                  <a:pt x="148590" y="1052063"/>
                </a:cubicBezTo>
                <a:cubicBezTo>
                  <a:pt x="134535" y="1075488"/>
                  <a:pt x="107140" y="1195003"/>
                  <a:pt x="102870" y="1212083"/>
                </a:cubicBezTo>
                <a:cubicBezTo>
                  <a:pt x="133350" y="1292093"/>
                  <a:pt x="148499" y="1379780"/>
                  <a:pt x="194310" y="1452113"/>
                </a:cubicBezTo>
                <a:cubicBezTo>
                  <a:pt x="223283" y="1497860"/>
                  <a:pt x="276373" y="1522960"/>
                  <a:pt x="320040" y="1554983"/>
                </a:cubicBezTo>
                <a:cubicBezTo>
                  <a:pt x="361638" y="1585488"/>
                  <a:pt x="502981" y="1620065"/>
                  <a:pt x="514350" y="1623563"/>
                </a:cubicBezTo>
                <a:cubicBezTo>
                  <a:pt x="609600" y="1619753"/>
                  <a:pt x="705732" y="1625614"/>
                  <a:pt x="800100" y="1612133"/>
                </a:cubicBezTo>
                <a:cubicBezTo>
                  <a:pt x="885635" y="1599914"/>
                  <a:pt x="905953" y="1564921"/>
                  <a:pt x="971550" y="1532123"/>
                </a:cubicBezTo>
                <a:cubicBezTo>
                  <a:pt x="982326" y="1526735"/>
                  <a:pt x="994410" y="1524503"/>
                  <a:pt x="1005840" y="1520693"/>
                </a:cubicBezTo>
                <a:cubicBezTo>
                  <a:pt x="1043940" y="1524503"/>
                  <a:pt x="1085108" y="1516668"/>
                  <a:pt x="1120140" y="1532123"/>
                </a:cubicBezTo>
                <a:cubicBezTo>
                  <a:pt x="1216994" y="1574853"/>
                  <a:pt x="1394460" y="1692143"/>
                  <a:pt x="1394460" y="1692143"/>
                </a:cubicBezTo>
                <a:cubicBezTo>
                  <a:pt x="1409700" y="1726433"/>
                  <a:pt x="1433050" y="1758173"/>
                  <a:pt x="1440180" y="1795013"/>
                </a:cubicBezTo>
                <a:cubicBezTo>
                  <a:pt x="1456173" y="1877645"/>
                  <a:pt x="1463040" y="2046473"/>
                  <a:pt x="1463040" y="2046473"/>
                </a:cubicBezTo>
                <a:cubicBezTo>
                  <a:pt x="1436506" y="2143763"/>
                  <a:pt x="1435582" y="2169970"/>
                  <a:pt x="1394460" y="2252213"/>
                </a:cubicBezTo>
                <a:cubicBezTo>
                  <a:pt x="1380723" y="2279687"/>
                  <a:pt x="1360148" y="2303703"/>
                  <a:pt x="1348740" y="2332223"/>
                </a:cubicBezTo>
                <a:cubicBezTo>
                  <a:pt x="1284046" y="2493957"/>
                  <a:pt x="1285644" y="2510542"/>
                  <a:pt x="1257300" y="2652263"/>
                </a:cubicBezTo>
                <a:cubicBezTo>
                  <a:pt x="1276350" y="2701793"/>
                  <a:pt x="1288121" y="2754778"/>
                  <a:pt x="1314450" y="2800853"/>
                </a:cubicBezTo>
                <a:cubicBezTo>
                  <a:pt x="1364232" y="2887971"/>
                  <a:pt x="1426408" y="2919828"/>
                  <a:pt x="1520190" y="2949443"/>
                </a:cubicBezTo>
                <a:cubicBezTo>
                  <a:pt x="1549481" y="2958693"/>
                  <a:pt x="1581150" y="2957063"/>
                  <a:pt x="1611630" y="2960873"/>
                </a:cubicBezTo>
                <a:cubicBezTo>
                  <a:pt x="1661160" y="2953253"/>
                  <a:pt x="1712679" y="2953860"/>
                  <a:pt x="1760220" y="2938013"/>
                </a:cubicBezTo>
                <a:cubicBezTo>
                  <a:pt x="1773252" y="2933669"/>
                  <a:pt x="1772527" y="2912517"/>
                  <a:pt x="1783080" y="2903723"/>
                </a:cubicBezTo>
                <a:cubicBezTo>
                  <a:pt x="1796170" y="2892815"/>
                  <a:pt x="1813905" y="2889138"/>
                  <a:pt x="1828800" y="2880863"/>
                </a:cubicBezTo>
                <a:cubicBezTo>
                  <a:pt x="1848220" y="2870074"/>
                  <a:pt x="1866079" y="2856508"/>
                  <a:pt x="1885950" y="2846573"/>
                </a:cubicBezTo>
                <a:cubicBezTo>
                  <a:pt x="1896726" y="2841185"/>
                  <a:pt x="1920240" y="2835143"/>
                  <a:pt x="1920240" y="283514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46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6000" smtClean="0"/>
              <a:t>Hvordan podcaste?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eaLnBrk="1" hangingPunct="1">
              <a:defRPr/>
            </a:pPr>
            <a:r>
              <a:rPr lang="nb-NO" dirty="0" smtClean="0"/>
              <a:t>Programvare</a:t>
            </a:r>
            <a:endParaRPr lang="nb-NO" b="1" dirty="0" smtClean="0"/>
          </a:p>
          <a:p>
            <a:pPr eaLnBrk="1" hangingPunct="1">
              <a:defRPr/>
            </a:pPr>
            <a:r>
              <a:rPr lang="nb-NO" dirty="0" smtClean="0"/>
              <a:t>Mikrofon</a:t>
            </a:r>
          </a:p>
          <a:p>
            <a:pPr eaLnBrk="1" hangingPunct="1">
              <a:defRPr/>
            </a:pPr>
            <a:r>
              <a:rPr lang="nb-NO" dirty="0" smtClean="0"/>
              <a:t>Evt. mp3-opptaker</a:t>
            </a:r>
          </a:p>
          <a:p>
            <a:pPr eaLnBrk="1" hangingPunct="1">
              <a:defRPr/>
            </a:pPr>
            <a:r>
              <a:rPr lang="nb-NO" dirty="0" smtClean="0"/>
              <a:t>Fint å ha hjelp tilgjengelig!</a:t>
            </a:r>
          </a:p>
          <a:p>
            <a:pPr eaLnBrk="1" hangingPunct="1">
              <a:buFont typeface="Arial" charset="0"/>
              <a:buNone/>
              <a:defRPr/>
            </a:pPr>
            <a:endParaRPr lang="nb-NO" dirty="0" smtClean="0"/>
          </a:p>
          <a:p>
            <a:pPr marL="0" indent="0" eaLnBrk="1" hangingPunct="1">
              <a:buFont typeface="Arial" charset="0"/>
              <a:buNone/>
              <a:defRPr/>
            </a:pPr>
            <a:r>
              <a:rPr lang="nb-NO" dirty="0" smtClean="0"/>
              <a:t>Hvor vil du legge ut filen?</a:t>
            </a:r>
          </a:p>
          <a:p>
            <a:pPr eaLnBrk="1" hangingPunct="1">
              <a:defRPr/>
            </a:pPr>
            <a:r>
              <a:rPr lang="nb-NO" dirty="0" smtClean="0">
                <a:hlinkClick r:id="rId2"/>
              </a:rPr>
              <a:t>Fronter</a:t>
            </a:r>
            <a:r>
              <a:rPr lang="nb-NO" dirty="0" smtClean="0"/>
              <a:t>, instituttets hjemmesider, dine hjemmesider, iTunes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b="1" smtClean="0"/>
              <a:t>– Jeg har ingen tro på at teknologiske virkemidler vil gjøre undervisningen</a:t>
            </a:r>
          </a:p>
          <a:p>
            <a:r>
              <a:rPr lang="en-US" sz="1600" b="1" smtClean="0"/>
              <a:t>bedre, sier professor Thomas Hylland Eriksen.</a:t>
            </a:r>
          </a:p>
          <a:p>
            <a:r>
              <a:rPr lang="nb-NO" sz="1600" b="1" smtClean="0"/>
              <a:t>KRITISK: – Jeg forstår ikke hva </a:t>
            </a:r>
            <a:r>
              <a:rPr lang="en-US" sz="1600" smtClean="0"/>
              <a:t>man skal med podcast når man kan være til stede i forelesningene, sier professor i sosialantropologi ved Universitetet i Oslo, </a:t>
            </a:r>
            <a:r>
              <a:rPr lang="da-DK" sz="1600" smtClean="0"/>
              <a:t>Thomas Hylland Eriksen til Aftenbladet.</a:t>
            </a:r>
          </a:p>
          <a:p>
            <a:endParaRPr lang="da-DK" sz="1600" smtClean="0"/>
          </a:p>
          <a:p>
            <a:r>
              <a:rPr lang="en-US" sz="1600" smtClean="0"/>
              <a:t>– Hvis studentene ikke har tid </a:t>
            </a:r>
            <a:r>
              <a:rPr lang="nb-NO" sz="1600" smtClean="0"/>
              <a:t>til å følge forelesningene, så bør de kanskje finne noe annet å </a:t>
            </a:r>
            <a:r>
              <a:rPr lang="en-US" sz="1600" smtClean="0"/>
              <a:t>gjøre enn å studere</a:t>
            </a:r>
          </a:p>
          <a:p>
            <a:endParaRPr lang="nb-NO" sz="1600" smtClean="0"/>
          </a:p>
          <a:p>
            <a:r>
              <a:rPr lang="da-DK" sz="1600" smtClean="0">
                <a:hlinkClick r:id="rId2"/>
              </a:rPr>
              <a:t>http://redir.opoint.com/?key=2AnCvZOouh1icgYnyfJT</a:t>
            </a:r>
            <a:endParaRPr lang="da-DK" sz="1600" smtClean="0"/>
          </a:p>
          <a:p>
            <a:endParaRPr lang="da-DK" sz="1600" smtClean="0"/>
          </a:p>
          <a:p>
            <a:endParaRPr lang="da-DK" sz="1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b="1" smtClean="0"/>
              <a:t>Ta i bruk elektroniske virkemidler i undervisningen, er meldingen fra Student-Norge til forelesere.</a:t>
            </a:r>
          </a:p>
          <a:p>
            <a:r>
              <a:rPr lang="en-US" sz="1600" b="1" smtClean="0"/>
              <a:t>OPPGJØR: Studentene ved Universitetet </a:t>
            </a:r>
            <a:r>
              <a:rPr lang="en-US" sz="1600" smtClean="0"/>
              <a:t>i Bergen (UiB), Universitetet i Oslo, Universitetet I Tromsø og Norges teknisk-naturvitenskapelige Universitet I </a:t>
            </a:r>
            <a:r>
              <a:rPr lang="nn-NO" sz="1600" smtClean="0"/>
              <a:t>Trondheim har sett seg lei på </a:t>
            </a:r>
            <a:r>
              <a:rPr lang="en-US" sz="1600" smtClean="0"/>
              <a:t>gammelmodige forelesere som sverger til tavle og kritt. De har </a:t>
            </a:r>
            <a:r>
              <a:rPr lang="nb-NO" sz="1600" smtClean="0"/>
              <a:t>derfor satt i gang en postkortaksjon </a:t>
            </a:r>
            <a:r>
              <a:rPr lang="en-US" sz="1600" smtClean="0"/>
              <a:t>hvor de oppfordrer universitetsansatt </a:t>
            </a:r>
            <a:r>
              <a:rPr lang="nb-NO" sz="1600" smtClean="0"/>
              <a:t>til å følge med i tiden. </a:t>
            </a:r>
            <a:r>
              <a:rPr lang="en-US" sz="1600" smtClean="0"/>
              <a:t>– Vi lever i 2010, og dagens studenter har helt andre forventninger til bruk av teknologi i utdanningen enn tidligere, sier leder av Studentparlamentet UiB Synnøve Mjeldheim Skaar i en pressemelding. </a:t>
            </a:r>
            <a:r>
              <a:rPr lang="nb-NO" sz="1600" smtClean="0"/>
              <a:t>Hun får støtte av leder i Studentorganisasjonen </a:t>
            </a:r>
            <a:r>
              <a:rPr lang="en-US" sz="1600" smtClean="0"/>
              <a:t>Stor ved Universitetet i Stavanger (UiS), Daniel Haug Nystad.</a:t>
            </a:r>
          </a:p>
          <a:p>
            <a:endParaRPr lang="nb-NO" sz="1600" smtClean="0"/>
          </a:p>
          <a:p>
            <a:r>
              <a:rPr lang="en-US" sz="1600" smtClean="0">
                <a:hlinkClick r:id="rId2"/>
              </a:rPr>
              <a:t>http://redir.opoint.com/?key=5auDOdNoFkw9C4qgyOBt</a:t>
            </a:r>
            <a:endParaRPr lang="en-US" sz="1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1984</TotalTime>
  <Words>726</Words>
  <Application>Microsoft Office PowerPoint</Application>
  <PresentationFormat>On-screen Show (4:3)</PresentationFormat>
  <Paragraphs>136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Podcasting  på  odontologi </vt:lpstr>
      <vt:lpstr>PowerPoint Presentation</vt:lpstr>
      <vt:lpstr>Hva er podcasting?</vt:lpstr>
      <vt:lpstr>Hvorfor?</vt:lpstr>
      <vt:lpstr>For og i mot?</vt:lpstr>
      <vt:lpstr>Hva jeg har hørt om podcasting </vt:lpstr>
      <vt:lpstr>Hva sier studentene?</vt:lpstr>
      <vt:lpstr>Podcasting kan brukes til….</vt:lpstr>
      <vt:lpstr>Slik gjør vi det</vt:lpstr>
      <vt:lpstr>PowerPoint Presentation</vt:lpstr>
      <vt:lpstr>Alternativt:</vt:lpstr>
      <vt:lpstr>Legg filen ut i:</vt:lpstr>
      <vt:lpstr>Hvor god kvalitet vil du gå for?</vt:lpstr>
      <vt:lpstr>Virker podcasting?</vt:lpstr>
      <vt:lpstr>Det koker ned til:</vt:lpstr>
      <vt:lpstr>Så…… </vt:lpstr>
      <vt:lpstr>PowerPoint Presentation</vt:lpstr>
      <vt:lpstr>Hvordan podcaste?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Podcasting møter IOB</dc:title>
  <dc:creator>PC Administrator (upriviligert)</dc:creator>
  <cp:lastModifiedBy>IT-Seksjonen, Odontologi</cp:lastModifiedBy>
  <cp:revision>101</cp:revision>
  <dcterms:created xsi:type="dcterms:W3CDTF">2010-02-14T16:19:18Z</dcterms:created>
  <dcterms:modified xsi:type="dcterms:W3CDTF">2011-09-28T22:49:48Z</dcterms:modified>
</cp:coreProperties>
</file>