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6" r:id="rId1"/>
    <p:sldMasterId id="2147483687" r:id="rId2"/>
  </p:sldMasterIdLst>
  <p:notesMasterIdLst>
    <p:notesMasterId r:id="rId15"/>
  </p:notesMasterIdLst>
  <p:sldIdLst>
    <p:sldId id="256" r:id="rId3"/>
    <p:sldId id="269" r:id="rId4"/>
    <p:sldId id="279" r:id="rId5"/>
    <p:sldId id="270" r:id="rId6"/>
    <p:sldId id="271" r:id="rId7"/>
    <p:sldId id="272" r:id="rId8"/>
    <p:sldId id="276" r:id="rId9"/>
    <p:sldId id="278" r:id="rId10"/>
    <p:sldId id="277" r:id="rId11"/>
    <p:sldId id="275" r:id="rId12"/>
    <p:sldId id="273" r:id="rId13"/>
    <p:sldId id="274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30"/>
    <p:restoredTop sz="94712"/>
  </p:normalViewPr>
  <p:slideViewPr>
    <p:cSldViewPr snapToGrid="0">
      <p:cViewPr varScale="1">
        <p:scale>
          <a:sx n="160" d="100"/>
          <a:sy n="160" d="100"/>
        </p:scale>
        <p:origin x="48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06486080a_2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706486080a_2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4016541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048360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114570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197727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54947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148831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93268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220202" cy="5186363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253" y="496658"/>
            <a:ext cx="3064040" cy="464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8890" y="172642"/>
            <a:ext cx="1043725" cy="158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8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1" name="Google Shape;151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0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64" name="Google Shape;164;p30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3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66" name="Google Shape;166;p3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3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82" name="Google Shape;182;p33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83" name="Google Shape;183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4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34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90" name="Google Shape;190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35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6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3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2" name="Google Shape;202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">
  <p:cSld name="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 txBox="1">
            <a:spLocks noGrp="1"/>
          </p:cNvSpPr>
          <p:nvPr>
            <p:ph type="body" idx="1"/>
          </p:nvPr>
        </p:nvSpPr>
        <p:spPr>
          <a:xfrm>
            <a:off x="629841" y="1491957"/>
            <a:ext cx="7884300" cy="2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07" name="Google Shape;207;p37"/>
          <p:cNvSpPr txBox="1">
            <a:spLocks noGrp="1"/>
          </p:cNvSpPr>
          <p:nvPr>
            <p:ph type="body" idx="2"/>
          </p:nvPr>
        </p:nvSpPr>
        <p:spPr>
          <a:xfrm>
            <a:off x="629841" y="1925258"/>
            <a:ext cx="3559500" cy="23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04800" rtl="0">
              <a:spcBef>
                <a:spcPts val="800"/>
              </a:spcBef>
              <a:spcAft>
                <a:spcPts val="0"/>
              </a:spcAft>
              <a:buSzPts val="1200"/>
              <a:buChar char="•"/>
              <a:defRPr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8" name="Google Shape;208;p37"/>
          <p:cNvSpPr txBox="1">
            <a:spLocks noGrp="1"/>
          </p:cNvSpPr>
          <p:nvPr>
            <p:ph type="body" idx="3"/>
          </p:nvPr>
        </p:nvSpPr>
        <p:spPr>
          <a:xfrm>
            <a:off x="4950879" y="2034986"/>
            <a:ext cx="3559500" cy="23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37"/>
          <p:cNvSpPr txBox="1">
            <a:spLocks noGrp="1"/>
          </p:cNvSpPr>
          <p:nvPr>
            <p:ph type="title"/>
          </p:nvPr>
        </p:nvSpPr>
        <p:spPr>
          <a:xfrm>
            <a:off x="628650" y="359109"/>
            <a:ext cx="44328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210" name="Google Shape;210;p37"/>
          <p:cNvCxnSpPr/>
          <p:nvPr/>
        </p:nvCxnSpPr>
        <p:spPr>
          <a:xfrm>
            <a:off x="4572000" y="2034986"/>
            <a:ext cx="0" cy="2348700"/>
          </a:xfrm>
          <a:prstGeom prst="straightConnector1">
            <a:avLst/>
          </a:prstGeom>
          <a:noFill/>
          <a:ln w="12700" cap="flat" cmpd="sng">
            <a:solidFill>
              <a:srgbClr val="7F7F7F">
                <a:alpha val="4784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1" name="Google Shape;211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20697" y="353598"/>
            <a:ext cx="1470423" cy="284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8"/>
          <p:cNvSpPr txBox="1">
            <a:spLocks noGrp="1"/>
          </p:cNvSpPr>
          <p:nvPr>
            <p:ph type="body" idx="1"/>
          </p:nvPr>
        </p:nvSpPr>
        <p:spPr>
          <a:xfrm>
            <a:off x="629841" y="1491957"/>
            <a:ext cx="7884300" cy="2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14" name="Google Shape;214;p38"/>
          <p:cNvSpPr txBox="1">
            <a:spLocks noGrp="1"/>
          </p:cNvSpPr>
          <p:nvPr>
            <p:ph type="body" idx="2"/>
          </p:nvPr>
        </p:nvSpPr>
        <p:spPr>
          <a:xfrm>
            <a:off x="629842" y="2034986"/>
            <a:ext cx="3559500" cy="23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1">
                <a:solidFill>
                  <a:schemeClr val="dk1"/>
                </a:solidFill>
              </a:defRPr>
            </a:lvl1pPr>
            <a:lvl2pPr marL="914400" lvl="1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>
                <a:solidFill>
                  <a:schemeClr val="dk1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>
                <a:solidFill>
                  <a:schemeClr val="dk2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215" name="Google Shape;215;p38"/>
          <p:cNvCxnSpPr/>
          <p:nvPr/>
        </p:nvCxnSpPr>
        <p:spPr>
          <a:xfrm>
            <a:off x="4572000" y="2034986"/>
            <a:ext cx="0" cy="2348700"/>
          </a:xfrm>
          <a:prstGeom prst="straightConnector1">
            <a:avLst/>
          </a:prstGeom>
          <a:noFill/>
          <a:ln w="12700" cap="flat" cmpd="sng">
            <a:solidFill>
              <a:srgbClr val="7F7F7F">
                <a:alpha val="4784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6" name="Google Shape;216;p38"/>
          <p:cNvSpPr txBox="1">
            <a:spLocks noGrp="1"/>
          </p:cNvSpPr>
          <p:nvPr>
            <p:ph type="title"/>
          </p:nvPr>
        </p:nvSpPr>
        <p:spPr>
          <a:xfrm>
            <a:off x="628650" y="359109"/>
            <a:ext cx="44328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38"/>
          <p:cNvSpPr>
            <a:spLocks noGrp="1"/>
          </p:cNvSpPr>
          <p:nvPr>
            <p:ph type="pic" idx="3"/>
          </p:nvPr>
        </p:nvSpPr>
        <p:spPr>
          <a:xfrm>
            <a:off x="4954658" y="2034779"/>
            <a:ext cx="3559500" cy="2349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18" name="Google Shape;21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20697" y="353598"/>
            <a:ext cx="1470423" cy="284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">
  <p:cSld name="Image and 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9"/>
          <p:cNvSpPr txBox="1">
            <a:spLocks noGrp="1"/>
          </p:cNvSpPr>
          <p:nvPr>
            <p:ph type="body" idx="1"/>
          </p:nvPr>
        </p:nvSpPr>
        <p:spPr>
          <a:xfrm>
            <a:off x="4954658" y="1491957"/>
            <a:ext cx="3559500" cy="2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cxnSp>
        <p:nvCxnSpPr>
          <p:cNvPr id="221" name="Google Shape;221;p39"/>
          <p:cNvCxnSpPr/>
          <p:nvPr/>
        </p:nvCxnSpPr>
        <p:spPr>
          <a:xfrm>
            <a:off x="4572001" y="1491957"/>
            <a:ext cx="0" cy="2891700"/>
          </a:xfrm>
          <a:prstGeom prst="straightConnector1">
            <a:avLst/>
          </a:prstGeom>
          <a:noFill/>
          <a:ln w="12700" cap="flat" cmpd="sng">
            <a:solidFill>
              <a:srgbClr val="7F7F7F">
                <a:alpha val="4784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2" name="Google Shape;222;p39"/>
          <p:cNvSpPr txBox="1">
            <a:spLocks noGrp="1"/>
          </p:cNvSpPr>
          <p:nvPr>
            <p:ph type="title"/>
          </p:nvPr>
        </p:nvSpPr>
        <p:spPr>
          <a:xfrm>
            <a:off x="628650" y="359109"/>
            <a:ext cx="44328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39"/>
          <p:cNvSpPr>
            <a:spLocks noGrp="1"/>
          </p:cNvSpPr>
          <p:nvPr>
            <p:ph type="pic" idx="2"/>
          </p:nvPr>
        </p:nvSpPr>
        <p:spPr>
          <a:xfrm>
            <a:off x="628650" y="1491957"/>
            <a:ext cx="3559500" cy="2891700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39"/>
          <p:cNvSpPr txBox="1">
            <a:spLocks noGrp="1"/>
          </p:cNvSpPr>
          <p:nvPr>
            <p:ph type="body" idx="3"/>
          </p:nvPr>
        </p:nvSpPr>
        <p:spPr>
          <a:xfrm>
            <a:off x="4954659" y="2034779"/>
            <a:ext cx="3559500" cy="23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25" name="Google Shape;225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20697" y="353598"/>
            <a:ext cx="1470423" cy="284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graphics">
  <p:cSld name="Infographics">
    <p:bg>
      <p:bgPr>
        <a:solidFill>
          <a:schemeClr val="dk2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0"/>
          <p:cNvSpPr txBox="1">
            <a:spLocks noGrp="1"/>
          </p:cNvSpPr>
          <p:nvPr>
            <p:ph type="title"/>
          </p:nvPr>
        </p:nvSpPr>
        <p:spPr>
          <a:xfrm>
            <a:off x="628650" y="359109"/>
            <a:ext cx="44328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0"/>
          <p:cNvSpPr>
            <a:spLocks noGrp="1"/>
          </p:cNvSpPr>
          <p:nvPr>
            <p:ph type="chart" idx="2"/>
          </p:nvPr>
        </p:nvSpPr>
        <p:spPr>
          <a:xfrm>
            <a:off x="2927684" y="1255394"/>
            <a:ext cx="32886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Arial"/>
              <a:buNone/>
              <a:defRPr sz="800" b="0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0" y="1"/>
            <a:ext cx="914400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pic>
        <p:nvPicPr>
          <p:cNvPr id="135" name="Google Shape;135;p2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262364" y="98277"/>
            <a:ext cx="1043725" cy="15825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wcarpentry.github.io/git-novic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maskin/filer/versjonskontroll/github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uio.no/tjenester/it/maskin/filer/versjonskontroll/git.html" TargetMode="External"/><Relationship Id="rId4" Type="http://schemas.openxmlformats.org/officeDocument/2006/relationships/hyperlink" Target="https://www.uio.no/tjenester/it/lagring-samarbeid/versjonskontroll/github-for-it-ansatte.m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lagring-samarbeid/versjonskontroll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-int.uio.no/tjenester/it/sikkerhet/lsis/tillegg/lagring/policy-versjonskontroll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1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4800" dirty="0">
                <a:latin typeface="Arial"/>
                <a:ea typeface="Arial"/>
                <a:cs typeface="Arial"/>
                <a:sym typeface="Arial"/>
              </a:rPr>
              <a:t>Git workshop 1</a:t>
            </a:r>
            <a:endParaRPr sz="4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41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</a:pPr>
            <a:r>
              <a:rPr lang="nb-NO" sz="2400" b="1" dirty="0">
                <a:latin typeface="Arial"/>
                <a:ea typeface="Arial"/>
                <a:cs typeface="Arial"/>
                <a:sym typeface="Arial"/>
              </a:rPr>
              <a:t>Grunnleggende</a:t>
            </a:r>
            <a:r>
              <a:rPr lang="nb-NO" sz="2400" dirty="0">
                <a:latin typeface="Arial"/>
                <a:ea typeface="Arial"/>
                <a:cs typeface="Arial"/>
                <a:sym typeface="Arial"/>
              </a:rPr>
              <a:t> kurs i </a:t>
            </a:r>
            <a:r>
              <a:rPr lang="nb-NO" sz="2400" dirty="0" err="1">
                <a:latin typeface="Arial"/>
                <a:ea typeface="Arial"/>
                <a:cs typeface="Arial"/>
                <a:sym typeface="Arial"/>
              </a:rPr>
              <a:t>Git</a:t>
            </a:r>
            <a:r>
              <a:rPr lang="nb-NO" sz="2400" dirty="0">
                <a:latin typeface="Arial"/>
                <a:ea typeface="Arial"/>
                <a:cs typeface="Arial"/>
                <a:sym typeface="Arial"/>
              </a:rPr>
              <a:t> med GitHub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</a:pPr>
            <a:r>
              <a:rPr lang="no" sz="1400" dirty="0">
                <a:latin typeface="Arial"/>
                <a:ea typeface="Arial"/>
                <a:cs typeface="Arial"/>
                <a:sym typeface="Arial"/>
              </a:rPr>
              <a:t>Oddmund Møgedal og Safet Amedov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</a:pPr>
            <a:endParaRPr sz="1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/>
              <a:t>IT-konferansen 31.05.2022</a:t>
            </a:r>
            <a:endParaRPr sz="1100" dirty="0"/>
          </a:p>
        </p:txBody>
      </p:sp>
      <p:sp>
        <p:nvSpPr>
          <p:cNvPr id="236" name="Google Shape;236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z="1100"/>
              <a:t>1</a:t>
            </a:fld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07918F-3C33-F69B-69AA-8E649BFF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Hvem er vi?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3BF95-A124-E67F-930B-8082A8110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Erfaring?</a:t>
            </a:r>
          </a:p>
        </p:txBody>
      </p:sp>
    </p:spTree>
    <p:extLst>
      <p:ext uri="{BB962C8B-B14F-4D97-AF65-F5344CB8AC3E}">
        <p14:creationId xmlns:p14="http://schemas.microsoft.com/office/powerpoint/2010/main" val="2913032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07918F-3C33-F69B-69AA-8E649BFF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Git klient trengs lokalt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3BF95-A124-E67F-930B-8082A8110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Man trenger å ha installert en kommandolinje git klient</a:t>
            </a:r>
          </a:p>
          <a:p>
            <a:r>
              <a:rPr lang="en-NO" dirty="0"/>
              <a:t>Hvis man ikke har det, kan man evt. logge på f.eks. login.uio.no (Linux)</a:t>
            </a:r>
          </a:p>
        </p:txBody>
      </p:sp>
    </p:spTree>
    <p:extLst>
      <p:ext uri="{BB962C8B-B14F-4D97-AF65-F5344CB8AC3E}">
        <p14:creationId xmlns:p14="http://schemas.microsoft.com/office/powerpoint/2010/main" val="2612079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07918F-3C33-F69B-69AA-8E649BFF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Grupper med 2 eller 3? Eller ikke...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3BF95-A124-E67F-930B-8082A8110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Litt avhengig av hvor mange som dukker opp </a:t>
            </a:r>
          </a:p>
        </p:txBody>
      </p:sp>
    </p:spTree>
    <p:extLst>
      <p:ext uri="{BB962C8B-B14F-4D97-AF65-F5344CB8AC3E}">
        <p14:creationId xmlns:p14="http://schemas.microsoft.com/office/powerpoint/2010/main" val="3416076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07918F-3C33-F69B-69AA-8E649BFF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sz="2800" dirty="0"/>
              <a:t>Git repository: en mappe/katalog på din maskin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3BF95-A124-E67F-930B-8082A8110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Lettest å tenke seg at man starter med en utvalgt mappe/katalog på maskinen sin</a:t>
            </a:r>
          </a:p>
          <a:p>
            <a:r>
              <a:rPr lang="en-NO" dirty="0"/>
              <a:t>Et git repository er en slik mappe/katalog der git klienten får holde styr på versjoner av filer og plassering i undermapper/underkataloger når de kommer til, endres og slettes over tid</a:t>
            </a:r>
          </a:p>
          <a:p>
            <a:r>
              <a:rPr lang="en-NO" dirty="0"/>
              <a:t>En endring av tilstand (for en eller flere filer/kataloger) registreres ved en commit</a:t>
            </a:r>
          </a:p>
          <a:p>
            <a:r>
              <a:rPr lang="en-NO" dirty="0"/>
              <a:t>En (relativt kort) nøkkel (commit hash) kan brukes til å referere til en bestemt tilstand (commit) for hele repositoriet</a:t>
            </a:r>
          </a:p>
          <a:p>
            <a:pPr marL="139700" indent="0">
              <a:buNone/>
            </a:pP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519807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07918F-3C33-F69B-69AA-8E649BFF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Kopier av et repository, remotes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3BF95-A124-E67F-930B-8082A8110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Mange </a:t>
            </a:r>
            <a:r>
              <a:rPr lang="en-US" dirty="0" err="1"/>
              <a:t>brukere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ha </a:t>
            </a:r>
            <a:r>
              <a:rPr lang="en-US" dirty="0" err="1"/>
              <a:t>hver</a:t>
            </a:r>
            <a:r>
              <a:rPr lang="en-US" dirty="0"/>
              <a:t> sin kopi av et repository</a:t>
            </a:r>
          </a:p>
          <a:p>
            <a:r>
              <a:rPr lang="en-US" dirty="0"/>
              <a:t>Man </a:t>
            </a:r>
            <a:r>
              <a:rPr lang="en-US" dirty="0" err="1"/>
              <a:t>kan</a:t>
            </a:r>
            <a:r>
              <a:rPr lang="en-US" dirty="0"/>
              <a:t> ha </a:t>
            </a:r>
            <a:r>
              <a:rPr lang="en-US" dirty="0" err="1"/>
              <a:t>en</a:t>
            </a:r>
            <a:r>
              <a:rPr lang="en-US" dirty="0"/>
              <a:t> kopi et </a:t>
            </a:r>
            <a:r>
              <a:rPr lang="en-US" dirty="0" err="1"/>
              <a:t>felles</a:t>
            </a:r>
            <a:r>
              <a:rPr lang="en-US" dirty="0"/>
              <a:t> </a:t>
            </a:r>
            <a:r>
              <a:rPr lang="en-US" dirty="0" err="1"/>
              <a:t>sted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server man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enige</a:t>
            </a:r>
            <a:r>
              <a:rPr lang="en-US" dirty="0"/>
              <a:t> om, </a:t>
            </a:r>
            <a:r>
              <a:rPr lang="en-US" dirty="0" err="1"/>
              <a:t>f.eks</a:t>
            </a:r>
            <a:r>
              <a:rPr lang="en-US" dirty="0"/>
              <a:t>. </a:t>
            </a:r>
            <a:r>
              <a:rPr lang="en-US" dirty="0" err="1"/>
              <a:t>github.com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github.uio.no</a:t>
            </a:r>
            <a:endParaRPr lang="en-US" dirty="0"/>
          </a:p>
          <a:p>
            <a:pPr lvl="1"/>
            <a:r>
              <a:rPr lang="en-US" dirty="0"/>
              <a:t>Et </a:t>
            </a:r>
            <a:r>
              <a:rPr lang="en-US" dirty="0" err="1"/>
              <a:t>slikt</a:t>
            </a:r>
            <a:r>
              <a:rPr lang="en-US" dirty="0"/>
              <a:t> </a:t>
            </a:r>
            <a:r>
              <a:rPr lang="en-US" dirty="0" err="1"/>
              <a:t>felles</a:t>
            </a:r>
            <a:r>
              <a:rPr lang="en-US" dirty="0"/>
              <a:t> </a:t>
            </a:r>
            <a:r>
              <a:rPr lang="en-US" dirty="0" err="1"/>
              <a:t>sted</a:t>
            </a:r>
            <a:r>
              <a:rPr lang="en-US" dirty="0"/>
              <a:t> </a:t>
            </a:r>
            <a:r>
              <a:rPr lang="en-US" dirty="0" err="1"/>
              <a:t>kalles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”remote”, man </a:t>
            </a:r>
            <a:r>
              <a:rPr lang="en-US" dirty="0" err="1"/>
              <a:t>kan</a:t>
            </a:r>
            <a:r>
              <a:rPr lang="en-US" dirty="0"/>
              <a:t> ha </a:t>
            </a:r>
            <a:r>
              <a:rPr lang="en-US" dirty="0" err="1"/>
              <a:t>flere</a:t>
            </a:r>
            <a:endParaRPr lang="en-US" dirty="0"/>
          </a:p>
          <a:p>
            <a:pPr lvl="1"/>
            <a:r>
              <a:rPr lang="en-US" dirty="0"/>
              <a:t>I </a:t>
            </a:r>
            <a:r>
              <a:rPr lang="en-US" dirty="0" err="1"/>
              <a:t>tillegg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mange </a:t>
            </a:r>
            <a:r>
              <a:rPr lang="en-US" dirty="0" err="1"/>
              <a:t>servere</a:t>
            </a:r>
            <a:r>
              <a:rPr lang="en-US" dirty="0"/>
              <a:t> </a:t>
            </a:r>
            <a:r>
              <a:rPr lang="en-US" dirty="0" err="1"/>
              <a:t>rettighetshåndtering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tilleggsmuligheter</a:t>
            </a:r>
            <a:r>
              <a:rPr lang="en-US" dirty="0"/>
              <a:t>, </a:t>
            </a:r>
            <a:r>
              <a:rPr lang="en-US" dirty="0" err="1"/>
              <a:t>f.eks</a:t>
            </a:r>
            <a:r>
              <a:rPr lang="en-US" dirty="0"/>
              <a:t>. </a:t>
            </a:r>
            <a:r>
              <a:rPr lang="en-US" dirty="0" err="1"/>
              <a:t>funksjonalitet</a:t>
            </a:r>
            <a:r>
              <a:rPr lang="en-US" dirty="0"/>
              <a:t> for </a:t>
            </a:r>
            <a:r>
              <a:rPr lang="en-US" dirty="0" err="1"/>
              <a:t>visning</a:t>
            </a:r>
            <a:r>
              <a:rPr lang="en-US" dirty="0"/>
              <a:t> av </a:t>
            </a:r>
            <a:r>
              <a:rPr lang="en-US" dirty="0" err="1"/>
              <a:t>innhold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nettleser</a:t>
            </a:r>
            <a:r>
              <a:rPr lang="en-US" dirty="0"/>
              <a:t> 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håndtering</a:t>
            </a:r>
            <a:r>
              <a:rPr lang="en-US" dirty="0"/>
              <a:t> av issues (</a:t>
            </a:r>
            <a:r>
              <a:rPr lang="en-US" dirty="0" err="1"/>
              <a:t>endringsforespørsler</a:t>
            </a:r>
            <a:r>
              <a:rPr lang="en-US" dirty="0"/>
              <a:t>)</a:t>
            </a:r>
          </a:p>
          <a:p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kopier</a:t>
            </a:r>
            <a:r>
              <a:rPr lang="en-US" dirty="0"/>
              <a:t> </a:t>
            </a:r>
            <a:r>
              <a:rPr lang="en-US" dirty="0" err="1"/>
              <a:t>deler</a:t>
            </a:r>
            <a:r>
              <a:rPr lang="en-US" dirty="0"/>
              <a:t> </a:t>
            </a:r>
            <a:r>
              <a:rPr lang="en-US" dirty="0" err="1"/>
              <a:t>samme</a:t>
            </a:r>
            <a:r>
              <a:rPr lang="en-US" dirty="0"/>
              <a:t> </a:t>
            </a:r>
            <a:r>
              <a:rPr lang="en-US" dirty="0" err="1"/>
              <a:t>versjonshistorie</a:t>
            </a:r>
            <a:r>
              <a:rPr lang="en-US" dirty="0"/>
              <a:t> (</a:t>
            </a:r>
            <a:r>
              <a:rPr lang="en-US" dirty="0" err="1"/>
              <a:t>etter</a:t>
            </a:r>
            <a:r>
              <a:rPr lang="en-US" dirty="0"/>
              <a:t> syncing), </a:t>
            </a:r>
            <a:r>
              <a:rPr lang="en-US" dirty="0" err="1"/>
              <a:t>hver</a:t>
            </a:r>
            <a:r>
              <a:rPr lang="en-US" dirty="0"/>
              <a:t> kopi er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utgangspunktet</a:t>
            </a:r>
            <a:r>
              <a:rPr lang="en-US" dirty="0"/>
              <a:t> </a:t>
            </a:r>
            <a:r>
              <a:rPr lang="en-US" dirty="0" err="1"/>
              <a:t>komplett</a:t>
            </a:r>
            <a:endParaRPr lang="en-US" dirty="0"/>
          </a:p>
          <a:p>
            <a:pPr lvl="1"/>
            <a:r>
              <a:rPr lang="en-US" dirty="0"/>
              <a:t>pull, push etc. for </a:t>
            </a:r>
            <a:r>
              <a:rPr lang="en-US" dirty="0" err="1"/>
              <a:t>utveksling</a:t>
            </a:r>
            <a:r>
              <a:rPr lang="en-US" dirty="0"/>
              <a:t> av </a:t>
            </a:r>
            <a:r>
              <a:rPr lang="en-US" dirty="0" err="1"/>
              <a:t>endringer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konflikthåndtering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776761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07918F-3C33-F69B-69AA-8E649BFF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Andre viktige konsepter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3BF95-A124-E67F-930B-8082A8110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  <a:p>
            <a:r>
              <a:rPr lang="en-NO" dirty="0"/>
              <a:t>branching</a:t>
            </a:r>
          </a:p>
          <a:p>
            <a:pPr lvl="1"/>
            <a:r>
              <a:rPr lang="en-NO" dirty="0"/>
              <a:t>forskjellige historievarianter</a:t>
            </a:r>
          </a:p>
          <a:p>
            <a:pPr lvl="1"/>
            <a:r>
              <a:rPr lang="en-NO" dirty="0"/>
              <a:t>f.eks. en release branch for det som er klart for prod</a:t>
            </a:r>
          </a:p>
          <a:p>
            <a:pPr lvl="1"/>
            <a:r>
              <a:rPr lang="en-NO" dirty="0"/>
              <a:t>eller en feature branch for noe man jobber på alene en periode</a:t>
            </a:r>
          </a:p>
          <a:p>
            <a:r>
              <a:rPr lang="en-NO" dirty="0"/>
              <a:t>merging</a:t>
            </a:r>
          </a:p>
          <a:p>
            <a:pPr lvl="1"/>
            <a:r>
              <a:rPr lang="en-NO" dirty="0"/>
              <a:t>flette en branch inn i en annen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915635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07918F-3C33-F69B-69AA-8E649BFF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GitHub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3BF95-A124-E67F-930B-8082A8110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  <a:p>
            <a:r>
              <a:rPr lang="en-NO" dirty="0"/>
              <a:t>github.uio.no</a:t>
            </a:r>
          </a:p>
          <a:p>
            <a:r>
              <a:rPr lang="en-NO" dirty="0"/>
              <a:t>IT-organisasjonen har “organisasjoner” som starter med “IT-*”</a:t>
            </a:r>
          </a:p>
          <a:p>
            <a:r>
              <a:rPr lang="en-NO" dirty="0"/>
              <a:t>Nettsider som pakker det inn og ekstra funksjonalitet</a:t>
            </a:r>
          </a:p>
        </p:txBody>
      </p:sp>
    </p:spTree>
    <p:extLst>
      <p:ext uri="{BB962C8B-B14F-4D97-AF65-F5344CB8AC3E}">
        <p14:creationId xmlns:p14="http://schemas.microsoft.com/office/powerpoint/2010/main" val="3005782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07918F-3C33-F69B-69AA-8E649BFF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GitHub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3BF95-A124-E67F-930B-8082A8110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  <a:p>
            <a:r>
              <a:rPr lang="en-NO" dirty="0"/>
              <a:t>github.uio.no</a:t>
            </a:r>
          </a:p>
          <a:p>
            <a:r>
              <a:rPr lang="en-NO" dirty="0"/>
              <a:t>IT-organisasjonen har “organisasjoner” som starter med “IT-*”</a:t>
            </a:r>
          </a:p>
          <a:p>
            <a:r>
              <a:rPr lang="en-NO" dirty="0"/>
              <a:t>Nettsider som pakker det inn og ekstra funksjonalitet</a:t>
            </a:r>
          </a:p>
        </p:txBody>
      </p:sp>
    </p:spTree>
    <p:extLst>
      <p:ext uri="{BB962C8B-B14F-4D97-AF65-F5344CB8AC3E}">
        <p14:creationId xmlns:p14="http://schemas.microsoft.com/office/powerpoint/2010/main" val="534476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07918F-3C33-F69B-69AA-8E649BFF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Git nybegynnerkurs, som utgangspunkt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3BF95-A124-E67F-930B-8082A8110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hlinkClick r:id="rId3"/>
              </a:rPr>
              <a:t>https://swcarpentry.github.io/git-novice/</a:t>
            </a:r>
            <a:endParaRPr lang="en-US" sz="2400" dirty="0"/>
          </a:p>
          <a:p>
            <a:endParaRPr lang="en-US" sz="2400" dirty="0"/>
          </a:p>
          <a:p>
            <a:endParaRPr lang="en-US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895430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07918F-3C33-F69B-69AA-8E649BFF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Git dokumentasjon ved UiO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3BF95-A124-E67F-930B-8082A8110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For GitHub, men </a:t>
            </a:r>
            <a:r>
              <a:rPr lang="en-US" sz="1800" dirty="0" err="1"/>
              <a:t>ikke</a:t>
            </a:r>
            <a:r>
              <a:rPr lang="en-US" sz="1800" dirty="0"/>
              <a:t> </a:t>
            </a:r>
            <a:r>
              <a:rPr lang="en-US" sz="1800" dirty="0" err="1"/>
              <a:t>spesielt</a:t>
            </a:r>
            <a:r>
              <a:rPr lang="en-US" sz="1800" dirty="0"/>
              <a:t> for IT-</a:t>
            </a:r>
            <a:r>
              <a:rPr lang="en-US" sz="1800" dirty="0" err="1"/>
              <a:t>organisasjonen</a:t>
            </a:r>
            <a:endParaRPr lang="en-US" sz="1800" dirty="0"/>
          </a:p>
          <a:p>
            <a:pPr lvl="1"/>
            <a:r>
              <a:rPr lang="en-US" sz="1500" dirty="0">
                <a:hlinkClick r:id="rId3"/>
              </a:rPr>
              <a:t>https://www.uio.no/tjenester/it/maskin/filer/versjonskontroll/github.html</a:t>
            </a:r>
            <a:endParaRPr lang="en-US" sz="1500" dirty="0"/>
          </a:p>
          <a:p>
            <a:r>
              <a:rPr lang="en-US" sz="1800" dirty="0" err="1"/>
              <a:t>Oppsett</a:t>
            </a:r>
            <a:r>
              <a:rPr lang="en-US" sz="1800" dirty="0"/>
              <a:t> for </a:t>
            </a:r>
            <a:r>
              <a:rPr lang="en-US" sz="1800" dirty="0" err="1"/>
              <a:t>ansatte</a:t>
            </a:r>
            <a:r>
              <a:rPr lang="en-US" sz="1800" dirty="0"/>
              <a:t> (</a:t>
            </a:r>
            <a:r>
              <a:rPr lang="en-US" sz="1800" dirty="0" err="1"/>
              <a:t>signaturer</a:t>
            </a:r>
            <a:r>
              <a:rPr lang="en-US" sz="1800" dirty="0"/>
              <a:t> </a:t>
            </a:r>
            <a:r>
              <a:rPr lang="en-US" sz="1800" dirty="0" err="1"/>
              <a:t>osv</a:t>
            </a:r>
            <a:r>
              <a:rPr lang="en-US" sz="1800" dirty="0"/>
              <a:t>.)</a:t>
            </a:r>
          </a:p>
          <a:p>
            <a:pPr lvl="1"/>
            <a:r>
              <a:rPr lang="en-US" sz="1400" dirty="0">
                <a:hlinkClick r:id="rId4"/>
              </a:rPr>
              <a:t>https://www.uio.no/tjenester/it/lagring-samarbeid/versjonskontroll/github-for-it-ansatte.md</a:t>
            </a:r>
            <a:endParaRPr lang="en-US" sz="1400" dirty="0"/>
          </a:p>
          <a:p>
            <a:endParaRPr lang="en-US" sz="1700" dirty="0"/>
          </a:p>
          <a:p>
            <a:r>
              <a:rPr lang="en-US" sz="1800" dirty="0" err="1"/>
              <a:t>Eldre</a:t>
            </a:r>
            <a:r>
              <a:rPr lang="en-US" sz="1800" dirty="0"/>
              <a:t> </a:t>
            </a:r>
            <a:r>
              <a:rPr lang="en-US" sz="1800" dirty="0" err="1"/>
              <a:t>versjon</a:t>
            </a:r>
            <a:r>
              <a:rPr lang="en-US" sz="1800" dirty="0"/>
              <a:t> (</a:t>
            </a:r>
            <a:r>
              <a:rPr lang="en-US" sz="1800" dirty="0" err="1"/>
              <a:t>ikke</a:t>
            </a:r>
            <a:r>
              <a:rPr lang="en-US" sz="1800" dirty="0"/>
              <a:t> GitHub, men </a:t>
            </a:r>
            <a:r>
              <a:rPr lang="en-US" sz="1800" dirty="0" err="1"/>
              <a:t>annen</a:t>
            </a:r>
            <a:r>
              <a:rPr lang="en-US" sz="1800" dirty="0"/>
              <a:t> Git)</a:t>
            </a:r>
          </a:p>
          <a:p>
            <a:pPr lvl="1"/>
            <a:r>
              <a:rPr lang="en-US" sz="1500" dirty="0">
                <a:hlinkClick r:id="rId5"/>
              </a:rPr>
              <a:t>https://www.uio.no/tjenester/it/maskin/filer/versjonskontroll/git.html</a:t>
            </a:r>
            <a:endParaRPr lang="en-US" sz="1500" dirty="0"/>
          </a:p>
          <a:p>
            <a:pPr marL="139700" indent="0">
              <a:buNone/>
            </a:pPr>
            <a:endParaRPr lang="en-US" sz="1700" dirty="0"/>
          </a:p>
          <a:p>
            <a:pPr lvl="1"/>
            <a:endParaRPr lang="en-US" sz="1500" dirty="0"/>
          </a:p>
          <a:p>
            <a:pPr marL="139700" indent="0">
              <a:buNone/>
            </a:pPr>
            <a:endParaRPr lang="en-US" sz="1500" dirty="0"/>
          </a:p>
          <a:p>
            <a:endParaRPr lang="en-US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941154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07918F-3C33-F69B-69AA-8E649BFF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GitHub for IT-organisasjonen ved UiO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3BF95-A124-E67F-930B-8082A8110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err="1"/>
              <a:t>Tjenesteside</a:t>
            </a:r>
            <a:endParaRPr lang="en-US" sz="1800" dirty="0"/>
          </a:p>
          <a:p>
            <a:pPr lvl="1"/>
            <a:r>
              <a:rPr lang="en-US" sz="1600" dirty="0">
                <a:hlinkClick r:id="rId3"/>
              </a:rPr>
              <a:t>https://www.uio.no/tjenester/it/lagring-samarbeid/versjonskontroll/</a:t>
            </a:r>
            <a:endParaRPr lang="en-US" sz="1600" dirty="0"/>
          </a:p>
          <a:p>
            <a:pPr marL="139700" indent="0">
              <a:buNone/>
            </a:pPr>
            <a:endParaRPr lang="en-US" sz="2300" dirty="0"/>
          </a:p>
          <a:p>
            <a:r>
              <a:rPr lang="en-US" sz="1800" dirty="0"/>
              <a:t>Policy for IT-</a:t>
            </a:r>
            <a:r>
              <a:rPr lang="en-US" sz="1800" dirty="0" err="1"/>
              <a:t>organisasjonen</a:t>
            </a:r>
            <a:r>
              <a:rPr lang="en-US" sz="1800" dirty="0"/>
              <a:t>, </a:t>
            </a:r>
            <a:r>
              <a:rPr lang="en-US" sz="1800" dirty="0" err="1"/>
              <a:t>inkludert</a:t>
            </a:r>
            <a:r>
              <a:rPr lang="en-US" sz="1800" dirty="0"/>
              <a:t> </a:t>
            </a:r>
            <a:r>
              <a:rPr lang="en-US" sz="1800" dirty="0" err="1"/>
              <a:t>informasjon</a:t>
            </a:r>
            <a:r>
              <a:rPr lang="en-US" sz="1800" dirty="0"/>
              <a:t> om </a:t>
            </a:r>
            <a:r>
              <a:rPr lang="en-US" sz="1800" dirty="0" err="1"/>
              <a:t>struktur</a:t>
            </a:r>
            <a:endParaRPr lang="en-US" sz="1800" dirty="0"/>
          </a:p>
          <a:p>
            <a:pPr lvl="1"/>
            <a:r>
              <a:rPr lang="en-US" sz="1400" dirty="0">
                <a:hlinkClick r:id="rId4"/>
              </a:rPr>
              <a:t>https://www-int.uio.no/tjenester/it/sikkerhet/lsis/tillegg/lagring/policy-versjonskontroll.html</a:t>
            </a:r>
            <a:endParaRPr lang="en-US" sz="1400" dirty="0"/>
          </a:p>
          <a:p>
            <a:pPr lvl="1"/>
            <a:endParaRPr lang="en-US" sz="1500" dirty="0"/>
          </a:p>
          <a:p>
            <a:pPr marL="139700" indent="0">
              <a:buNone/>
            </a:pPr>
            <a:endParaRPr lang="en-US" sz="1500" dirty="0"/>
          </a:p>
          <a:p>
            <a:endParaRPr lang="en-US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948717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542</Words>
  <Application>Microsoft Macintosh PowerPoint</Application>
  <PresentationFormat>On-screen Show (16:9)</PresentationFormat>
  <Paragraphs>65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Office Theme</vt:lpstr>
      <vt:lpstr>Custom Design</vt:lpstr>
      <vt:lpstr>Git workshop 1</vt:lpstr>
      <vt:lpstr>Hvem er vi?</vt:lpstr>
      <vt:lpstr>Git klient trengs lokalt</vt:lpstr>
      <vt:lpstr>Grupper med 2 eller 3? Eller ikke...</vt:lpstr>
      <vt:lpstr>Git repository: en mappe/katalog på din maskin</vt:lpstr>
      <vt:lpstr>Kopier av et repository, remotes</vt:lpstr>
      <vt:lpstr>Andre viktige konsepter</vt:lpstr>
      <vt:lpstr>GitHub</vt:lpstr>
      <vt:lpstr>GitHub</vt:lpstr>
      <vt:lpstr>Git nybegynnerkurs, som utgangspunkt</vt:lpstr>
      <vt:lpstr>Git dokumentasjon ved UiO</vt:lpstr>
      <vt:lpstr>GitHub for IT-organisasjonen ved UiO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HPC course on Fox</dc:title>
  <dc:creator>Gyda Kjekshus</dc:creator>
  <cp:lastModifiedBy>Oddmund Møgedal</cp:lastModifiedBy>
  <cp:revision>14</cp:revision>
  <dcterms:modified xsi:type="dcterms:W3CDTF">2022-05-31T11:31:04Z</dcterms:modified>
</cp:coreProperties>
</file>