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72"/>
    <p:restoredTop sz="84414"/>
  </p:normalViewPr>
  <p:slideViewPr>
    <p:cSldViewPr snapToGrid="0">
      <p:cViewPr>
        <p:scale>
          <a:sx n="65" d="100"/>
          <a:sy n="65" d="100"/>
        </p:scale>
        <p:origin x="512" y="1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NO" dirty="0"/>
          </a:p>
        </p:txBody>
      </p:sp>
    </p:spTree>
    <p:extLst>
      <p:ext uri="{BB962C8B-B14F-4D97-AF65-F5344CB8AC3E}">
        <p14:creationId xmlns:p14="http://schemas.microsoft.com/office/powerpoint/2010/main" val="3798783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noRot="1" noChangeAspect="1"/>
          </p:cNvSpPr>
          <p:nvPr>
            <p:ph type="sldImg"/>
          </p:nvPr>
        </p:nvSpPr>
        <p:spPr>
          <a:xfrm>
            <a:off x="381000" y="685800"/>
            <a:ext cx="6096000" cy="3429000"/>
          </a:xfrm>
          <a:prstGeom prst="rect">
            <a:avLst/>
          </a:prstGeom>
        </p:spPr>
        <p:txBody>
          <a:bodyPr/>
          <a:lstStyle/>
          <a:p>
            <a:endParaRPr/>
          </a:p>
        </p:txBody>
      </p:sp>
      <p:sp>
        <p:nvSpPr>
          <p:cNvPr id="130" name="Shape 130"/>
          <p:cNvSpPr>
            <a:spLocks noGrp="1"/>
          </p:cNvSpPr>
          <p:nvPr>
            <p:ph type="body" sz="quarter" idx="1"/>
          </p:nvPr>
        </p:nvSpPr>
        <p:spPr>
          <a:prstGeom prst="rect">
            <a:avLst/>
          </a:prstGeom>
        </p:spPr>
        <p:txBody>
          <a:bodyPr/>
          <a:lstStyle>
            <a:lvl1pPr>
              <a:defRPr sz="1900"/>
            </a:lvl1pPr>
          </a:lstStyle>
          <a:p>
            <a:r>
              <a:t>Historisk har det alltid vært støtte for det 3 siste versionene av macOS. I perioden 21 til sommer 22 arbeidet vi aktivt med compliance for å rydde opp i uvirksmme maskiner, og oppgradere maskiner på gamle OS. Som tallene viser gjorde hadde vi gode resultater. Siste året har andre oppgaver tatt hatt presedens, men vi vil ha en ny runde med økt fokus på kompliance fra høsten av. Gode grunner til å være opptatt av dette. Ny hverdag. Nye spilleregler. Programvareprodusentene er også mere opptatt av os-versjoner nå. I november vil feks Microsoft Office-oppgraderinger kreve macOS 12 Monterey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381000" y="685800"/>
            <a:ext cx="6096000" cy="3429000"/>
          </a:xfrm>
          <a:prstGeom prst="rect">
            <a:avLst/>
          </a:prstGeom>
        </p:spPr>
        <p:txBody>
          <a:bodyPr/>
          <a:lstStyle/>
          <a:p>
            <a:endParaRPr/>
          </a:p>
        </p:txBody>
      </p:sp>
      <p:sp>
        <p:nvSpPr>
          <p:cNvPr id="135" name="Shape 135"/>
          <p:cNvSpPr>
            <a:spLocks noGrp="1"/>
          </p:cNvSpPr>
          <p:nvPr>
            <p:ph type="body" sz="quarter" idx="1"/>
          </p:nvPr>
        </p:nvSpPr>
        <p:spPr>
          <a:prstGeom prst="rect">
            <a:avLst/>
          </a:prstGeom>
        </p:spPr>
        <p:txBody>
          <a:bodyPr/>
          <a:lstStyle>
            <a:lvl1pPr>
              <a:defRPr sz="1900"/>
            </a:lvl1pPr>
          </a:lstStyle>
          <a:p>
            <a:r>
              <a:t>Historisk har det alltid vært støtte for det 3 siste versjonene av macOS. I perioden 21 til sommer 22 arbeidet vi aktivt med compliance for å rydde opp i uvirksomme maskiner, og oppgradere maskiner på gamle OS. Som tallene viser hadde vi gode resultater. Siste året har andre oppgaver tatt hatt presedens, men vi vil ha en ny runde med økt fokus på compliance fra høsten av. Gode grunner til å være opptatt av dette. Ny hverdag. Nye spilleregler. Programvareprodusentene er også mere opptatt av os-versjoner nå. I november vil feks Microsoft Office-oppgraderinger kreve macOS 12 Monterey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View of beach and sea from a grassy sand dune"/>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Heron flying low over a beach with a short fence in the foreground"/>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andy path between two hills leading to the ocean"/>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andy path between two hills leading to the ocean"/>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Heron flying low over a beach with a short fence in the foreground"/>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View of beach and sea from a grassy sand dune"/>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View of beach and sea from a grassy sand dune"/>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hyperlink" Target="https://support.apple.com/en-gb/guide/security/sec35dd877d0/1/web/1"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support.apple.com/en-us/HT201224" TargetMode="External"/><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macOS, iOS og Android"/>
          <p:cNvSpPr txBox="1">
            <a:spLocks noGrp="1"/>
          </p:cNvSpPr>
          <p:nvPr>
            <p:ph type="ctrTitle"/>
          </p:nvPr>
        </p:nvSpPr>
        <p:spPr>
          <a:xfrm>
            <a:off x="1777999" y="3206793"/>
            <a:ext cx="20828001" cy="4648201"/>
          </a:xfrm>
          <a:prstGeom prst="rect">
            <a:avLst/>
          </a:prstGeom>
        </p:spPr>
        <p:txBody>
          <a:bodyPr/>
          <a:lstStyle>
            <a:lvl1pPr>
              <a:defRPr sz="13800"/>
            </a:lvl1pPr>
          </a:lstStyle>
          <a:p>
            <a:r>
              <a:rPr dirty="0"/>
              <a:t>macOS, iOS </a:t>
            </a:r>
            <a:r>
              <a:rPr dirty="0" err="1"/>
              <a:t>og</a:t>
            </a:r>
            <a:r>
              <a:rPr dirty="0"/>
              <a:t> Android</a:t>
            </a:r>
          </a:p>
        </p:txBody>
      </p:sp>
      <p:sp>
        <p:nvSpPr>
          <p:cNvPr id="120" name="Double-click to edit"/>
          <p:cNvSpPr txBox="1">
            <a:spLocks noGrp="1"/>
          </p:cNvSpPr>
          <p:nvPr>
            <p:ph type="subTitle" sz="quarter" idx="1"/>
          </p:nvPr>
        </p:nvSpPr>
        <p:spPr>
          <a:xfrm>
            <a:off x="1778000" y="8419224"/>
            <a:ext cx="20828001" cy="2305926"/>
          </a:xfrm>
          <a:prstGeom prst="rect">
            <a:avLst/>
          </a:prstGeom>
        </p:spPr>
        <p:txBody>
          <a:bodyPr>
            <a:normAutofit/>
          </a:bodyPr>
          <a:lstStyle/>
          <a:p>
            <a:pPr>
              <a:lnSpc>
                <a:spcPct val="110000"/>
              </a:lnSpc>
            </a:pPr>
            <a:r>
              <a:rPr lang="nb-NO" dirty="0"/>
              <a:t>Driftsgruppe for Mac og Mobile enheter, seksjon for Arbeidsflate</a:t>
            </a:r>
          </a:p>
          <a:p>
            <a:pPr>
              <a:lnSpc>
                <a:spcPct val="150000"/>
              </a:lnSpc>
            </a:pPr>
            <a:r>
              <a:rPr lang="nb-NO" dirty="0"/>
              <a:t>Gaute Helfjord, Kim Isaksen og Lars A. Gundersen</a:t>
            </a:r>
            <a:endParaRPr dirty="0"/>
          </a:p>
        </p:txBody>
      </p:sp>
      <p:pic>
        <p:nvPicPr>
          <p:cNvPr id="121" name="Image" descr="Image"/>
          <p:cNvPicPr>
            <a:picLocks noChangeAspect="1"/>
          </p:cNvPicPr>
          <p:nvPr/>
        </p:nvPicPr>
        <p:blipFill>
          <a:blip r:embed="rId3"/>
          <a:stretch>
            <a:fillRect/>
          </a:stretch>
        </p:blipFill>
        <p:spPr>
          <a:xfrm>
            <a:off x="7690081" y="1518589"/>
            <a:ext cx="9003838" cy="3111809"/>
          </a:xfrm>
          <a:prstGeom prst="rect">
            <a:avLst/>
          </a:prstGeom>
          <a:ln w="12700">
            <a:miter lim="400000"/>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0">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uiExpand="1"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Image" descr="Image"/>
          <p:cNvPicPr>
            <a:picLocks noChangeAspect="1"/>
          </p:cNvPicPr>
          <p:nvPr/>
        </p:nvPicPr>
        <p:blipFill>
          <a:blip r:embed="rId2"/>
          <a:stretch>
            <a:fillRect/>
          </a:stretch>
        </p:blipFill>
        <p:spPr>
          <a:xfrm>
            <a:off x="15745188" y="1054499"/>
            <a:ext cx="8222757" cy="2841859"/>
          </a:xfrm>
          <a:prstGeom prst="rect">
            <a:avLst/>
          </a:prstGeom>
          <a:ln w="12700">
            <a:miter lim="400000"/>
          </a:ln>
        </p:spPr>
      </p:pic>
      <p:sp>
        <p:nvSpPr>
          <p:cNvPr id="124" name="macOS, iOS og Android"/>
          <p:cNvSpPr txBox="1">
            <a:spLocks noGrp="1"/>
          </p:cNvSpPr>
          <p:nvPr>
            <p:ph type="title"/>
          </p:nvPr>
        </p:nvSpPr>
        <p:spPr>
          <a:xfrm>
            <a:off x="1651000" y="952500"/>
            <a:ext cx="16133633" cy="5549900"/>
          </a:xfrm>
          <a:prstGeom prst="rect">
            <a:avLst/>
          </a:prstGeom>
        </p:spPr>
        <p:txBody>
          <a:bodyPr anchor="ctr"/>
          <a:lstStyle>
            <a:lvl1pPr algn="l">
              <a:defRPr sz="8200"/>
            </a:lvl1pPr>
          </a:lstStyle>
          <a:p>
            <a:r>
              <a:rPr dirty="0"/>
              <a:t>macOS, iOS </a:t>
            </a:r>
            <a:r>
              <a:rPr dirty="0" err="1"/>
              <a:t>og</a:t>
            </a:r>
            <a:r>
              <a:rPr dirty="0"/>
              <a:t> Android</a:t>
            </a:r>
          </a:p>
        </p:txBody>
      </p:sp>
      <p:sp>
        <p:nvSpPr>
          <p:cNvPr id="125" name="• 2000 aktive Macer i driftsopplegg…"/>
          <p:cNvSpPr txBox="1">
            <a:spLocks noGrp="1"/>
          </p:cNvSpPr>
          <p:nvPr>
            <p:ph type="body" sz="half" idx="1"/>
          </p:nvPr>
        </p:nvSpPr>
        <p:spPr>
          <a:xfrm>
            <a:off x="1651000" y="5609748"/>
            <a:ext cx="15616579" cy="6645752"/>
          </a:xfrm>
          <a:prstGeom prst="rect">
            <a:avLst/>
          </a:prstGeom>
        </p:spPr>
        <p:txBody>
          <a:bodyPr>
            <a:normAutofit fontScale="92500"/>
          </a:bodyPr>
          <a:lstStyle/>
          <a:p>
            <a:pPr algn="l" defTabSz="443484">
              <a:lnSpc>
                <a:spcPct val="150000"/>
              </a:lnSpc>
              <a:defRPr sz="6272">
                <a:latin typeface="Arial"/>
                <a:ea typeface="Arial"/>
                <a:cs typeface="Arial"/>
                <a:sym typeface="Arial"/>
              </a:defRPr>
            </a:pPr>
            <a:r>
              <a:rPr dirty="0"/>
              <a:t>• 2000 </a:t>
            </a:r>
            <a:r>
              <a:rPr dirty="0" err="1"/>
              <a:t>aktive</a:t>
            </a:r>
            <a:r>
              <a:rPr dirty="0"/>
              <a:t> </a:t>
            </a:r>
            <a:r>
              <a:rPr dirty="0" err="1"/>
              <a:t>Macer</a:t>
            </a:r>
            <a:r>
              <a:rPr dirty="0"/>
              <a:t> </a:t>
            </a:r>
            <a:r>
              <a:rPr dirty="0" err="1"/>
              <a:t>i</a:t>
            </a:r>
            <a:r>
              <a:rPr dirty="0"/>
              <a:t> </a:t>
            </a:r>
            <a:r>
              <a:rPr dirty="0" err="1"/>
              <a:t>driftsopplegg</a:t>
            </a:r>
            <a:r>
              <a:rPr dirty="0"/>
              <a:t> </a:t>
            </a:r>
            <a:endParaRPr sz="4850" dirty="0">
              <a:latin typeface="Times Roman"/>
              <a:ea typeface="Times Roman"/>
              <a:cs typeface="Times Roman"/>
              <a:sym typeface="Times Roman"/>
            </a:endParaRPr>
          </a:p>
          <a:p>
            <a:pPr algn="l" defTabSz="443484">
              <a:lnSpc>
                <a:spcPct val="150000"/>
              </a:lnSpc>
              <a:defRPr sz="6272">
                <a:latin typeface="Arial"/>
                <a:ea typeface="Arial"/>
                <a:cs typeface="Arial"/>
                <a:sym typeface="Arial"/>
              </a:defRPr>
            </a:pPr>
            <a:r>
              <a:rPr dirty="0"/>
              <a:t>• 2</a:t>
            </a:r>
            <a:r>
              <a:rPr lang="nb-NO" dirty="0"/>
              <a:t>5</a:t>
            </a:r>
            <a:r>
              <a:rPr dirty="0"/>
              <a:t>00 iOS-</a:t>
            </a:r>
            <a:r>
              <a:rPr dirty="0" err="1"/>
              <a:t>enheter</a:t>
            </a:r>
            <a:endParaRPr sz="4850" dirty="0">
              <a:latin typeface="Times Roman"/>
              <a:ea typeface="Times Roman"/>
              <a:cs typeface="Times Roman"/>
              <a:sym typeface="Times Roman"/>
            </a:endParaRPr>
          </a:p>
          <a:p>
            <a:pPr algn="l" defTabSz="443484">
              <a:lnSpc>
                <a:spcPct val="150000"/>
              </a:lnSpc>
              <a:defRPr sz="6272">
                <a:latin typeface="Arial"/>
                <a:ea typeface="Arial"/>
                <a:cs typeface="Arial"/>
                <a:sym typeface="Arial"/>
              </a:defRPr>
            </a:pPr>
            <a:r>
              <a:rPr dirty="0"/>
              <a:t>• </a:t>
            </a:r>
            <a:r>
              <a:rPr lang="nb-NO" dirty="0"/>
              <a:t>550</a:t>
            </a:r>
            <a:r>
              <a:rPr dirty="0"/>
              <a:t>+ Android </a:t>
            </a:r>
            <a:r>
              <a:rPr dirty="0" err="1"/>
              <a:t>enheter</a:t>
            </a:r>
            <a:r>
              <a:rPr lang="nb-NO" dirty="0"/>
              <a:t>, fra 300+ i desember</a:t>
            </a:r>
            <a:endParaRPr sz="4850" dirty="0">
              <a:latin typeface="Times Roman"/>
              <a:ea typeface="Times Roman"/>
              <a:cs typeface="Times Roman"/>
              <a:sym typeface="Times Roman"/>
            </a:endParaRPr>
          </a:p>
          <a:p>
            <a:pPr lvl="1" indent="443484" algn="l" defTabSz="443484">
              <a:lnSpc>
                <a:spcPct val="150000"/>
              </a:lnSpc>
              <a:defRPr sz="4429">
                <a:latin typeface="Arial"/>
                <a:ea typeface="Arial"/>
                <a:cs typeface="Arial"/>
                <a:sym typeface="Arial"/>
              </a:defRPr>
            </a:pPr>
            <a:r>
              <a:rPr dirty="0"/>
              <a:t>• Det </a:t>
            </a:r>
            <a:r>
              <a:rPr dirty="0" err="1"/>
              <a:t>har</a:t>
            </a:r>
            <a:r>
              <a:rPr dirty="0"/>
              <a:t> </a:t>
            </a:r>
            <a:r>
              <a:rPr dirty="0" err="1"/>
              <a:t>ikke</a:t>
            </a:r>
            <a:r>
              <a:rPr dirty="0"/>
              <a:t> </a:t>
            </a:r>
            <a:r>
              <a:rPr dirty="0" err="1"/>
              <a:t>vært</a:t>
            </a:r>
            <a:r>
              <a:rPr dirty="0"/>
              <a:t> </a:t>
            </a:r>
            <a:r>
              <a:rPr dirty="0" err="1"/>
              <a:t>obligatorisk</a:t>
            </a:r>
            <a:r>
              <a:rPr dirty="0"/>
              <a:t> med Android </a:t>
            </a:r>
            <a:r>
              <a:rPr dirty="0" err="1"/>
              <a:t>i</a:t>
            </a:r>
            <a:r>
              <a:rPr dirty="0"/>
              <a:t> </a:t>
            </a:r>
            <a:r>
              <a:rPr dirty="0" err="1"/>
              <a:t>driftsopplegg</a:t>
            </a:r>
            <a:r>
              <a:rPr dirty="0"/>
              <a:t> </a:t>
            </a:r>
            <a:r>
              <a:rPr dirty="0" err="1"/>
              <a:t>før</a:t>
            </a:r>
            <a:r>
              <a:rPr dirty="0"/>
              <a:t> </a:t>
            </a:r>
            <a:r>
              <a:rPr dirty="0" err="1"/>
              <a:t>nov</a:t>
            </a:r>
            <a:r>
              <a:rPr dirty="0"/>
              <a:t> 2022, </a:t>
            </a:r>
            <a:r>
              <a:rPr dirty="0" err="1"/>
              <a:t>så</a:t>
            </a:r>
            <a:r>
              <a:rPr dirty="0"/>
              <a:t> </a:t>
            </a:r>
            <a:r>
              <a:rPr dirty="0" err="1"/>
              <a:t>dette</a:t>
            </a:r>
            <a:r>
              <a:rPr dirty="0"/>
              <a:t> </a:t>
            </a:r>
            <a:r>
              <a:rPr dirty="0" err="1"/>
              <a:t>tallet</a:t>
            </a:r>
            <a:r>
              <a:rPr dirty="0"/>
              <a:t> </a:t>
            </a:r>
            <a:r>
              <a:rPr dirty="0" err="1"/>
              <a:t>vil</a:t>
            </a:r>
            <a:r>
              <a:rPr dirty="0"/>
              <a:t> </a:t>
            </a:r>
            <a:r>
              <a:rPr dirty="0" err="1"/>
              <a:t>stige</a:t>
            </a:r>
            <a:r>
              <a:rPr dirty="0"/>
              <a:t> </a:t>
            </a:r>
            <a:r>
              <a:rPr dirty="0" err="1"/>
              <a:t>fremover</a:t>
            </a:r>
            <a:r>
              <a:rPr dirty="0"/>
              <a:t>. </a:t>
            </a:r>
            <a:endParaRPr sz="3783" dirty="0">
              <a:latin typeface="Times Roman"/>
              <a:ea typeface="Times Roman"/>
              <a:cs typeface="Times Roman"/>
              <a:sym typeface="Times Roman"/>
            </a:endParaRPr>
          </a:p>
        </p:txBody>
      </p:sp>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Compliance"/>
          <p:cNvSpPr txBox="1">
            <a:spLocks noGrp="1"/>
          </p:cNvSpPr>
          <p:nvPr>
            <p:ph type="title"/>
          </p:nvPr>
        </p:nvSpPr>
        <p:spPr>
          <a:prstGeom prst="rect">
            <a:avLst/>
          </a:prstGeom>
        </p:spPr>
        <p:txBody>
          <a:bodyPr/>
          <a:lstStyle/>
          <a:p>
            <a:r>
              <a:t>Compliance</a:t>
            </a:r>
          </a:p>
        </p:txBody>
      </p:sp>
      <p:sp>
        <p:nvSpPr>
          <p:cNvPr id="128" name="I dag er følgende versjoner av macOS støttet ved UiO:…"/>
          <p:cNvSpPr txBox="1">
            <a:spLocks noGrp="1"/>
          </p:cNvSpPr>
          <p:nvPr>
            <p:ph type="body" idx="1"/>
          </p:nvPr>
        </p:nvSpPr>
        <p:spPr>
          <a:prstGeom prst="rect">
            <a:avLst/>
          </a:prstGeom>
        </p:spPr>
        <p:txBody>
          <a:bodyPr/>
          <a:lstStyle/>
          <a:p>
            <a:pPr marL="0" indent="0">
              <a:buSzTx/>
              <a:buNone/>
              <a:defRPr sz="5900"/>
            </a:pPr>
            <a:r>
              <a:rPr dirty="0"/>
              <a:t>I </a:t>
            </a:r>
            <a:r>
              <a:rPr dirty="0" err="1"/>
              <a:t>dag</a:t>
            </a:r>
            <a:r>
              <a:rPr dirty="0"/>
              <a:t> er </a:t>
            </a:r>
            <a:r>
              <a:rPr dirty="0" err="1"/>
              <a:t>følgende</a:t>
            </a:r>
            <a:r>
              <a:rPr dirty="0"/>
              <a:t> </a:t>
            </a:r>
            <a:r>
              <a:rPr dirty="0" err="1"/>
              <a:t>versjoner</a:t>
            </a:r>
            <a:r>
              <a:rPr dirty="0"/>
              <a:t> av macOS </a:t>
            </a:r>
            <a:r>
              <a:rPr dirty="0" err="1"/>
              <a:t>støttet</a:t>
            </a:r>
            <a:r>
              <a:rPr dirty="0"/>
              <a:t> </a:t>
            </a:r>
            <a:r>
              <a:rPr dirty="0" err="1"/>
              <a:t>ved</a:t>
            </a:r>
            <a:r>
              <a:rPr dirty="0"/>
              <a:t> </a:t>
            </a:r>
            <a:r>
              <a:rPr dirty="0" err="1"/>
              <a:t>UiO</a:t>
            </a:r>
            <a:r>
              <a:rPr dirty="0"/>
              <a:t>:</a:t>
            </a:r>
          </a:p>
          <a:p>
            <a:r>
              <a:rPr dirty="0"/>
              <a:t>MacOS 13 </a:t>
            </a:r>
            <a:r>
              <a:rPr i="1" dirty="0"/>
              <a:t>Ventura</a:t>
            </a:r>
            <a:r>
              <a:rPr dirty="0">
                <a:solidFill>
                  <a:srgbClr val="929292"/>
                </a:solidFill>
              </a:rPr>
              <a:t> </a:t>
            </a:r>
            <a:r>
              <a:rPr dirty="0" err="1">
                <a:solidFill>
                  <a:srgbClr val="929292"/>
                </a:solidFill>
              </a:rPr>
              <a:t>introdusert</a:t>
            </a:r>
            <a:r>
              <a:rPr dirty="0">
                <a:solidFill>
                  <a:srgbClr val="929292"/>
                </a:solidFill>
              </a:rPr>
              <a:t> </a:t>
            </a:r>
            <a:r>
              <a:rPr dirty="0" err="1">
                <a:solidFill>
                  <a:srgbClr val="929292"/>
                </a:solidFill>
              </a:rPr>
              <a:t>oktober</a:t>
            </a:r>
            <a:r>
              <a:rPr dirty="0">
                <a:solidFill>
                  <a:srgbClr val="929292"/>
                </a:solidFill>
              </a:rPr>
              <a:t> 2022</a:t>
            </a:r>
          </a:p>
          <a:p>
            <a:r>
              <a:rPr dirty="0"/>
              <a:t>macOS 12 </a:t>
            </a:r>
            <a:r>
              <a:rPr i="1" dirty="0"/>
              <a:t>Monterey</a:t>
            </a:r>
            <a:r>
              <a:rPr dirty="0">
                <a:solidFill>
                  <a:srgbClr val="929292"/>
                </a:solidFill>
              </a:rPr>
              <a:t> </a:t>
            </a:r>
            <a:r>
              <a:rPr dirty="0" err="1">
                <a:solidFill>
                  <a:srgbClr val="929292"/>
                </a:solidFill>
              </a:rPr>
              <a:t>introdusert</a:t>
            </a:r>
            <a:r>
              <a:rPr dirty="0">
                <a:solidFill>
                  <a:srgbClr val="929292"/>
                </a:solidFill>
              </a:rPr>
              <a:t> </a:t>
            </a:r>
            <a:r>
              <a:rPr dirty="0" err="1">
                <a:solidFill>
                  <a:srgbClr val="929292"/>
                </a:solidFill>
              </a:rPr>
              <a:t>oktober</a:t>
            </a:r>
            <a:r>
              <a:rPr dirty="0">
                <a:solidFill>
                  <a:srgbClr val="929292"/>
                </a:solidFill>
              </a:rPr>
              <a:t> 2021</a:t>
            </a:r>
          </a:p>
          <a:p>
            <a:r>
              <a:rPr dirty="0"/>
              <a:t>macOS 11 </a:t>
            </a:r>
            <a:r>
              <a:rPr i="1" dirty="0"/>
              <a:t>Big Sur</a:t>
            </a:r>
            <a:r>
              <a:rPr dirty="0">
                <a:solidFill>
                  <a:srgbClr val="929292"/>
                </a:solidFill>
              </a:rPr>
              <a:t> </a:t>
            </a:r>
            <a:r>
              <a:rPr dirty="0" err="1">
                <a:solidFill>
                  <a:srgbClr val="929292"/>
                </a:solidFill>
              </a:rPr>
              <a:t>introdusert</a:t>
            </a:r>
            <a:r>
              <a:rPr dirty="0">
                <a:solidFill>
                  <a:srgbClr val="929292"/>
                </a:solidFill>
              </a:rPr>
              <a:t> </a:t>
            </a:r>
            <a:r>
              <a:rPr dirty="0" err="1">
                <a:solidFill>
                  <a:srgbClr val="929292"/>
                </a:solidFill>
              </a:rPr>
              <a:t>november</a:t>
            </a:r>
            <a:r>
              <a:rPr dirty="0">
                <a:solidFill>
                  <a:srgbClr val="929292"/>
                </a:solidFill>
              </a:rPr>
              <a:t> 2020 (</a:t>
            </a:r>
            <a:r>
              <a:rPr dirty="0" err="1">
                <a:solidFill>
                  <a:srgbClr val="929292"/>
                </a:solidFill>
              </a:rPr>
              <a:t>Utfases</a:t>
            </a:r>
            <a:r>
              <a:rPr dirty="0">
                <a:solidFill>
                  <a:srgbClr val="929292"/>
                </a:solidFill>
              </a:rPr>
              <a:t> 2023 ) </a:t>
            </a:r>
          </a:p>
        </p:txBody>
      </p:sp>
      <p:pic>
        <p:nvPicPr>
          <p:cNvPr id="3" name="Graphic 2">
            <a:extLst>
              <a:ext uri="{FF2B5EF4-FFF2-40B4-BE49-F238E27FC236}">
                <a16:creationId xmlns:a16="http://schemas.microsoft.com/office/drawing/2014/main" id="{CAC11E4A-F490-0C09-BB2A-92CAC8C21A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80652" y="3295650"/>
            <a:ext cx="21620930" cy="84201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Compliance"/>
          <p:cNvSpPr txBox="1">
            <a:spLocks noGrp="1"/>
          </p:cNvSpPr>
          <p:nvPr>
            <p:ph type="title"/>
          </p:nvPr>
        </p:nvSpPr>
        <p:spPr>
          <a:prstGeom prst="rect">
            <a:avLst/>
          </a:prstGeom>
        </p:spPr>
        <p:txBody>
          <a:bodyPr/>
          <a:lstStyle/>
          <a:p>
            <a:r>
              <a:rPr dirty="0"/>
              <a:t>Compliance</a:t>
            </a:r>
          </a:p>
        </p:txBody>
      </p:sp>
      <p:graphicFrame>
        <p:nvGraphicFramePr>
          <p:cNvPr id="133" name="Table 1"/>
          <p:cNvGraphicFramePr/>
          <p:nvPr>
            <p:extLst>
              <p:ext uri="{D42A27DB-BD31-4B8C-83A1-F6EECF244321}">
                <p14:modId xmlns:p14="http://schemas.microsoft.com/office/powerpoint/2010/main" val="3381473140"/>
              </p:ext>
            </p:extLst>
          </p:nvPr>
        </p:nvGraphicFramePr>
        <p:xfrm>
          <a:off x="3109602" y="3115616"/>
          <a:ext cx="6132344" cy="9262764"/>
        </p:xfrm>
        <a:graphic>
          <a:graphicData uri="http://schemas.openxmlformats.org/drawingml/2006/table">
            <a:tbl>
              <a:tblPr firstRow="1" firstCol="1" bandRow="1">
                <a:tableStyleId>{C7B018BB-80A7-4F77-B60F-C8B233D01FF8}</a:tableStyleId>
              </a:tblPr>
              <a:tblGrid>
                <a:gridCol w="6132344">
                  <a:extLst>
                    <a:ext uri="{9D8B030D-6E8A-4147-A177-3AD203B41FA5}">
                      <a16:colId xmlns:a16="http://schemas.microsoft.com/office/drawing/2014/main" val="20000"/>
                    </a:ext>
                  </a:extLst>
                </a:gridCol>
              </a:tblGrid>
              <a:tr h="1543794">
                <a:tc>
                  <a:txBody>
                    <a:bodyPr/>
                    <a:lstStyle/>
                    <a:p>
                      <a:pPr algn="l" defTabSz="914400">
                        <a:tabLst>
                          <a:tab pos="1663700" algn="l"/>
                        </a:tabLst>
                        <a:defRPr sz="3700">
                          <a:sym typeface="Helvetica Neue Medium"/>
                        </a:defRPr>
                      </a:pPr>
                      <a:endParaRPr dirty="0"/>
                    </a:p>
                  </a:txBody>
                  <a:tcPr marL="50800" marR="50800" marT="50800" marB="50800" anchor="ctr" horzOverflow="overflow">
                    <a:lnL w="12700">
                      <a:solidFill>
                        <a:srgbClr val="606060"/>
                      </a:solidFill>
                      <a:miter lim="400000"/>
                    </a:lnL>
                  </a:tcPr>
                </a:tc>
                <a:extLst>
                  <a:ext uri="{0D108BD9-81ED-4DB2-BD59-A6C34878D82A}">
                    <a16:rowId xmlns:a16="http://schemas.microsoft.com/office/drawing/2014/main" val="10000"/>
                  </a:ext>
                </a:extLst>
              </a:tr>
              <a:tr h="1543794">
                <a:tc>
                  <a:txBody>
                    <a:bodyPr/>
                    <a:lstStyle/>
                    <a:p>
                      <a:pPr algn="l" defTabSz="914400">
                        <a:tabLst>
                          <a:tab pos="1663700" algn="l"/>
                        </a:tabLst>
                        <a:defRPr sz="1800">
                          <a:solidFill>
                            <a:srgbClr val="000000"/>
                          </a:solidFill>
                        </a:defRPr>
                      </a:pPr>
                      <a:r>
                        <a:rPr sz="3700">
                          <a:solidFill>
                            <a:srgbClr val="FFFFFF"/>
                          </a:solidFill>
                          <a:sym typeface="Helvetica Neue Medium"/>
                        </a:rPr>
                        <a:t>Støttede systemer</a:t>
                      </a:r>
                    </a:p>
                  </a:txBody>
                  <a:tcPr marL="50800" marR="50800" marT="50800" marB="50800" anchor="ctr" horzOverflow="overflow">
                    <a:solidFill>
                      <a:srgbClr val="46912A"/>
                    </a:solidFill>
                  </a:tcPr>
                </a:tc>
                <a:extLst>
                  <a:ext uri="{0D108BD9-81ED-4DB2-BD59-A6C34878D82A}">
                    <a16:rowId xmlns:a16="http://schemas.microsoft.com/office/drawing/2014/main" val="10001"/>
                  </a:ext>
                </a:extLst>
              </a:tr>
              <a:tr h="1543794">
                <a:tc>
                  <a:txBody>
                    <a:bodyPr/>
                    <a:lstStyle/>
                    <a:p>
                      <a:pPr algn="l" defTabSz="914400">
                        <a:tabLst>
                          <a:tab pos="1663700" algn="l"/>
                        </a:tabLst>
                        <a:defRPr sz="1800">
                          <a:solidFill>
                            <a:srgbClr val="000000"/>
                          </a:solidFill>
                        </a:defRPr>
                      </a:pPr>
                      <a:r>
                        <a:rPr sz="3700">
                          <a:solidFill>
                            <a:srgbClr val="FFFFFF"/>
                          </a:solidFill>
                          <a:sym typeface="Helvetica Neue Medium"/>
                        </a:rPr>
                        <a:t>Ikke-støttede systemer</a:t>
                      </a:r>
                    </a:p>
                  </a:txBody>
                  <a:tcPr marL="50800" marR="50800" marT="50800" marB="50800" anchor="ctr" horzOverflow="overflow">
                    <a:solidFill>
                      <a:srgbClr val="46912A"/>
                    </a:solidFill>
                  </a:tcPr>
                </a:tc>
                <a:extLst>
                  <a:ext uri="{0D108BD9-81ED-4DB2-BD59-A6C34878D82A}">
                    <a16:rowId xmlns:a16="http://schemas.microsoft.com/office/drawing/2014/main" val="10002"/>
                  </a:ext>
                </a:extLst>
              </a:tr>
              <a:tr h="1543794">
                <a:tc>
                  <a:txBody>
                    <a:bodyPr/>
                    <a:lstStyle/>
                    <a:p>
                      <a:pPr algn="l" defTabSz="914400">
                        <a:tabLst>
                          <a:tab pos="1663700" algn="l"/>
                        </a:tabLst>
                        <a:defRPr sz="3700">
                          <a:sym typeface="Helvetica Neue Medium"/>
                        </a:defRPr>
                      </a:pPr>
                      <a:endParaRPr/>
                    </a:p>
                  </a:txBody>
                  <a:tcPr marL="50800" marR="50800" marT="50800" marB="50800" anchor="ctr" horzOverflow="overflow">
                    <a:solidFill>
                      <a:srgbClr val="46912A"/>
                    </a:solidFill>
                  </a:tcPr>
                </a:tc>
                <a:extLst>
                  <a:ext uri="{0D108BD9-81ED-4DB2-BD59-A6C34878D82A}">
                    <a16:rowId xmlns:a16="http://schemas.microsoft.com/office/drawing/2014/main" val="10003"/>
                  </a:ext>
                </a:extLst>
              </a:tr>
              <a:tr h="1543794">
                <a:tc>
                  <a:txBody>
                    <a:bodyPr/>
                    <a:lstStyle/>
                    <a:p>
                      <a:pPr algn="l" defTabSz="914400">
                        <a:tabLst>
                          <a:tab pos="1663700" algn="l"/>
                        </a:tabLst>
                        <a:defRPr sz="1800">
                          <a:solidFill>
                            <a:srgbClr val="000000"/>
                          </a:solidFill>
                        </a:defRPr>
                      </a:pPr>
                      <a:r>
                        <a:rPr sz="3700">
                          <a:solidFill>
                            <a:srgbClr val="FFFFFF"/>
                          </a:solidFill>
                          <a:sym typeface="Helvetica Neue Medium"/>
                        </a:rPr>
                        <a:t>Aktive enheter i WS1</a:t>
                      </a:r>
                    </a:p>
                  </a:txBody>
                  <a:tcPr marL="50800" marR="50800" marT="50800" marB="50800" anchor="ctr" horzOverflow="overflow">
                    <a:solidFill>
                      <a:srgbClr val="46912A"/>
                    </a:solidFill>
                  </a:tcPr>
                </a:tc>
                <a:extLst>
                  <a:ext uri="{0D108BD9-81ED-4DB2-BD59-A6C34878D82A}">
                    <a16:rowId xmlns:a16="http://schemas.microsoft.com/office/drawing/2014/main" val="10004"/>
                  </a:ext>
                </a:extLst>
              </a:tr>
              <a:tr h="1543794">
                <a:tc>
                  <a:txBody>
                    <a:bodyPr/>
                    <a:lstStyle/>
                    <a:p>
                      <a:pPr algn="l" defTabSz="914400">
                        <a:tabLst>
                          <a:tab pos="1663700" algn="l"/>
                        </a:tabLst>
                        <a:defRPr sz="1800">
                          <a:solidFill>
                            <a:srgbClr val="000000"/>
                          </a:solidFill>
                        </a:defRPr>
                      </a:pPr>
                      <a:r>
                        <a:rPr sz="3700" dirty="0" err="1">
                          <a:solidFill>
                            <a:srgbClr val="FFFFFF"/>
                          </a:solidFill>
                          <a:sym typeface="Helvetica Neue Medium"/>
                        </a:rPr>
                        <a:t>Inaktive</a:t>
                      </a:r>
                      <a:r>
                        <a:rPr sz="3700" dirty="0">
                          <a:solidFill>
                            <a:srgbClr val="FFFFFF"/>
                          </a:solidFill>
                          <a:sym typeface="Helvetica Neue Medium"/>
                        </a:rPr>
                        <a:t> </a:t>
                      </a:r>
                      <a:r>
                        <a:rPr sz="3700" dirty="0" err="1">
                          <a:solidFill>
                            <a:srgbClr val="FFFFFF"/>
                          </a:solidFill>
                          <a:sym typeface="Helvetica Neue Medium"/>
                        </a:rPr>
                        <a:t>enheter</a:t>
                      </a:r>
                      <a:r>
                        <a:rPr sz="3700" dirty="0">
                          <a:solidFill>
                            <a:srgbClr val="FFFFFF"/>
                          </a:solidFill>
                          <a:sym typeface="Helvetica Neue Medium"/>
                        </a:rPr>
                        <a:t> (60 </a:t>
                      </a:r>
                      <a:r>
                        <a:rPr sz="3700" dirty="0" err="1">
                          <a:solidFill>
                            <a:srgbClr val="FFFFFF"/>
                          </a:solidFill>
                          <a:sym typeface="Helvetica Neue Medium"/>
                        </a:rPr>
                        <a:t>dager</a:t>
                      </a:r>
                      <a:r>
                        <a:rPr sz="3700" dirty="0">
                          <a:solidFill>
                            <a:srgbClr val="FFFFFF"/>
                          </a:solidFill>
                          <a:sym typeface="Helvetica Neue Medium"/>
                        </a:rPr>
                        <a:t>)</a:t>
                      </a:r>
                    </a:p>
                  </a:txBody>
                  <a:tcPr marL="50800" marR="50800" marT="50800" marB="50800" anchor="ctr" horzOverflow="overflow">
                    <a:solidFill>
                      <a:srgbClr val="46912A"/>
                    </a:solidFill>
                  </a:tcPr>
                </a:tc>
                <a:extLst>
                  <a:ext uri="{0D108BD9-81ED-4DB2-BD59-A6C34878D82A}">
                    <a16:rowId xmlns:a16="http://schemas.microsoft.com/office/drawing/2014/main" val="10005"/>
                  </a:ext>
                </a:extLst>
              </a:tr>
            </a:tbl>
          </a:graphicData>
        </a:graphic>
      </p:graphicFrame>
      <p:graphicFrame>
        <p:nvGraphicFramePr>
          <p:cNvPr id="3" name="Table 2">
            <a:extLst>
              <a:ext uri="{FF2B5EF4-FFF2-40B4-BE49-F238E27FC236}">
                <a16:creationId xmlns:a16="http://schemas.microsoft.com/office/drawing/2014/main" id="{4DF3C895-B75F-1774-4C94-9F0BD7E53836}"/>
              </a:ext>
            </a:extLst>
          </p:cNvPr>
          <p:cNvGraphicFramePr>
            <a:graphicFrameLocks noGrp="1"/>
          </p:cNvGraphicFramePr>
          <p:nvPr>
            <p:extLst>
              <p:ext uri="{D42A27DB-BD31-4B8C-83A1-F6EECF244321}">
                <p14:modId xmlns:p14="http://schemas.microsoft.com/office/powerpoint/2010/main" val="2139736996"/>
              </p:ext>
            </p:extLst>
          </p:nvPr>
        </p:nvGraphicFramePr>
        <p:xfrm>
          <a:off x="9241946" y="3115616"/>
          <a:ext cx="4136458" cy="9262764"/>
        </p:xfrm>
        <a:graphic>
          <a:graphicData uri="http://schemas.openxmlformats.org/drawingml/2006/table">
            <a:tbl>
              <a:tblPr firstRow="1" firstCol="1" bandRow="1">
                <a:tableStyleId>{C7B018BB-80A7-4F77-B60F-C8B233D01FF8}</a:tableStyleId>
              </a:tblPr>
              <a:tblGrid>
                <a:gridCol w="4136458">
                  <a:extLst>
                    <a:ext uri="{9D8B030D-6E8A-4147-A177-3AD203B41FA5}">
                      <a16:colId xmlns:a16="http://schemas.microsoft.com/office/drawing/2014/main" val="3562701737"/>
                    </a:ext>
                  </a:extLst>
                </a:gridCol>
              </a:tblGrid>
              <a:tr h="1543794">
                <a:tc>
                  <a:txBody>
                    <a:bodyPr/>
                    <a:lstStyle/>
                    <a:p>
                      <a:pPr defTabSz="914400">
                        <a:tabLst>
                          <a:tab pos="1663700" algn="l"/>
                        </a:tabLst>
                        <a:defRPr sz="1800">
                          <a:solidFill>
                            <a:srgbClr val="000000"/>
                          </a:solidFill>
                        </a:defRPr>
                      </a:pPr>
                      <a:r>
                        <a:rPr sz="3700" dirty="0">
                          <a:solidFill>
                            <a:srgbClr val="FFFFFF"/>
                          </a:solidFill>
                          <a:sym typeface="Helvetica Neue Medium"/>
                        </a:rPr>
                        <a:t>Mai 2021</a:t>
                      </a:r>
                    </a:p>
                  </a:txBody>
                  <a:tcPr marL="50800" marR="50800" marT="50800" marB="50800" anchor="ctr" horzOverflow="overflow"/>
                </a:tc>
                <a:extLst>
                  <a:ext uri="{0D108BD9-81ED-4DB2-BD59-A6C34878D82A}">
                    <a16:rowId xmlns:a16="http://schemas.microsoft.com/office/drawing/2014/main" val="181910938"/>
                  </a:ext>
                </a:extLst>
              </a:tr>
              <a:tr h="1543794">
                <a:tc>
                  <a:txBody>
                    <a:bodyPr/>
                    <a:lstStyle/>
                    <a:p>
                      <a:pPr defTabSz="914400">
                        <a:defRPr sz="1800"/>
                      </a:pPr>
                      <a:r>
                        <a:rPr sz="3700" dirty="0">
                          <a:solidFill>
                            <a:schemeClr val="tx1"/>
                          </a:solidFill>
                          <a:sym typeface="Helvetica Neue"/>
                        </a:rPr>
                        <a:t>83,9 %</a:t>
                      </a:r>
                    </a:p>
                  </a:txBody>
                  <a:tcPr marL="50800" marR="50800" marT="50800" marB="50800" anchor="ctr" horzOverflow="overflow">
                    <a:solidFill>
                      <a:schemeClr val="bg2"/>
                    </a:solidFill>
                  </a:tcPr>
                </a:tc>
                <a:extLst>
                  <a:ext uri="{0D108BD9-81ED-4DB2-BD59-A6C34878D82A}">
                    <a16:rowId xmlns:a16="http://schemas.microsoft.com/office/drawing/2014/main" val="2636937059"/>
                  </a:ext>
                </a:extLst>
              </a:tr>
              <a:tr h="1543794">
                <a:tc>
                  <a:txBody>
                    <a:bodyPr/>
                    <a:lstStyle/>
                    <a:p>
                      <a:pPr defTabSz="914400">
                        <a:defRPr sz="1800"/>
                      </a:pPr>
                      <a:r>
                        <a:rPr sz="3700" dirty="0">
                          <a:solidFill>
                            <a:schemeClr val="tx1"/>
                          </a:solidFill>
                          <a:sym typeface="Helvetica Neue"/>
                        </a:rPr>
                        <a:t>16,1 %</a:t>
                      </a:r>
                    </a:p>
                  </a:txBody>
                  <a:tcPr marL="50800" marR="50800" marT="50800" marB="50800" anchor="ctr" horzOverflow="overflow">
                    <a:solidFill>
                      <a:schemeClr val="bg2"/>
                    </a:solidFill>
                  </a:tcPr>
                </a:tc>
                <a:extLst>
                  <a:ext uri="{0D108BD9-81ED-4DB2-BD59-A6C34878D82A}">
                    <a16:rowId xmlns:a16="http://schemas.microsoft.com/office/drawing/2014/main" val="1220920770"/>
                  </a:ext>
                </a:extLst>
              </a:tr>
              <a:tr h="1543794">
                <a:tc>
                  <a:txBody>
                    <a:bodyPr/>
                    <a:lstStyle/>
                    <a:p>
                      <a:pPr defTabSz="914400">
                        <a:defRPr sz="3700">
                          <a:sym typeface="Helvetica Neue"/>
                        </a:defRPr>
                      </a:pPr>
                      <a:endParaRPr dirty="0">
                        <a:solidFill>
                          <a:schemeClr val="tx1"/>
                        </a:solidFill>
                      </a:endParaRPr>
                    </a:p>
                  </a:txBody>
                  <a:tcPr marL="50800" marR="50800" marT="50800" marB="50800" anchor="ctr" horzOverflow="overflow">
                    <a:solidFill>
                      <a:schemeClr val="bg2"/>
                    </a:solidFill>
                  </a:tcPr>
                </a:tc>
                <a:extLst>
                  <a:ext uri="{0D108BD9-81ED-4DB2-BD59-A6C34878D82A}">
                    <a16:rowId xmlns:a16="http://schemas.microsoft.com/office/drawing/2014/main" val="1322216489"/>
                  </a:ext>
                </a:extLst>
              </a:tr>
              <a:tr h="1543794">
                <a:tc>
                  <a:txBody>
                    <a:bodyPr/>
                    <a:lstStyle/>
                    <a:p>
                      <a:pPr defTabSz="914400">
                        <a:defRPr sz="1800"/>
                      </a:pPr>
                      <a:r>
                        <a:rPr sz="3700" dirty="0">
                          <a:solidFill>
                            <a:schemeClr val="tx1"/>
                          </a:solidFill>
                          <a:sym typeface="Helvetica Neue"/>
                        </a:rPr>
                        <a:t>75,5 %</a:t>
                      </a:r>
                    </a:p>
                  </a:txBody>
                  <a:tcPr marL="50800" marR="50800" marT="50800" marB="50800" anchor="ctr" horzOverflow="overflow">
                    <a:solidFill>
                      <a:schemeClr val="bg2"/>
                    </a:solidFill>
                  </a:tcPr>
                </a:tc>
                <a:extLst>
                  <a:ext uri="{0D108BD9-81ED-4DB2-BD59-A6C34878D82A}">
                    <a16:rowId xmlns:a16="http://schemas.microsoft.com/office/drawing/2014/main" val="2408096115"/>
                  </a:ext>
                </a:extLst>
              </a:tr>
              <a:tr h="1543794">
                <a:tc>
                  <a:txBody>
                    <a:bodyPr/>
                    <a:lstStyle/>
                    <a:p>
                      <a:pPr defTabSz="914400">
                        <a:defRPr sz="1800"/>
                      </a:pPr>
                      <a:r>
                        <a:rPr sz="3700" dirty="0">
                          <a:solidFill>
                            <a:schemeClr val="tx1"/>
                          </a:solidFill>
                          <a:sym typeface="Helvetica Neue"/>
                        </a:rPr>
                        <a:t>24,5 %</a:t>
                      </a:r>
                    </a:p>
                  </a:txBody>
                  <a:tcPr marL="50800" marR="50800" marT="50800" marB="50800" anchor="ctr" horzOverflow="overflow">
                    <a:lnB w="12700">
                      <a:solidFill>
                        <a:srgbClr val="606060"/>
                      </a:solidFill>
                      <a:miter lim="400000"/>
                    </a:lnB>
                    <a:solidFill>
                      <a:schemeClr val="bg2"/>
                    </a:solidFill>
                  </a:tcPr>
                </a:tc>
                <a:extLst>
                  <a:ext uri="{0D108BD9-81ED-4DB2-BD59-A6C34878D82A}">
                    <a16:rowId xmlns:a16="http://schemas.microsoft.com/office/drawing/2014/main" val="2308014803"/>
                  </a:ext>
                </a:extLst>
              </a:tr>
            </a:tbl>
          </a:graphicData>
        </a:graphic>
      </p:graphicFrame>
      <p:graphicFrame>
        <p:nvGraphicFramePr>
          <p:cNvPr id="4" name="Table 3">
            <a:extLst>
              <a:ext uri="{FF2B5EF4-FFF2-40B4-BE49-F238E27FC236}">
                <a16:creationId xmlns:a16="http://schemas.microsoft.com/office/drawing/2014/main" id="{C47228B2-A84A-5597-C16F-60C842673ADA}"/>
              </a:ext>
            </a:extLst>
          </p:cNvPr>
          <p:cNvGraphicFramePr>
            <a:graphicFrameLocks noGrp="1"/>
          </p:cNvGraphicFramePr>
          <p:nvPr>
            <p:extLst>
              <p:ext uri="{D42A27DB-BD31-4B8C-83A1-F6EECF244321}">
                <p14:modId xmlns:p14="http://schemas.microsoft.com/office/powerpoint/2010/main" val="3577212915"/>
              </p:ext>
            </p:extLst>
          </p:nvPr>
        </p:nvGraphicFramePr>
        <p:xfrm>
          <a:off x="13378404" y="3115616"/>
          <a:ext cx="3722272" cy="9262764"/>
        </p:xfrm>
        <a:graphic>
          <a:graphicData uri="http://schemas.openxmlformats.org/drawingml/2006/table">
            <a:tbl>
              <a:tblPr firstRow="1" firstCol="1" bandRow="1">
                <a:tableStyleId>{C7B018BB-80A7-4F77-B60F-C8B233D01FF8}</a:tableStyleId>
              </a:tblPr>
              <a:tblGrid>
                <a:gridCol w="3722272">
                  <a:extLst>
                    <a:ext uri="{9D8B030D-6E8A-4147-A177-3AD203B41FA5}">
                      <a16:colId xmlns:a16="http://schemas.microsoft.com/office/drawing/2014/main" val="2684870731"/>
                    </a:ext>
                  </a:extLst>
                </a:gridCol>
              </a:tblGrid>
              <a:tr h="1543794">
                <a:tc>
                  <a:txBody>
                    <a:bodyPr/>
                    <a:lstStyle/>
                    <a:p>
                      <a:pPr defTabSz="914400">
                        <a:tabLst>
                          <a:tab pos="1663700" algn="l"/>
                        </a:tabLst>
                        <a:defRPr sz="1800">
                          <a:solidFill>
                            <a:srgbClr val="000000"/>
                          </a:solidFill>
                        </a:defRPr>
                      </a:pPr>
                      <a:r>
                        <a:rPr sz="3700" dirty="0">
                          <a:solidFill>
                            <a:srgbClr val="FFFFFF"/>
                          </a:solidFill>
                          <a:sym typeface="Helvetica Neue Medium"/>
                        </a:rPr>
                        <a:t>Mai 2022</a:t>
                      </a:r>
                    </a:p>
                  </a:txBody>
                  <a:tcPr marL="50800" marR="50800" marT="50800" marB="50800" anchor="ctr" horzOverflow="overflow"/>
                </a:tc>
                <a:extLst>
                  <a:ext uri="{0D108BD9-81ED-4DB2-BD59-A6C34878D82A}">
                    <a16:rowId xmlns:a16="http://schemas.microsoft.com/office/drawing/2014/main" val="3341880538"/>
                  </a:ext>
                </a:extLst>
              </a:tr>
              <a:tr h="1543794">
                <a:tc>
                  <a:txBody>
                    <a:bodyPr/>
                    <a:lstStyle/>
                    <a:p>
                      <a:pPr defTabSz="914400">
                        <a:defRPr sz="1800"/>
                      </a:pPr>
                      <a:r>
                        <a:rPr sz="3700" dirty="0">
                          <a:solidFill>
                            <a:schemeClr val="tx1"/>
                          </a:solidFill>
                          <a:sym typeface="Helvetica Neue"/>
                        </a:rPr>
                        <a:t>96,5 %</a:t>
                      </a:r>
                    </a:p>
                  </a:txBody>
                  <a:tcPr marL="50800" marR="50800" marT="50800" marB="50800" anchor="ctr" horzOverflow="overflow">
                    <a:solidFill>
                      <a:schemeClr val="bg2"/>
                    </a:solidFill>
                  </a:tcPr>
                </a:tc>
                <a:extLst>
                  <a:ext uri="{0D108BD9-81ED-4DB2-BD59-A6C34878D82A}">
                    <a16:rowId xmlns:a16="http://schemas.microsoft.com/office/drawing/2014/main" val="3898586703"/>
                  </a:ext>
                </a:extLst>
              </a:tr>
              <a:tr h="1543794">
                <a:tc>
                  <a:txBody>
                    <a:bodyPr/>
                    <a:lstStyle/>
                    <a:p>
                      <a:pPr defTabSz="914400">
                        <a:defRPr sz="1800"/>
                      </a:pPr>
                      <a:r>
                        <a:rPr sz="3700" dirty="0">
                          <a:solidFill>
                            <a:schemeClr val="tx1"/>
                          </a:solidFill>
                          <a:sym typeface="Helvetica Neue"/>
                        </a:rPr>
                        <a:t>3,5 %</a:t>
                      </a:r>
                    </a:p>
                  </a:txBody>
                  <a:tcPr marL="50800" marR="50800" marT="50800" marB="50800" anchor="ctr" horzOverflow="overflow">
                    <a:solidFill>
                      <a:schemeClr val="bg2"/>
                    </a:solidFill>
                  </a:tcPr>
                </a:tc>
                <a:extLst>
                  <a:ext uri="{0D108BD9-81ED-4DB2-BD59-A6C34878D82A}">
                    <a16:rowId xmlns:a16="http://schemas.microsoft.com/office/drawing/2014/main" val="1771654430"/>
                  </a:ext>
                </a:extLst>
              </a:tr>
              <a:tr h="1543794">
                <a:tc>
                  <a:txBody>
                    <a:bodyPr/>
                    <a:lstStyle/>
                    <a:p>
                      <a:pPr defTabSz="914400">
                        <a:defRPr sz="3700">
                          <a:sym typeface="Helvetica Neue"/>
                        </a:defRPr>
                      </a:pPr>
                      <a:endParaRPr dirty="0">
                        <a:solidFill>
                          <a:schemeClr val="tx1"/>
                        </a:solidFill>
                      </a:endParaRPr>
                    </a:p>
                  </a:txBody>
                  <a:tcPr marL="50800" marR="50800" marT="50800" marB="50800" anchor="ctr" horzOverflow="overflow">
                    <a:solidFill>
                      <a:schemeClr val="bg2"/>
                    </a:solidFill>
                  </a:tcPr>
                </a:tc>
                <a:extLst>
                  <a:ext uri="{0D108BD9-81ED-4DB2-BD59-A6C34878D82A}">
                    <a16:rowId xmlns:a16="http://schemas.microsoft.com/office/drawing/2014/main" val="61265855"/>
                  </a:ext>
                </a:extLst>
              </a:tr>
              <a:tr h="1543794">
                <a:tc>
                  <a:txBody>
                    <a:bodyPr/>
                    <a:lstStyle/>
                    <a:p>
                      <a:pPr defTabSz="914400">
                        <a:defRPr sz="1800"/>
                      </a:pPr>
                      <a:r>
                        <a:rPr sz="3700" dirty="0">
                          <a:solidFill>
                            <a:schemeClr val="tx1"/>
                          </a:solidFill>
                          <a:sym typeface="Helvetica Neue"/>
                        </a:rPr>
                        <a:t>80,6 %</a:t>
                      </a:r>
                    </a:p>
                  </a:txBody>
                  <a:tcPr marL="50800" marR="50800" marT="50800" marB="50800" anchor="ctr" horzOverflow="overflow">
                    <a:solidFill>
                      <a:schemeClr val="bg2"/>
                    </a:solidFill>
                  </a:tcPr>
                </a:tc>
                <a:extLst>
                  <a:ext uri="{0D108BD9-81ED-4DB2-BD59-A6C34878D82A}">
                    <a16:rowId xmlns:a16="http://schemas.microsoft.com/office/drawing/2014/main" val="3258669299"/>
                  </a:ext>
                </a:extLst>
              </a:tr>
              <a:tr h="1543794">
                <a:tc>
                  <a:txBody>
                    <a:bodyPr/>
                    <a:lstStyle/>
                    <a:p>
                      <a:pPr defTabSz="914400">
                        <a:defRPr sz="1800"/>
                      </a:pPr>
                      <a:r>
                        <a:rPr sz="3700" dirty="0">
                          <a:solidFill>
                            <a:schemeClr val="tx1"/>
                          </a:solidFill>
                          <a:sym typeface="Helvetica Neue"/>
                        </a:rPr>
                        <a:t>19,4 %</a:t>
                      </a:r>
                    </a:p>
                  </a:txBody>
                  <a:tcPr marL="50800" marR="50800" marT="50800" marB="50800" anchor="ctr" horzOverflow="overflow">
                    <a:lnB w="12700">
                      <a:solidFill>
                        <a:srgbClr val="606060"/>
                      </a:solidFill>
                      <a:miter lim="400000"/>
                    </a:lnB>
                    <a:solidFill>
                      <a:schemeClr val="bg2"/>
                    </a:solidFill>
                  </a:tcPr>
                </a:tc>
                <a:extLst>
                  <a:ext uri="{0D108BD9-81ED-4DB2-BD59-A6C34878D82A}">
                    <a16:rowId xmlns:a16="http://schemas.microsoft.com/office/drawing/2014/main" val="3104599990"/>
                  </a:ext>
                </a:extLst>
              </a:tr>
            </a:tbl>
          </a:graphicData>
        </a:graphic>
      </p:graphicFrame>
      <p:graphicFrame>
        <p:nvGraphicFramePr>
          <p:cNvPr id="5" name="Table 4">
            <a:extLst>
              <a:ext uri="{FF2B5EF4-FFF2-40B4-BE49-F238E27FC236}">
                <a16:creationId xmlns:a16="http://schemas.microsoft.com/office/drawing/2014/main" id="{00D92872-00A3-B828-2381-85A14646F0E8}"/>
              </a:ext>
            </a:extLst>
          </p:cNvPr>
          <p:cNvGraphicFramePr>
            <a:graphicFrameLocks noGrp="1"/>
          </p:cNvGraphicFramePr>
          <p:nvPr>
            <p:extLst>
              <p:ext uri="{D42A27DB-BD31-4B8C-83A1-F6EECF244321}">
                <p14:modId xmlns:p14="http://schemas.microsoft.com/office/powerpoint/2010/main" val="1426922696"/>
              </p:ext>
            </p:extLst>
          </p:nvPr>
        </p:nvGraphicFramePr>
        <p:xfrm>
          <a:off x="17100679" y="3115616"/>
          <a:ext cx="4173719" cy="9262764"/>
        </p:xfrm>
        <a:graphic>
          <a:graphicData uri="http://schemas.openxmlformats.org/drawingml/2006/table">
            <a:tbl>
              <a:tblPr firstRow="1" firstCol="1" bandRow="1">
                <a:tableStyleId>{C7B018BB-80A7-4F77-B60F-C8B233D01FF8}</a:tableStyleId>
              </a:tblPr>
              <a:tblGrid>
                <a:gridCol w="4173719">
                  <a:extLst>
                    <a:ext uri="{9D8B030D-6E8A-4147-A177-3AD203B41FA5}">
                      <a16:colId xmlns:a16="http://schemas.microsoft.com/office/drawing/2014/main" val="2465691783"/>
                    </a:ext>
                  </a:extLst>
                </a:gridCol>
              </a:tblGrid>
              <a:tr h="1543794">
                <a:tc>
                  <a:txBody>
                    <a:bodyPr/>
                    <a:lstStyle/>
                    <a:p>
                      <a:pPr defTabSz="914400">
                        <a:tabLst>
                          <a:tab pos="1663700" algn="l"/>
                        </a:tabLst>
                        <a:defRPr sz="1800">
                          <a:solidFill>
                            <a:srgbClr val="000000"/>
                          </a:solidFill>
                        </a:defRPr>
                      </a:pPr>
                      <a:r>
                        <a:rPr sz="3700">
                          <a:solidFill>
                            <a:srgbClr val="FFFFFF"/>
                          </a:solidFill>
                          <a:sym typeface="Helvetica Neue Medium"/>
                        </a:rPr>
                        <a:t>Mai 2023</a:t>
                      </a:r>
                    </a:p>
                  </a:txBody>
                  <a:tcPr marL="50800" marR="50800" marT="50800" marB="50800" anchor="ctr" horzOverflow="overflow">
                    <a:lnR w="12700">
                      <a:solidFill>
                        <a:srgbClr val="606060"/>
                      </a:solidFill>
                      <a:miter lim="400000"/>
                    </a:lnR>
                  </a:tcPr>
                </a:tc>
                <a:extLst>
                  <a:ext uri="{0D108BD9-81ED-4DB2-BD59-A6C34878D82A}">
                    <a16:rowId xmlns:a16="http://schemas.microsoft.com/office/drawing/2014/main" val="244979127"/>
                  </a:ext>
                </a:extLst>
              </a:tr>
              <a:tr h="1543794">
                <a:tc>
                  <a:txBody>
                    <a:bodyPr/>
                    <a:lstStyle/>
                    <a:p>
                      <a:pPr defTabSz="914400">
                        <a:defRPr sz="1800"/>
                      </a:pPr>
                      <a:r>
                        <a:rPr sz="3700" dirty="0">
                          <a:solidFill>
                            <a:schemeClr val="tx1"/>
                          </a:solidFill>
                          <a:sym typeface="Helvetica Neue"/>
                        </a:rPr>
                        <a:t>96,9 %</a:t>
                      </a:r>
                    </a:p>
                  </a:txBody>
                  <a:tcPr marL="50800" marR="50800" marT="50800" marB="50800" anchor="ctr" horzOverflow="overflow">
                    <a:lnR w="12700">
                      <a:solidFill>
                        <a:srgbClr val="606060"/>
                      </a:solidFill>
                      <a:miter lim="400000"/>
                    </a:lnR>
                    <a:solidFill>
                      <a:schemeClr val="bg2"/>
                    </a:solidFill>
                  </a:tcPr>
                </a:tc>
                <a:extLst>
                  <a:ext uri="{0D108BD9-81ED-4DB2-BD59-A6C34878D82A}">
                    <a16:rowId xmlns:a16="http://schemas.microsoft.com/office/drawing/2014/main" val="334228919"/>
                  </a:ext>
                </a:extLst>
              </a:tr>
              <a:tr h="1543794">
                <a:tc>
                  <a:txBody>
                    <a:bodyPr/>
                    <a:lstStyle/>
                    <a:p>
                      <a:pPr defTabSz="914400">
                        <a:defRPr sz="1800"/>
                      </a:pPr>
                      <a:r>
                        <a:rPr sz="3700" dirty="0">
                          <a:solidFill>
                            <a:schemeClr val="tx1"/>
                          </a:solidFill>
                          <a:sym typeface="Helvetica Neue"/>
                        </a:rPr>
                        <a:t>3,1 %</a:t>
                      </a:r>
                    </a:p>
                  </a:txBody>
                  <a:tcPr marL="50800" marR="50800" marT="50800" marB="50800" anchor="ctr" horzOverflow="overflow">
                    <a:lnR w="12700">
                      <a:solidFill>
                        <a:srgbClr val="606060"/>
                      </a:solidFill>
                      <a:miter lim="400000"/>
                    </a:lnR>
                    <a:solidFill>
                      <a:schemeClr val="bg2"/>
                    </a:solidFill>
                  </a:tcPr>
                </a:tc>
                <a:extLst>
                  <a:ext uri="{0D108BD9-81ED-4DB2-BD59-A6C34878D82A}">
                    <a16:rowId xmlns:a16="http://schemas.microsoft.com/office/drawing/2014/main" val="4059821351"/>
                  </a:ext>
                </a:extLst>
              </a:tr>
              <a:tr h="1543794">
                <a:tc>
                  <a:txBody>
                    <a:bodyPr/>
                    <a:lstStyle/>
                    <a:p>
                      <a:pPr defTabSz="914400">
                        <a:defRPr sz="3700">
                          <a:sym typeface="Helvetica Neue"/>
                        </a:defRPr>
                      </a:pPr>
                      <a:endParaRPr dirty="0">
                        <a:solidFill>
                          <a:schemeClr val="tx1"/>
                        </a:solidFill>
                      </a:endParaRPr>
                    </a:p>
                  </a:txBody>
                  <a:tcPr marL="50800" marR="50800" marT="50800" marB="50800" anchor="ctr" horzOverflow="overflow">
                    <a:lnR w="12700">
                      <a:solidFill>
                        <a:srgbClr val="606060"/>
                      </a:solidFill>
                      <a:miter lim="400000"/>
                    </a:lnR>
                    <a:solidFill>
                      <a:schemeClr val="bg2"/>
                    </a:solidFill>
                  </a:tcPr>
                </a:tc>
                <a:extLst>
                  <a:ext uri="{0D108BD9-81ED-4DB2-BD59-A6C34878D82A}">
                    <a16:rowId xmlns:a16="http://schemas.microsoft.com/office/drawing/2014/main" val="2237197190"/>
                  </a:ext>
                </a:extLst>
              </a:tr>
              <a:tr h="1543794">
                <a:tc>
                  <a:txBody>
                    <a:bodyPr/>
                    <a:lstStyle/>
                    <a:p>
                      <a:pPr defTabSz="914400">
                        <a:defRPr sz="1800"/>
                      </a:pPr>
                      <a:r>
                        <a:rPr sz="3700" dirty="0">
                          <a:solidFill>
                            <a:schemeClr val="tx1"/>
                          </a:solidFill>
                          <a:sym typeface="Helvetica Neue"/>
                        </a:rPr>
                        <a:t>89,2 %</a:t>
                      </a:r>
                    </a:p>
                  </a:txBody>
                  <a:tcPr marL="50800" marR="50800" marT="50800" marB="50800" anchor="ctr" horzOverflow="overflow">
                    <a:lnR w="12700">
                      <a:solidFill>
                        <a:srgbClr val="606060"/>
                      </a:solidFill>
                      <a:miter lim="400000"/>
                    </a:lnR>
                    <a:solidFill>
                      <a:schemeClr val="bg2"/>
                    </a:solidFill>
                  </a:tcPr>
                </a:tc>
                <a:extLst>
                  <a:ext uri="{0D108BD9-81ED-4DB2-BD59-A6C34878D82A}">
                    <a16:rowId xmlns:a16="http://schemas.microsoft.com/office/drawing/2014/main" val="412159036"/>
                  </a:ext>
                </a:extLst>
              </a:tr>
              <a:tr h="1543794">
                <a:tc>
                  <a:txBody>
                    <a:bodyPr/>
                    <a:lstStyle/>
                    <a:p>
                      <a:pPr defTabSz="914400">
                        <a:defRPr sz="1800"/>
                      </a:pPr>
                      <a:r>
                        <a:rPr sz="3700" dirty="0">
                          <a:solidFill>
                            <a:schemeClr val="tx1"/>
                          </a:solidFill>
                          <a:sym typeface="Helvetica Neue"/>
                        </a:rPr>
                        <a:t>10,8 %</a:t>
                      </a:r>
                    </a:p>
                  </a:txBody>
                  <a:tcPr marL="50800" marR="50800" marT="50800" marB="50800" anchor="ctr" horzOverflow="overflow">
                    <a:lnR w="12700">
                      <a:solidFill>
                        <a:srgbClr val="606060"/>
                      </a:solidFill>
                      <a:miter lim="400000"/>
                    </a:lnR>
                    <a:lnB w="12700">
                      <a:solidFill>
                        <a:srgbClr val="606060"/>
                      </a:solidFill>
                      <a:miter lim="400000"/>
                    </a:lnB>
                    <a:solidFill>
                      <a:schemeClr val="bg2"/>
                    </a:solidFill>
                  </a:tcPr>
                </a:tc>
                <a:extLst>
                  <a:ext uri="{0D108BD9-81ED-4DB2-BD59-A6C34878D82A}">
                    <a16:rowId xmlns:a16="http://schemas.microsoft.com/office/drawing/2014/main" val="308833578"/>
                  </a:ext>
                </a:extLst>
              </a:tr>
            </a:tbl>
          </a:graphicData>
        </a:graphic>
      </p:graphicFrame>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Apple og sikkerhet"/>
          <p:cNvSpPr txBox="1">
            <a:spLocks noGrp="1"/>
          </p:cNvSpPr>
          <p:nvPr>
            <p:ph type="title"/>
          </p:nvPr>
        </p:nvSpPr>
        <p:spPr>
          <a:prstGeom prst="rect">
            <a:avLst/>
          </a:prstGeom>
        </p:spPr>
        <p:txBody>
          <a:bodyPr/>
          <a:lstStyle/>
          <a:p>
            <a:r>
              <a:t>Apple og sikkerhet</a:t>
            </a:r>
          </a:p>
        </p:txBody>
      </p:sp>
      <p:sp>
        <p:nvSpPr>
          <p:cNvPr id="138" name="Apple støtter og oppdaterer macOS 11, 12 og 13…"/>
          <p:cNvSpPr txBox="1">
            <a:spLocks noGrp="1"/>
          </p:cNvSpPr>
          <p:nvPr>
            <p:ph type="body" idx="1"/>
          </p:nvPr>
        </p:nvSpPr>
        <p:spPr>
          <a:prstGeom prst="rect">
            <a:avLst/>
          </a:prstGeom>
        </p:spPr>
        <p:txBody>
          <a:bodyPr/>
          <a:lstStyle/>
          <a:p>
            <a:pPr marL="0" indent="0">
              <a:buSzTx/>
              <a:buNone/>
              <a:defRPr sz="7100"/>
            </a:pPr>
            <a:r>
              <a:rPr dirty="0"/>
              <a:t>Apple </a:t>
            </a:r>
            <a:r>
              <a:rPr dirty="0" err="1"/>
              <a:t>støtter</a:t>
            </a:r>
            <a:r>
              <a:rPr dirty="0"/>
              <a:t> </a:t>
            </a:r>
            <a:r>
              <a:rPr dirty="0" err="1"/>
              <a:t>og</a:t>
            </a:r>
            <a:r>
              <a:rPr dirty="0"/>
              <a:t> </a:t>
            </a:r>
            <a:r>
              <a:rPr dirty="0" err="1"/>
              <a:t>oppdaterer</a:t>
            </a:r>
            <a:r>
              <a:rPr dirty="0"/>
              <a:t> macOS 11, 12 </a:t>
            </a:r>
            <a:r>
              <a:rPr dirty="0" err="1"/>
              <a:t>og</a:t>
            </a:r>
            <a:r>
              <a:rPr dirty="0"/>
              <a:t> 13</a:t>
            </a:r>
          </a:p>
          <a:p>
            <a:pPr marL="0" indent="0">
              <a:buSzTx/>
              <a:buNone/>
              <a:defRPr sz="7100"/>
            </a:pPr>
            <a:r>
              <a:rPr dirty="0"/>
              <a:t>Men</a:t>
            </a:r>
            <a:r>
              <a:rPr lang="nb-NO" dirty="0"/>
              <a:t>:</a:t>
            </a:r>
            <a:endParaRPr dirty="0"/>
          </a:p>
          <a:p>
            <a:pPr marL="0" lvl="1" indent="457200">
              <a:buSzTx/>
              <a:buNone/>
            </a:pPr>
            <a:r>
              <a:rPr dirty="0"/>
              <a:t>“</a:t>
            </a:r>
            <a:r>
              <a:rPr dirty="0" err="1"/>
              <a:t>Grunnet</a:t>
            </a:r>
            <a:r>
              <a:rPr dirty="0"/>
              <a:t> </a:t>
            </a:r>
            <a:r>
              <a:rPr dirty="0" err="1"/>
              <a:t>arkitekturbindinger</a:t>
            </a:r>
            <a:r>
              <a:rPr dirty="0"/>
              <a:t> </a:t>
            </a:r>
            <a:r>
              <a:rPr dirty="0" err="1"/>
              <a:t>og</a:t>
            </a:r>
            <a:r>
              <a:rPr dirty="0"/>
              <a:t> </a:t>
            </a:r>
            <a:r>
              <a:rPr dirty="0" err="1"/>
              <a:t>systemendringer</a:t>
            </a:r>
            <a:r>
              <a:rPr dirty="0"/>
              <a:t> for </a:t>
            </a:r>
            <a:r>
              <a:rPr dirty="0" err="1"/>
              <a:t>gjeldende</a:t>
            </a:r>
            <a:r>
              <a:rPr dirty="0"/>
              <a:t> </a:t>
            </a:r>
            <a:r>
              <a:rPr dirty="0" err="1"/>
              <a:t>versjoner</a:t>
            </a:r>
            <a:r>
              <a:rPr dirty="0"/>
              <a:t> av Apple-</a:t>
            </a:r>
            <a:r>
              <a:rPr dirty="0" err="1"/>
              <a:t>operativsystemer</a:t>
            </a:r>
            <a:r>
              <a:rPr dirty="0"/>
              <a:t> (for </a:t>
            </a:r>
            <a:r>
              <a:rPr dirty="0" err="1"/>
              <a:t>eksempel</a:t>
            </a:r>
            <a:r>
              <a:rPr dirty="0"/>
              <a:t> macOS 13, iOS 16 </a:t>
            </a:r>
            <a:r>
              <a:rPr dirty="0" err="1"/>
              <a:t>og</a:t>
            </a:r>
            <a:r>
              <a:rPr dirty="0"/>
              <a:t> </a:t>
            </a:r>
            <a:r>
              <a:rPr dirty="0" err="1"/>
              <a:t>så</a:t>
            </a:r>
            <a:r>
              <a:rPr dirty="0"/>
              <a:t> </a:t>
            </a:r>
            <a:r>
              <a:rPr dirty="0" err="1"/>
              <a:t>videre</a:t>
            </a:r>
            <a:r>
              <a:rPr dirty="0"/>
              <a:t>) </a:t>
            </a:r>
            <a:r>
              <a:rPr dirty="0" err="1"/>
              <a:t>rettes</a:t>
            </a:r>
            <a:r>
              <a:rPr dirty="0"/>
              <a:t> </a:t>
            </a:r>
            <a:r>
              <a:rPr dirty="0" err="1"/>
              <a:t>ikke</a:t>
            </a:r>
            <a:r>
              <a:rPr dirty="0"/>
              <a:t> alle </a:t>
            </a:r>
            <a:r>
              <a:rPr dirty="0" err="1"/>
              <a:t>kjente</a:t>
            </a:r>
            <a:r>
              <a:rPr dirty="0"/>
              <a:t> </a:t>
            </a:r>
            <a:r>
              <a:rPr dirty="0" err="1"/>
              <a:t>feil</a:t>
            </a:r>
            <a:r>
              <a:rPr dirty="0"/>
              <a:t> </a:t>
            </a:r>
            <a:r>
              <a:rPr dirty="0" err="1"/>
              <a:t>i</a:t>
            </a:r>
            <a:r>
              <a:rPr dirty="0"/>
              <a:t> </a:t>
            </a:r>
            <a:r>
              <a:rPr dirty="0" err="1"/>
              <a:t>tidligere</a:t>
            </a:r>
            <a:r>
              <a:rPr dirty="0"/>
              <a:t> </a:t>
            </a:r>
            <a:r>
              <a:rPr dirty="0" err="1"/>
              <a:t>versjoner</a:t>
            </a:r>
            <a:r>
              <a:rPr dirty="0"/>
              <a:t> (for </a:t>
            </a:r>
            <a:r>
              <a:rPr dirty="0" err="1"/>
              <a:t>eksempel</a:t>
            </a:r>
            <a:r>
              <a:rPr dirty="0"/>
              <a:t> macOS 12, iOS 15 </a:t>
            </a:r>
            <a:r>
              <a:rPr dirty="0" err="1"/>
              <a:t>og</a:t>
            </a:r>
            <a:r>
              <a:rPr dirty="0"/>
              <a:t> </a:t>
            </a:r>
            <a:r>
              <a:rPr dirty="0" err="1"/>
              <a:t>så</a:t>
            </a:r>
            <a:r>
              <a:rPr dirty="0"/>
              <a:t> </a:t>
            </a:r>
            <a:r>
              <a:rPr dirty="0" err="1"/>
              <a:t>videre</a:t>
            </a:r>
            <a:r>
              <a:rPr dirty="0"/>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13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1"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Apple og sikkerhet"/>
          <p:cNvSpPr txBox="1">
            <a:spLocks noGrp="1"/>
          </p:cNvSpPr>
          <p:nvPr>
            <p:ph type="title"/>
          </p:nvPr>
        </p:nvSpPr>
        <p:spPr>
          <a:prstGeom prst="rect">
            <a:avLst/>
          </a:prstGeom>
        </p:spPr>
        <p:txBody>
          <a:bodyPr/>
          <a:lstStyle/>
          <a:p>
            <a:r>
              <a:t>Apple og sikkerhet</a:t>
            </a:r>
          </a:p>
        </p:txBody>
      </p:sp>
      <p:sp>
        <p:nvSpPr>
          <p:cNvPr id="141" name="XProtect…"/>
          <p:cNvSpPr txBox="1">
            <a:spLocks noGrp="1"/>
          </p:cNvSpPr>
          <p:nvPr>
            <p:ph type="body" idx="1"/>
          </p:nvPr>
        </p:nvSpPr>
        <p:spPr>
          <a:xfrm>
            <a:off x="1689100" y="3111500"/>
            <a:ext cx="21005800" cy="9296400"/>
          </a:xfrm>
          <a:prstGeom prst="rect">
            <a:avLst/>
          </a:prstGeom>
        </p:spPr>
        <p:txBody>
          <a:bodyPr/>
          <a:lstStyle/>
          <a:p>
            <a:pPr marL="780520" indent="-780520">
              <a:spcBef>
                <a:spcPts val="2500"/>
              </a:spcBef>
              <a:defRPr sz="8600"/>
            </a:pPr>
            <a:r>
              <a:t>XProtect</a:t>
            </a:r>
          </a:p>
          <a:p>
            <a:pPr marL="1415520" lvl="1" indent="-780520">
              <a:spcBef>
                <a:spcPts val="2500"/>
              </a:spcBef>
              <a:defRPr sz="6000"/>
            </a:pPr>
            <a:r>
              <a:t>Signatur-basert finn-og-fjern malware</a:t>
            </a:r>
          </a:p>
          <a:p>
            <a:pPr marL="1415520" lvl="1" indent="-780520">
              <a:spcBef>
                <a:spcPts val="2500"/>
              </a:spcBef>
              <a:defRPr sz="6000"/>
            </a:pPr>
            <a:r>
              <a:t>Scanner nå også proaktivt</a:t>
            </a:r>
          </a:p>
          <a:p>
            <a:pPr marL="780520" indent="-780520">
              <a:spcBef>
                <a:spcPts val="2500"/>
              </a:spcBef>
              <a:defRPr sz="8600"/>
            </a:pPr>
            <a:r>
              <a:t>Gatekeeper</a:t>
            </a:r>
          </a:p>
          <a:p>
            <a:pPr marL="1415520" lvl="1" indent="-780520">
              <a:spcBef>
                <a:spcPts val="2500"/>
              </a:spcBef>
              <a:defRPr sz="6100"/>
            </a:pPr>
            <a:r>
              <a:t>Notarisasjonsbasert verifikasjon av eksekverbare filer</a:t>
            </a:r>
          </a:p>
        </p:txBody>
      </p:sp>
      <p:sp>
        <p:nvSpPr>
          <p:cNvPr id="142" name="https://support.apple.com/en-gb/guide/security/sec35dd877d0/1/web/1"/>
          <p:cNvSpPr txBox="1"/>
          <p:nvPr/>
        </p:nvSpPr>
        <p:spPr>
          <a:xfrm>
            <a:off x="5611177" y="12877799"/>
            <a:ext cx="13161646"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u="sng">
                <a:hlinkClick r:id="rId2"/>
              </a:defRPr>
            </a:lvl1pPr>
          </a:lstStyle>
          <a:p>
            <a:pPr>
              <a:defRPr u="none"/>
            </a:pPr>
            <a:r>
              <a:rPr u="sng">
                <a:hlinkClick r:id="rId2"/>
              </a:rPr>
              <a:t>https://support.apple.com/en-gb/guide/security/sec35dd877d0/1/web/1</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Apple og sikkerhet"/>
          <p:cNvSpPr txBox="1">
            <a:spLocks noGrp="1"/>
          </p:cNvSpPr>
          <p:nvPr>
            <p:ph type="title"/>
          </p:nvPr>
        </p:nvSpPr>
        <p:spPr>
          <a:prstGeom prst="rect">
            <a:avLst/>
          </a:prstGeom>
        </p:spPr>
        <p:txBody>
          <a:bodyPr/>
          <a:lstStyle/>
          <a:p>
            <a:r>
              <a:t>Apple og sikkerhet</a:t>
            </a:r>
          </a:p>
        </p:txBody>
      </p:sp>
      <p:sp>
        <p:nvSpPr>
          <p:cNvPr id="145" name="Apple Rapid Security Response (RSR)…"/>
          <p:cNvSpPr txBox="1">
            <a:spLocks noGrp="1"/>
          </p:cNvSpPr>
          <p:nvPr>
            <p:ph type="body" sz="half" idx="1"/>
          </p:nvPr>
        </p:nvSpPr>
        <p:spPr>
          <a:xfrm>
            <a:off x="1689100" y="3149600"/>
            <a:ext cx="11990810" cy="9296400"/>
          </a:xfrm>
          <a:prstGeom prst="rect">
            <a:avLst/>
          </a:prstGeom>
        </p:spPr>
        <p:txBody>
          <a:bodyPr/>
          <a:lstStyle/>
          <a:p>
            <a:pPr marL="757105" indent="-757105" defTabSz="800735">
              <a:spcBef>
                <a:spcPts val="5700"/>
              </a:spcBef>
              <a:defRPr sz="5723"/>
            </a:pPr>
            <a:r>
              <a:t>Apple Rapid Security Response (RSR)</a:t>
            </a:r>
          </a:p>
          <a:p>
            <a:pPr marL="1373055" lvl="1" indent="-757105" defTabSz="800735">
              <a:spcBef>
                <a:spcPts val="5700"/>
              </a:spcBef>
              <a:defRPr sz="4947"/>
            </a:pPr>
            <a:r>
              <a:t>Gjelder til en hver tid siste hovedversjon av macOS/iOS</a:t>
            </a:r>
          </a:p>
          <a:p>
            <a:pPr marL="1373055" lvl="1" indent="-757105" defTabSz="800735">
              <a:spcBef>
                <a:spcPts val="5700"/>
              </a:spcBef>
              <a:defRPr sz="4947"/>
            </a:pPr>
            <a:r>
              <a:t>Apple publiserer sikkerhetsoppdateringer som automatisk lastes ned og installeres uten å kreve omstart</a:t>
            </a:r>
          </a:p>
          <a:p>
            <a:pPr marL="1989005" lvl="2" indent="-757105" defTabSz="800735">
              <a:spcBef>
                <a:spcPts val="5700"/>
              </a:spcBef>
              <a:defRPr sz="4947"/>
            </a:pPr>
            <a:r>
              <a:t>(bortsett fra når det kreves)</a:t>
            </a:r>
          </a:p>
        </p:txBody>
      </p:sp>
      <p:pic>
        <p:nvPicPr>
          <p:cNvPr id="146" name="Screenshot 2023-05-30 at 11.37.59.png" descr="Screenshot 2023-05-30 at 11.37.59.png"/>
          <p:cNvPicPr>
            <a:picLocks noChangeAspect="1"/>
          </p:cNvPicPr>
          <p:nvPr/>
        </p:nvPicPr>
        <p:blipFill>
          <a:blip r:embed="rId2"/>
          <a:srcRect l="14696" t="14696" r="14696" b="14696"/>
          <a:stretch>
            <a:fillRect/>
          </a:stretch>
        </p:blipFill>
        <p:spPr>
          <a:xfrm>
            <a:off x="14526289" y="3850481"/>
            <a:ext cx="9178326" cy="7894645"/>
          </a:xfrm>
          <a:prstGeom prst="rect">
            <a:avLst/>
          </a:prstGeom>
          <a:ln w="12700">
            <a:miter lim="400000"/>
          </a:ln>
        </p:spPr>
      </p:pic>
      <p:sp>
        <p:nvSpPr>
          <p:cNvPr id="147" name="https://support.apple.com/en-us/HT201224"/>
          <p:cNvSpPr txBox="1"/>
          <p:nvPr/>
        </p:nvSpPr>
        <p:spPr>
          <a:xfrm>
            <a:off x="8214740" y="12954000"/>
            <a:ext cx="7954519" cy="56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u="sng">
                <a:hlinkClick r:id="rId3"/>
              </a:defRPr>
            </a:lvl1pPr>
          </a:lstStyle>
          <a:p>
            <a:pPr>
              <a:defRPr u="none"/>
            </a:pPr>
            <a:r>
              <a:rPr u="sng">
                <a:hlinkClick r:id="rId3"/>
              </a:rPr>
              <a:t>https://support.apple.com/en-us/HT201224</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14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14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1"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Microsoft Defender for Endpoint"/>
          <p:cNvSpPr txBox="1">
            <a:spLocks noGrp="1"/>
          </p:cNvSpPr>
          <p:nvPr>
            <p:ph type="title"/>
          </p:nvPr>
        </p:nvSpPr>
        <p:spPr>
          <a:prstGeom prst="rect">
            <a:avLst/>
          </a:prstGeom>
        </p:spPr>
        <p:txBody>
          <a:bodyPr/>
          <a:lstStyle>
            <a:lvl1pPr defTabSz="808990">
              <a:defRPr sz="10976"/>
            </a:lvl1pPr>
          </a:lstStyle>
          <a:p>
            <a:r>
              <a:t>Microsoft Defender for Endpoint</a:t>
            </a:r>
          </a:p>
        </p:txBody>
      </p:sp>
      <p:sp>
        <p:nvSpPr>
          <p:cNvPr id="150" name="• Rullet ut til ca 450 maskiner…"/>
          <p:cNvSpPr txBox="1">
            <a:spLocks noGrp="1"/>
          </p:cNvSpPr>
          <p:nvPr>
            <p:ph type="body" idx="1"/>
          </p:nvPr>
        </p:nvSpPr>
        <p:spPr>
          <a:prstGeom prst="rect">
            <a:avLst/>
          </a:prstGeom>
        </p:spPr>
        <p:txBody>
          <a:bodyPr/>
          <a:lstStyle/>
          <a:p>
            <a:pPr marL="0" indent="0">
              <a:buSzTx/>
              <a:buNone/>
              <a:defRPr sz="8000"/>
            </a:pPr>
            <a:r>
              <a:t>• Rullet ut til ca 450 maskiner</a:t>
            </a:r>
          </a:p>
          <a:p>
            <a:pPr marL="0" indent="0">
              <a:buSzTx/>
              <a:buNone/>
              <a:defRPr sz="8000"/>
            </a:pPr>
            <a:r>
              <a:t>• Silent install - silent run</a:t>
            </a:r>
          </a:p>
          <a:p>
            <a:pPr marL="0" indent="0">
              <a:buSzTx/>
              <a:buNone/>
              <a:defRPr sz="8000"/>
            </a:pPr>
            <a:r>
              <a:t>• Lite tilbakemeldinger</a:t>
            </a:r>
          </a:p>
          <a:p>
            <a:pPr marL="0" indent="0">
              <a:buSzTx/>
              <a:buNone/>
              <a:defRPr sz="8000"/>
            </a:pPr>
            <a:r>
              <a:t>• Har detektert malware</a:t>
            </a:r>
          </a:p>
        </p:txBody>
      </p:sp>
      <p:pic>
        <p:nvPicPr>
          <p:cNvPr id="151" name="Image" descr="Image"/>
          <p:cNvPicPr>
            <a:picLocks noChangeAspect="1"/>
          </p:cNvPicPr>
          <p:nvPr/>
        </p:nvPicPr>
        <p:blipFill>
          <a:blip r:embed="rId2"/>
          <a:stretch>
            <a:fillRect/>
          </a:stretch>
        </p:blipFill>
        <p:spPr>
          <a:xfrm>
            <a:off x="16535916" y="2625627"/>
            <a:ext cx="6179780" cy="617978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5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5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5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5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5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Double-click to edit"/>
          <p:cNvSpPr txBox="1">
            <a:spLocks noGrp="1"/>
          </p:cNvSpPr>
          <p:nvPr>
            <p:ph type="subTitle" sz="quarter" idx="1"/>
          </p:nvPr>
        </p:nvSpPr>
        <p:spPr>
          <a:xfrm>
            <a:off x="14334411" y="4761624"/>
            <a:ext cx="8426197" cy="5468226"/>
          </a:xfrm>
          <a:prstGeom prst="rect">
            <a:avLst/>
          </a:prstGeom>
        </p:spPr>
        <p:txBody>
          <a:bodyPr>
            <a:normAutofit fontScale="92500" lnSpcReduction="10000"/>
          </a:bodyPr>
          <a:lstStyle/>
          <a:p>
            <a:pPr algn="l"/>
            <a:r>
              <a:rPr lang="nb-NO" sz="7500" dirty="0"/>
              <a:t>Påmelding workshop</a:t>
            </a:r>
          </a:p>
          <a:p>
            <a:pPr algn="l"/>
            <a:endParaRPr lang="nb-NO" dirty="0"/>
          </a:p>
          <a:p>
            <a:pPr algn="l"/>
            <a:r>
              <a:rPr lang="nb-NO" dirty="0"/>
              <a:t>14:30-15:00 </a:t>
            </a:r>
            <a:r>
              <a:rPr lang="en-GB" b="1" i="0" u="none" strike="noStrike" dirty="0" err="1">
                <a:solidFill>
                  <a:srgbClr val="444444"/>
                </a:solidFill>
                <a:effectLst/>
                <a:latin typeface="Arial" panose="020B0604020202020204" pitchFamily="34" charset="0"/>
              </a:rPr>
              <a:t>Hällsö</a:t>
            </a:r>
            <a:r>
              <a:rPr lang="en-GB" b="1" i="0" u="none" strike="noStrike" dirty="0">
                <a:solidFill>
                  <a:srgbClr val="444444"/>
                </a:solidFill>
                <a:effectLst/>
                <a:latin typeface="Arial" panose="020B0604020202020204" pitchFamily="34" charset="0"/>
              </a:rPr>
              <a:t> (58)</a:t>
            </a:r>
          </a:p>
          <a:p>
            <a:pPr algn="l"/>
            <a:endParaRPr lang="en-GB" b="1" dirty="0">
              <a:solidFill>
                <a:srgbClr val="444444"/>
              </a:solidFill>
              <a:latin typeface="Arial" panose="020B0604020202020204" pitchFamily="34" charset="0"/>
            </a:endParaRPr>
          </a:p>
          <a:p>
            <a:pPr algn="l"/>
            <a:r>
              <a:rPr lang="en-GB" dirty="0">
                <a:solidFill>
                  <a:srgbClr val="444444"/>
                </a:solidFill>
                <a:latin typeface="Arial" panose="020B0604020202020204" pitchFamily="34" charset="0"/>
              </a:rPr>
              <a:t>Mac-drift med WS1 </a:t>
            </a:r>
            <a:r>
              <a:rPr lang="en-GB" dirty="0" err="1">
                <a:solidFill>
                  <a:srgbClr val="444444"/>
                </a:solidFill>
                <a:latin typeface="Arial" panose="020B0604020202020204" pitchFamily="34" charset="0"/>
              </a:rPr>
              <a:t>i</a:t>
            </a:r>
            <a:r>
              <a:rPr lang="en-GB" dirty="0">
                <a:solidFill>
                  <a:srgbClr val="444444"/>
                </a:solidFill>
                <a:latin typeface="Arial" panose="020B0604020202020204" pitchFamily="34" charset="0"/>
              </a:rPr>
              <a:t> </a:t>
            </a:r>
            <a:r>
              <a:rPr lang="en-GB" dirty="0" err="1">
                <a:solidFill>
                  <a:srgbClr val="444444"/>
                </a:solidFill>
                <a:latin typeface="Arial" panose="020B0604020202020204" pitchFamily="34" charset="0"/>
              </a:rPr>
              <a:t>praksis</a:t>
            </a:r>
            <a:r>
              <a:rPr lang="en-GB" dirty="0">
                <a:solidFill>
                  <a:srgbClr val="444444"/>
                </a:solidFill>
                <a:latin typeface="Arial" panose="020B0604020202020204" pitchFamily="34" charset="0"/>
              </a:rPr>
              <a:t>: Zero Touch, compliance </a:t>
            </a:r>
            <a:r>
              <a:rPr lang="en-GB" dirty="0" err="1">
                <a:solidFill>
                  <a:srgbClr val="444444"/>
                </a:solidFill>
                <a:latin typeface="Arial" panose="020B0604020202020204" pitchFamily="34" charset="0"/>
              </a:rPr>
              <a:t>m.m.</a:t>
            </a:r>
            <a:endParaRPr dirty="0"/>
          </a:p>
        </p:txBody>
      </p:sp>
      <p:pic>
        <p:nvPicPr>
          <p:cNvPr id="121" name="Image" descr="Image"/>
          <p:cNvPicPr>
            <a:picLocks noChangeAspect="1"/>
          </p:cNvPicPr>
          <p:nvPr/>
        </p:nvPicPr>
        <p:blipFill>
          <a:blip r:embed="rId2"/>
          <a:stretch>
            <a:fillRect/>
          </a:stretch>
        </p:blipFill>
        <p:spPr>
          <a:xfrm>
            <a:off x="17768945" y="1080439"/>
            <a:ext cx="5511569" cy="1904849"/>
          </a:xfrm>
          <a:prstGeom prst="rect">
            <a:avLst/>
          </a:prstGeom>
          <a:ln w="12700">
            <a:miter lim="400000"/>
          </a:ln>
        </p:spPr>
      </p:pic>
      <p:pic>
        <p:nvPicPr>
          <p:cNvPr id="5" name="Picture 4" descr="A qr code on a white background&#10;&#10;Description automatically generated">
            <a:extLst>
              <a:ext uri="{FF2B5EF4-FFF2-40B4-BE49-F238E27FC236}">
                <a16:creationId xmlns:a16="http://schemas.microsoft.com/office/drawing/2014/main" id="{37F81A23-C531-D8F8-7832-AF9CF881A3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3460" y="707036"/>
            <a:ext cx="12373090" cy="12373090"/>
          </a:xfrm>
          <a:prstGeom prst="rect">
            <a:avLst/>
          </a:prstGeom>
        </p:spPr>
      </p:pic>
    </p:spTree>
    <p:extLst>
      <p:ext uri="{BB962C8B-B14F-4D97-AF65-F5344CB8AC3E}">
        <p14:creationId xmlns:p14="http://schemas.microsoft.com/office/powerpoint/2010/main" val="3388929211"/>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78</TotalTime>
  <Words>558</Words>
  <Application>Microsoft Macintosh PowerPoint</Application>
  <PresentationFormat>Custom</PresentationFormat>
  <Paragraphs>62</Paragraphs>
  <Slides>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Helvetica Neue</vt:lpstr>
      <vt:lpstr>Helvetica Neue Light</vt:lpstr>
      <vt:lpstr>Helvetica Neue Medium</vt:lpstr>
      <vt:lpstr>Times Roman</vt:lpstr>
      <vt:lpstr>White</vt:lpstr>
      <vt:lpstr>macOS, iOS og Android</vt:lpstr>
      <vt:lpstr>macOS, iOS og Android</vt:lpstr>
      <vt:lpstr>Compliance</vt:lpstr>
      <vt:lpstr>Compliance</vt:lpstr>
      <vt:lpstr>Apple og sikkerhet</vt:lpstr>
      <vt:lpstr>Apple og sikkerhet</vt:lpstr>
      <vt:lpstr>Apple og sikkerhet</vt:lpstr>
      <vt:lpstr>Microsoft Defender for Endpoint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macOS, iOS og Android</dc:title>
  <cp:lastModifiedBy>Lars Andreas Gundersen</cp:lastModifiedBy>
  <cp:revision>7</cp:revision>
  <dcterms:modified xsi:type="dcterms:W3CDTF">2023-05-31T08:26:23Z</dcterms:modified>
</cp:coreProperties>
</file>