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71" d="100"/>
          <a:sy n="171" d="100"/>
        </p:scale>
        <p:origin x="4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746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Jeg ble også spurt om å si noe jeg er opptatt av – og da ville jeg gjerne fortelle litt om hvordan vi jobber med å dele fag i seksjonen for design og brukeropplevelse.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har et sterkt UX-fagmiljø her på IT-avdelingen, og det er ikke noe som har kommet av seg selv. Det har blitt bygget over tid, og vi har hatt fokus på faglig deling 
Jeg håper måten vi gjør det på kan være til inspirasjon for andre i IT-avdelingen.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er rundt 20 designere i seksjonen, men det er sjelden vi jobber sammen i hverdagen. 
Mange er eneste designer i sitt team og har derfor ingen å sparre med hele tiden.
Derfor er det ekstra viktig å ha arenaer der vi lærer av hverandre og utvikler oss sammen.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har to faste møtepunkter for faglig deling: UX-timen som vi har hver onsdag, og Faglig fredag, som vi prøver å få til omtrent én gang i måneden.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UX-timen er ukentlig, og der tar vi opp det vi jobber med – og viser det frem til hverandre.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 skal være uformelt og lav terskel for å dele. Man kan komme med halvferdige skisser, tekster – eller bare en utfordring man står fast i som man ikke finner ut av på egenhånd.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vil ikke at folk skal måtte forberede masse på forhånd til UX-timen, i tillegg til sine vanlige arbeidsoppgaver gjennom uken.
Derfor tar vi som regel bare en runde rundt bordet og deler, noen ganger blir det mange små problemstillinger, mens andre ganger diskuterer vi kanskje bare et eller to problemer.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Siden det skjer hver uke, får vi fulgt hverandres arbeid over tid. Vi kan gi bedre innspill fordi vi kjenner konteksten og historikken.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diskuterer mikrotekster, skisser og flyter – Som for eksempel her hvor jeg ønsket tilbakemelding på UiO ID-appen som ble vist frem i går.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 å gi og få tilbakemelding bygger tillit, og vi blir tryggere på å vise frem arbeidet vårt – og bedre på å lytte til hverandre og andre sine perspektiver. Da er vi bedre rustet til å vise arbeidet til andre og vi får som vi designere elsker, iterert på det vi jobber med.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Poenget er ikke å ha noe ferdig, men å finne ut av ting sammen. Vi lager bedre løsninger og produkter sammen enn vi gjør alene.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har også testet noe nytt – hvor vi gir fra oss "vårt" design, det vi valigvis jobber med, for å la en annen designer prøve seg på noe vi har jobbet med lenge. Det er en utrolig nyttig øvelse for å få friske blikk på det vi jobber med og kan bryte ned litt følelsen av at vi "eier" det hver for oss.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én gang i måneden samles vi til Faglig fredag – da går vi i dybden på ett tema, gjennom foredrag eller workshops.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 er det én eller to som står for opplegget. Det kan være internt i UX eller sammen med utviklere og andre i avdelingen, eller med eksterne.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har hatt faglige fredager om innholdsdesign, universell utforming og hvordan vi jobber sammen i tverrfaglige team.</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har også hatt besøk fra designere i Digdir og NAV, og vi satset på mer utveksling med andre offentlige designmiljøer fremover. 
Til høsten håper vi å få til en fagdag sammen med Skatteetaten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prøver også å invitere med andre fra IT-avdelingen og UiO inn. I vår hadde vi fagdag sammen med utviklerforum om universell utforming. Vår faglige kompetanse om universell utforming blir mye sterkere når det er både utviklere og designere som tar del i læringen og diskusjoner om hvordan vi jobber med UU.</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 for at vi skal få mest mulig engasjement og varasjon i innholdet så er det viktig at vi alle bidrar. Jeg kan trekke frem hackathon som vi hatt flere ganger i løpet av det siste året som et eksempel på tverrfaglig deling.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vil gjerne samarbeide mer på tvers – om faglig utvikling, tverrfaglige temaer eller bare gode diskusjoner.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 du en idé til en faglig fredag eller en felles økt som vi kan ta på tvers? Kom gjerne til meg eller Maren – vi vil gjerne høre deres ideer, og kanskje er det noe vi kan diskutere i en open space.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1547813"/>
            <a:ext cx="6205538" cy="2052637"/>
          </a:xfrm>
          <a:prstGeom prst="rect">
            <a:avLst/>
          </a:prstGeom>
          <a:noFill/>
          <a:ln/>
        </p:spPr>
        <p:txBody>
          <a:bodyPr/>
          <a:lstStyle/>
          <a:p>
            <a:endParaRPr lang="nb-NO"/>
          </a:p>
        </p:txBody>
      </p:sp>
      <p:sp>
        <p:nvSpPr>
          <p:cNvPr id="4" name="Text 1"/>
          <p:cNvSpPr/>
          <p:nvPr/>
        </p:nvSpPr>
        <p:spPr>
          <a:xfrm>
            <a:off x="476250" y="381000"/>
            <a:ext cx="1262063"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21.MAI 2025</a:t>
            </a:r>
            <a:endParaRPr lang="en-US" sz="1050" dirty="0"/>
          </a:p>
        </p:txBody>
      </p:sp>
      <p:sp>
        <p:nvSpPr>
          <p:cNvPr id="5" name="Text 2"/>
          <p:cNvSpPr/>
          <p:nvPr/>
        </p:nvSpPr>
        <p:spPr>
          <a:xfrm>
            <a:off x="476250" y="1547813"/>
            <a:ext cx="6662738" cy="1600200"/>
          </a:xfrm>
          <a:prstGeom prst="rect">
            <a:avLst/>
          </a:prstGeom>
          <a:noFill/>
          <a:ln/>
        </p:spPr>
        <p:txBody>
          <a:bodyPr wrap="square" rtlCol="0" anchor="ctr"/>
          <a:lstStyle/>
          <a:p>
            <a:pPr marL="0" indent="0" algn="l">
              <a:lnSpc>
                <a:spcPts val="6300"/>
              </a:lnSpc>
              <a:buNone/>
            </a:pPr>
            <a:r>
              <a:rPr lang="en-US" sz="5250" dirty="0">
                <a:solidFill>
                  <a:srgbClr val="F8F8FF">
                    <a:alpha val="99000"/>
                  </a:srgbClr>
                </a:solidFill>
                <a:latin typeface="IBM Plex Sans" pitchFamily="34" charset="0"/>
                <a:ea typeface="IBM Plex Sans" pitchFamily="34" charset="-122"/>
                <a:cs typeface="IBM Plex Sans" pitchFamily="34" charset="-120"/>
              </a:rPr>
              <a:t>Slik lykkes vi med faglig deling</a:t>
            </a:r>
            <a:endParaRPr lang="en-US" sz="5250" dirty="0"/>
          </a:p>
        </p:txBody>
      </p:sp>
      <p:sp>
        <p:nvSpPr>
          <p:cNvPr id="6" name="Text 3"/>
          <p:cNvSpPr/>
          <p:nvPr/>
        </p:nvSpPr>
        <p:spPr>
          <a:xfrm>
            <a:off x="476250" y="3205163"/>
            <a:ext cx="6662738" cy="395288"/>
          </a:xfrm>
          <a:prstGeom prst="rect">
            <a:avLst/>
          </a:prstGeom>
          <a:noFill/>
          <a:ln/>
        </p:spPr>
        <p:txBody>
          <a:bodyPr wrap="square" rtlCol="0" anchor="ctr"/>
          <a:lstStyle/>
          <a:p>
            <a:pPr marL="0" indent="0" algn="l">
              <a:lnSpc>
                <a:spcPts val="3120"/>
              </a:lnSpc>
              <a:buNone/>
            </a:pPr>
            <a:r>
              <a:rPr lang="en-US" sz="2400" kern="0" spc="-53" dirty="0">
                <a:solidFill>
                  <a:srgbClr val="D2D2FF">
                    <a:alpha val="99000"/>
                  </a:srgbClr>
                </a:solidFill>
                <a:latin typeface="IBM Plex Sans" pitchFamily="34" charset="0"/>
                <a:ea typeface="IBM Plex Sans" pitchFamily="34" charset="-122"/>
                <a:cs typeface="IBM Plex Sans" pitchFamily="34" charset="-120"/>
              </a:rPr>
              <a:t>Hvordan vi jobber i UX</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2376488"/>
            <a:ext cx="6205538" cy="395288"/>
          </a:xfrm>
          <a:prstGeom prst="rect">
            <a:avLst/>
          </a:prstGeom>
          <a:noFill/>
          <a:ln/>
        </p:spPr>
        <p:txBody>
          <a:bodyPr/>
          <a:lstStyle/>
          <a:p>
            <a:endParaRPr lang="nb-NO"/>
          </a:p>
        </p:txBody>
      </p:sp>
      <p:sp>
        <p:nvSpPr>
          <p:cNvPr id="4" name="Text 1"/>
          <p:cNvSpPr/>
          <p:nvPr/>
        </p:nvSpPr>
        <p:spPr>
          <a:xfrm>
            <a:off x="476250" y="381000"/>
            <a:ext cx="1438275"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DELING</a:t>
            </a:r>
            <a:endParaRPr lang="en-US" sz="1050" dirty="0"/>
          </a:p>
        </p:txBody>
      </p:sp>
      <p:sp>
        <p:nvSpPr>
          <p:cNvPr id="5" name="Text 2"/>
          <p:cNvSpPr/>
          <p:nvPr/>
        </p:nvSpPr>
        <p:spPr>
          <a:xfrm>
            <a:off x="476250" y="2376488"/>
            <a:ext cx="6662738" cy="395288"/>
          </a:xfrm>
          <a:prstGeom prst="rect">
            <a:avLst/>
          </a:prstGeom>
          <a:noFill/>
          <a:ln/>
        </p:spPr>
        <p:txBody>
          <a:bodyPr wrap="square" rtlCol="0" anchor="ctr"/>
          <a:lstStyle/>
          <a:p>
            <a:pPr marL="0" indent="0" algn="l">
              <a:lnSpc>
                <a:spcPts val="3120"/>
              </a:lnSpc>
              <a:buNone/>
            </a:pPr>
            <a:r>
              <a:rPr lang="en-US" sz="2400" kern="0" spc="-53" dirty="0">
                <a:solidFill>
                  <a:srgbClr val="D2D2FF">
                    <a:alpha val="99000"/>
                  </a:srgbClr>
                </a:solidFill>
                <a:latin typeface="IBM Plex Sans" pitchFamily="34" charset="0"/>
                <a:ea typeface="IBM Plex Sans" pitchFamily="34" charset="-122"/>
                <a:cs typeface="IBM Plex Sans" pitchFamily="34" charset="-120"/>
              </a:rPr>
              <a:t>Hvordan vi jobber med faglig deling i UX</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161D"/>
        </a:solidFill>
        <a:effectLst/>
      </p:bgPr>
    </p:bg>
    <p:spTree>
      <p:nvGrpSpPr>
        <p:cNvPr id="1" name=""/>
        <p:cNvGrpSpPr/>
        <p:nvPr/>
      </p:nvGrpSpPr>
      <p:grpSpPr>
        <a:xfrm>
          <a:off x="0" y="0"/>
          <a:ext cx="0" cy="0"/>
          <a:chOff x="0" y="0"/>
          <a:chExt cx="0" cy="0"/>
        </a:xfrm>
      </p:grpSpPr>
      <p:sp>
        <p:nvSpPr>
          <p:cNvPr id="3" name="Text 0"/>
          <p:cNvSpPr/>
          <p:nvPr/>
        </p:nvSpPr>
        <p:spPr>
          <a:xfrm>
            <a:off x="476250" y="381000"/>
            <a:ext cx="1338262" cy="171450"/>
          </a:xfrm>
          <a:prstGeom prst="rect">
            <a:avLst/>
          </a:prstGeom>
          <a:noFill/>
          <a:ln/>
        </p:spPr>
        <p:txBody>
          <a:bodyPr wrap="square" rtlCol="0" anchor="ctr"/>
          <a:lstStyle/>
          <a:p>
            <a:pPr marL="0" indent="0" algn="l">
              <a:lnSpc>
                <a:spcPts val="1365"/>
              </a:lnSpc>
              <a:buNone/>
            </a:pPr>
            <a:r>
              <a:rPr lang="en-US" sz="1050" dirty="0">
                <a:solidFill>
                  <a:srgbClr val="FFFFFF">
                    <a:alpha val="99000"/>
                  </a:srgbClr>
                </a:solidFill>
                <a:latin typeface="IBM Plex Sans" pitchFamily="34" charset="0"/>
                <a:ea typeface="IBM Plex Sans" pitchFamily="34" charset="-122"/>
                <a:cs typeface="IBM Plex Sans" pitchFamily="34" charset="-120"/>
              </a:rPr>
              <a:t>26 JUNE 2024</a:t>
            </a:r>
            <a:endParaRPr lang="en-US" sz="1050" dirty="0"/>
          </a:p>
        </p:txBody>
      </p:sp>
      <p:sp>
        <p:nvSpPr>
          <p:cNvPr id="4" name="Text 1"/>
          <p:cNvSpPr/>
          <p:nvPr/>
        </p:nvSpPr>
        <p:spPr>
          <a:xfrm>
            <a:off x="1471613" y="2376488"/>
            <a:ext cx="6662738" cy="395288"/>
          </a:xfrm>
          <a:prstGeom prst="rect">
            <a:avLst/>
          </a:prstGeom>
          <a:noFill/>
          <a:ln/>
        </p:spPr>
        <p:txBody>
          <a:bodyPr wrap="square" rtlCol="0" anchor="ctr"/>
          <a:lstStyle/>
          <a:p>
            <a:pPr marL="0" indent="0" algn="ctr">
              <a:lnSpc>
                <a:spcPts val="3120"/>
              </a:lnSpc>
              <a:buNone/>
            </a:pPr>
            <a:r>
              <a:rPr lang="en-US" sz="2400" kern="0" spc="-53" dirty="0">
                <a:solidFill>
                  <a:srgbClr val="D2D2FF">
                    <a:alpha val="99000"/>
                  </a:srgbClr>
                </a:solidFill>
                <a:latin typeface="IBM Plex Sans" pitchFamily="34" charset="0"/>
                <a:ea typeface="IBM Plex Sans" pitchFamily="34" charset="-122"/>
                <a:cs typeface="IBM Plex Sans" pitchFamily="34" charset="-120"/>
              </a:rPr>
              <a:t>Hvorfor dele faglig?</a:t>
            </a:r>
            <a:endParaRPr lang="en-US" sz="2400" dirty="0"/>
          </a:p>
        </p:txBody>
      </p:sp>
      <p:sp>
        <p:nvSpPr>
          <p:cNvPr id="5" name="Text 2"/>
          <p:cNvSpPr/>
          <p:nvPr/>
        </p:nvSpPr>
        <p:spPr>
          <a:xfrm>
            <a:off x="476250" y="381000"/>
            <a:ext cx="1438275"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DELING</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rot="5400000">
            <a:off x="2000250" y="2571750"/>
            <a:ext cx="5143500" cy="0"/>
          </a:xfrm>
          <a:prstGeom prst="line">
            <a:avLst/>
          </a:prstGeom>
          <a:noFill/>
          <a:ln w="38100">
            <a:solidFill>
              <a:srgbClr val="16161D"/>
            </a:solidFill>
            <a:prstDash val="solid"/>
          </a:ln>
        </p:spPr>
        <p:txBody>
          <a:bodyPr/>
          <a:lstStyle/>
          <a:p>
            <a:endParaRPr lang="nb-NO"/>
          </a:p>
        </p:txBody>
      </p:sp>
      <p:sp>
        <p:nvSpPr>
          <p:cNvPr id="4" name="Shape 1"/>
          <p:cNvSpPr/>
          <p:nvPr/>
        </p:nvSpPr>
        <p:spPr>
          <a:xfrm rot="5400000">
            <a:off x="2000250" y="2571750"/>
            <a:ext cx="5143500" cy="0"/>
          </a:xfrm>
          <a:prstGeom prst="line">
            <a:avLst/>
          </a:prstGeom>
          <a:noFill/>
          <a:ln w="38100">
            <a:solidFill>
              <a:srgbClr val="D2D2FF">
                <a:alpha val="30000"/>
              </a:srgbClr>
            </a:solidFill>
            <a:prstDash val="dash"/>
          </a:ln>
        </p:spPr>
        <p:txBody>
          <a:bodyPr/>
          <a:lstStyle/>
          <a:p>
            <a:endParaRPr lang="nb-NO"/>
          </a:p>
        </p:txBody>
      </p:sp>
      <p:sp>
        <p:nvSpPr>
          <p:cNvPr id="5" name="Text 2"/>
          <p:cNvSpPr/>
          <p:nvPr/>
        </p:nvSpPr>
        <p:spPr>
          <a:xfrm>
            <a:off x="476250" y="2376488"/>
            <a:ext cx="40767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Faste møtepunkter</a:t>
            </a:r>
            <a:endParaRPr lang="en-US" sz="2400" dirty="0"/>
          </a:p>
        </p:txBody>
      </p:sp>
      <p:sp>
        <p:nvSpPr>
          <p:cNvPr id="6" name="Text 3"/>
          <p:cNvSpPr/>
          <p:nvPr/>
        </p:nvSpPr>
        <p:spPr>
          <a:xfrm>
            <a:off x="5048250" y="2224088"/>
            <a:ext cx="4029075" cy="695325"/>
          </a:xfrm>
          <a:prstGeom prst="rect">
            <a:avLst/>
          </a:prstGeom>
          <a:noFill/>
          <a:ln/>
        </p:spPr>
        <p:txBody>
          <a:bodyPr wrap="square" rtlCol="0" anchor="ctr"/>
          <a:lstStyle/>
          <a:p>
            <a:pPr marL="342900" indent="-342900" algn="l">
              <a:lnSpc>
                <a:spcPts val="1969"/>
              </a:lnSpc>
              <a:buSzPct val="100000"/>
              <a:buChar char="•"/>
            </a:pPr>
            <a:r>
              <a:rPr lang="en-US" sz="1575" dirty="0">
                <a:solidFill>
                  <a:srgbClr val="F8F8FF">
                    <a:alpha val="99000"/>
                  </a:srgbClr>
                </a:solidFill>
                <a:latin typeface="IBM Plex Sans" pitchFamily="34" charset="0"/>
                <a:ea typeface="IBM Plex Sans" pitchFamily="34" charset="-122"/>
                <a:cs typeface="IBM Plex Sans" pitchFamily="34" charset="-120"/>
              </a:rPr>
              <a:t>UX-timen</a:t>
            </a:r>
            <a:endParaRPr lang="en-US" sz="1575" dirty="0"/>
          </a:p>
          <a:p>
            <a:pPr marL="342900" indent="-342900" algn="l">
              <a:lnSpc>
                <a:spcPts val="1969"/>
              </a:lnSpc>
              <a:buSzPct val="100000"/>
              <a:buChar char="•"/>
            </a:pPr>
            <a:r>
              <a:rPr lang="en-US" sz="1575" dirty="0">
                <a:solidFill>
                  <a:srgbClr val="F8F8FF">
                    <a:alpha val="99000"/>
                  </a:srgbClr>
                </a:solidFill>
                <a:latin typeface="IBM Plex Sans" pitchFamily="34" charset="0"/>
                <a:ea typeface="IBM Plex Sans" pitchFamily="34" charset="-122"/>
                <a:cs typeface="IBM Plex Sans" pitchFamily="34" charset="-120"/>
              </a:rPr>
              <a:t>Faglig fredag</a:t>
            </a:r>
            <a:endParaRPr lang="en-US" sz="1575" dirty="0"/>
          </a:p>
        </p:txBody>
      </p:sp>
      <p:sp>
        <p:nvSpPr>
          <p:cNvPr id="7" name="Text 4"/>
          <p:cNvSpPr/>
          <p:nvPr/>
        </p:nvSpPr>
        <p:spPr>
          <a:xfrm>
            <a:off x="476250" y="381000"/>
            <a:ext cx="1438275"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DELING</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2188369"/>
            <a:ext cx="4305300" cy="766763"/>
          </a:xfrm>
          <a:prstGeom prst="rect">
            <a:avLst/>
          </a:prstGeom>
          <a:noFill/>
          <a:ln/>
        </p:spPr>
        <p:txBody>
          <a:bodyPr/>
          <a:lstStyle/>
          <a:p>
            <a:endParaRPr lang="nb-NO"/>
          </a:p>
        </p:txBody>
      </p:sp>
      <p:sp>
        <p:nvSpPr>
          <p:cNvPr id="4" name="Text 1"/>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
        <p:nvSpPr>
          <p:cNvPr id="5" name="Text 2"/>
          <p:cNvSpPr/>
          <p:nvPr/>
        </p:nvSpPr>
        <p:spPr>
          <a:xfrm>
            <a:off x="476250" y="2188369"/>
            <a:ext cx="47625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UX-timen er kjernen </a:t>
            </a:r>
            <a:endParaRPr lang="en-US" sz="2400" dirty="0"/>
          </a:p>
        </p:txBody>
      </p:sp>
      <p:sp>
        <p:nvSpPr>
          <p:cNvPr id="6" name="Text 3"/>
          <p:cNvSpPr/>
          <p:nvPr/>
        </p:nvSpPr>
        <p:spPr>
          <a:xfrm>
            <a:off x="476250" y="2726531"/>
            <a:ext cx="4762500" cy="228600"/>
          </a:xfrm>
          <a:prstGeom prst="rect">
            <a:avLst/>
          </a:prstGeom>
          <a:noFill/>
          <a:ln/>
        </p:spPr>
        <p:txBody>
          <a:bodyPr wrap="square" rtlCol="0" anchor="ctr"/>
          <a:lstStyle/>
          <a:p>
            <a:pPr marL="0" indent="0" algn="l">
              <a:lnSpc>
                <a:spcPts val="1800"/>
              </a:lnSpc>
              <a:buNone/>
            </a:pPr>
            <a:r>
              <a:rPr lang="en-US" sz="1200" dirty="0">
                <a:solidFill>
                  <a:srgbClr val="FFFFFF">
                    <a:alpha val="99000"/>
                  </a:srgbClr>
                </a:solidFill>
                <a:latin typeface="IBM Plex Sans" pitchFamily="34" charset="0"/>
                <a:ea typeface="IBM Plex Sans" pitchFamily="34" charset="-122"/>
                <a:cs typeface="IBM Plex Sans" pitchFamily="34" charset="-120"/>
              </a:rPr>
              <a:t>Vise frem det vi jobber med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2374106"/>
            <a:ext cx="4305300" cy="395288"/>
          </a:xfrm>
          <a:prstGeom prst="rect">
            <a:avLst/>
          </a:prstGeom>
          <a:noFill/>
          <a:ln/>
        </p:spPr>
        <p:txBody>
          <a:bodyPr/>
          <a:lstStyle/>
          <a:p>
            <a:endParaRPr lang="nb-NO"/>
          </a:p>
        </p:txBody>
      </p:sp>
      <p:sp>
        <p:nvSpPr>
          <p:cNvPr id="4" name="Text 1"/>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
        <p:nvSpPr>
          <p:cNvPr id="5" name="Text 2"/>
          <p:cNvSpPr/>
          <p:nvPr/>
        </p:nvSpPr>
        <p:spPr>
          <a:xfrm>
            <a:off x="476250" y="2374106"/>
            <a:ext cx="47625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Lavterskel og uformelt</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2374106"/>
            <a:ext cx="4305300" cy="395288"/>
          </a:xfrm>
          <a:prstGeom prst="rect">
            <a:avLst/>
          </a:prstGeom>
          <a:noFill/>
          <a:ln/>
        </p:spPr>
        <p:txBody>
          <a:bodyPr/>
          <a:lstStyle/>
          <a:p>
            <a:endParaRPr lang="nb-NO"/>
          </a:p>
        </p:txBody>
      </p:sp>
      <p:sp>
        <p:nvSpPr>
          <p:cNvPr id="4" name="Text 1"/>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
        <p:nvSpPr>
          <p:cNvPr id="5" name="Text 2"/>
          <p:cNvSpPr/>
          <p:nvPr/>
        </p:nvSpPr>
        <p:spPr>
          <a:xfrm>
            <a:off x="476250" y="2374106"/>
            <a:ext cx="47625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Unngå store forberedelser</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0" y="881063"/>
            <a:ext cx="9144000" cy="0"/>
          </a:xfrm>
          <a:prstGeom prst="line">
            <a:avLst/>
          </a:prstGeom>
          <a:noFill/>
          <a:ln w="38100">
            <a:solidFill>
              <a:srgbClr val="D2D2FF">
                <a:alpha val="30000"/>
              </a:srgbClr>
            </a:solidFill>
            <a:prstDash val="dash"/>
          </a:ln>
        </p:spPr>
        <p:txBody>
          <a:bodyPr/>
          <a:lstStyle/>
          <a:p>
            <a:endParaRPr lang="nb-NO"/>
          </a:p>
        </p:txBody>
      </p:sp>
      <p:pic>
        <p:nvPicPr>
          <p:cNvPr id="4" name="Image 0" descr="preencoded.png"/>
          <p:cNvPicPr>
            <a:picLocks noChangeAspect="1"/>
          </p:cNvPicPr>
          <p:nvPr/>
        </p:nvPicPr>
        <p:blipFill>
          <a:blip r:embed="rId3"/>
          <a:stretch>
            <a:fillRect/>
          </a:stretch>
        </p:blipFill>
        <p:spPr>
          <a:xfrm>
            <a:off x="0" y="881063"/>
            <a:ext cx="9144000" cy="4262438"/>
          </a:xfrm>
          <a:prstGeom prst="rect">
            <a:avLst/>
          </a:prstGeom>
        </p:spPr>
      </p:pic>
      <p:sp>
        <p:nvSpPr>
          <p:cNvPr id="5" name="Text 1"/>
          <p:cNvSpPr/>
          <p:nvPr/>
        </p:nvSpPr>
        <p:spPr>
          <a:xfrm>
            <a:off x="476250" y="381000"/>
            <a:ext cx="1090613"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2374106"/>
            <a:ext cx="3619500" cy="395288"/>
          </a:xfrm>
          <a:prstGeom prst="rect">
            <a:avLst/>
          </a:prstGeom>
          <a:noFill/>
          <a:ln/>
        </p:spPr>
        <p:txBody>
          <a:bodyPr/>
          <a:lstStyle/>
          <a:p>
            <a:endParaRPr lang="nb-NO"/>
          </a:p>
        </p:txBody>
      </p:sp>
      <p:sp>
        <p:nvSpPr>
          <p:cNvPr id="4" name="Shape 1"/>
          <p:cNvSpPr/>
          <p:nvPr/>
        </p:nvSpPr>
        <p:spPr>
          <a:xfrm rot="5400000">
            <a:off x="90488" y="2586038"/>
            <a:ext cx="5143500" cy="0"/>
          </a:xfrm>
          <a:prstGeom prst="line">
            <a:avLst/>
          </a:prstGeom>
          <a:noFill/>
          <a:ln w="38100">
            <a:solidFill>
              <a:srgbClr val="D2D2FF">
                <a:alpha val="30000"/>
              </a:srgbClr>
            </a:solidFill>
            <a:prstDash val="dash"/>
          </a:ln>
        </p:spPr>
        <p:txBody>
          <a:bodyPr/>
          <a:lstStyle/>
          <a:p>
            <a:endParaRPr lang="nb-NO"/>
          </a:p>
        </p:txBody>
      </p:sp>
      <p:pic>
        <p:nvPicPr>
          <p:cNvPr id="5" name="Image 0" descr="preencoded.png"/>
          <p:cNvPicPr>
            <a:picLocks noChangeAspect="1"/>
          </p:cNvPicPr>
          <p:nvPr/>
        </p:nvPicPr>
        <p:blipFill>
          <a:blip r:embed="rId3"/>
          <a:stretch>
            <a:fillRect/>
          </a:stretch>
        </p:blipFill>
        <p:spPr>
          <a:xfrm>
            <a:off x="2917822" y="985838"/>
            <a:ext cx="6226178" cy="3171825"/>
          </a:xfrm>
          <a:prstGeom prst="rect">
            <a:avLst/>
          </a:prstGeom>
        </p:spPr>
      </p:pic>
      <p:sp>
        <p:nvSpPr>
          <p:cNvPr id="6" name="Text 2"/>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
        <p:nvSpPr>
          <p:cNvPr id="7" name="Text 3"/>
          <p:cNvSpPr/>
          <p:nvPr/>
        </p:nvSpPr>
        <p:spPr>
          <a:xfrm>
            <a:off x="476250" y="2374106"/>
            <a:ext cx="40767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Alt mulig</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rot="5400000">
            <a:off x="2000250" y="2571750"/>
            <a:ext cx="5143500" cy="0"/>
          </a:xfrm>
          <a:prstGeom prst="line">
            <a:avLst/>
          </a:prstGeom>
          <a:noFill/>
          <a:ln w="38100">
            <a:solidFill>
              <a:srgbClr val="16161D"/>
            </a:solidFill>
            <a:prstDash val="solid"/>
          </a:ln>
        </p:spPr>
        <p:txBody>
          <a:bodyPr/>
          <a:lstStyle/>
          <a:p>
            <a:endParaRPr lang="nb-NO"/>
          </a:p>
        </p:txBody>
      </p:sp>
      <p:sp>
        <p:nvSpPr>
          <p:cNvPr id="4" name="Shape 1"/>
          <p:cNvSpPr/>
          <p:nvPr/>
        </p:nvSpPr>
        <p:spPr>
          <a:xfrm rot="5400000">
            <a:off x="2000250" y="2571750"/>
            <a:ext cx="5143500" cy="0"/>
          </a:xfrm>
          <a:prstGeom prst="line">
            <a:avLst/>
          </a:prstGeom>
          <a:noFill/>
          <a:ln w="38100">
            <a:solidFill>
              <a:srgbClr val="D2D2FF">
                <a:alpha val="30000"/>
              </a:srgbClr>
            </a:solidFill>
            <a:prstDash val="dash"/>
          </a:ln>
        </p:spPr>
        <p:txBody>
          <a:bodyPr/>
          <a:lstStyle/>
          <a:p>
            <a:endParaRPr lang="nb-NO"/>
          </a:p>
        </p:txBody>
      </p:sp>
      <p:sp>
        <p:nvSpPr>
          <p:cNvPr id="5" name="Text 2"/>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
        <p:nvSpPr>
          <p:cNvPr id="6" name="Text 3"/>
          <p:cNvSpPr/>
          <p:nvPr/>
        </p:nvSpPr>
        <p:spPr>
          <a:xfrm>
            <a:off x="476250" y="2376488"/>
            <a:ext cx="2900363"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Tilbakemeldinger</a:t>
            </a:r>
            <a:endParaRPr lang="en-US" sz="2400" dirty="0"/>
          </a:p>
        </p:txBody>
      </p:sp>
      <p:sp>
        <p:nvSpPr>
          <p:cNvPr id="7" name="Text 4"/>
          <p:cNvSpPr/>
          <p:nvPr/>
        </p:nvSpPr>
        <p:spPr>
          <a:xfrm>
            <a:off x="5048250" y="2005013"/>
            <a:ext cx="4029075" cy="1138238"/>
          </a:xfrm>
          <a:prstGeom prst="rect">
            <a:avLst/>
          </a:prstGeom>
          <a:noFill/>
          <a:ln/>
        </p:spPr>
        <p:txBody>
          <a:bodyPr wrap="square" rtlCol="0" anchor="ctr"/>
          <a:lstStyle/>
          <a:p>
            <a:pPr marL="342900" indent="-342900" algn="l">
              <a:lnSpc>
                <a:spcPts val="1969"/>
              </a:lnSpc>
              <a:buSzPct val="100000"/>
              <a:buChar char="•"/>
            </a:pPr>
            <a:r>
              <a:rPr lang="en-US" sz="1575" dirty="0">
                <a:solidFill>
                  <a:srgbClr val="F8F8FF">
                    <a:alpha val="99000"/>
                  </a:srgbClr>
                </a:solidFill>
                <a:latin typeface="IBM Plex Sans" pitchFamily="34" charset="0"/>
                <a:ea typeface="IBM Plex Sans" pitchFamily="34" charset="-122"/>
                <a:cs typeface="IBM Plex Sans" pitchFamily="34" charset="-120"/>
              </a:rPr>
              <a:t>Tillit</a:t>
            </a:r>
            <a:endParaRPr lang="en-US" sz="1575" dirty="0"/>
          </a:p>
          <a:p>
            <a:pPr marL="342900" indent="-342900" algn="l">
              <a:lnSpc>
                <a:spcPts val="1969"/>
              </a:lnSpc>
              <a:buSzPct val="100000"/>
              <a:buChar char="•"/>
            </a:pPr>
            <a:r>
              <a:rPr lang="en-US" sz="1575" dirty="0">
                <a:solidFill>
                  <a:srgbClr val="F8F8FF">
                    <a:alpha val="99000"/>
                  </a:srgbClr>
                </a:solidFill>
                <a:latin typeface="IBM Plex Sans" pitchFamily="34" charset="0"/>
                <a:ea typeface="IBM Plex Sans" pitchFamily="34" charset="-122"/>
                <a:cs typeface="IBM Plex Sans" pitchFamily="34" charset="-120"/>
              </a:rPr>
              <a:t>Lytte</a:t>
            </a:r>
            <a:endParaRPr lang="en-US" sz="1575" dirty="0"/>
          </a:p>
          <a:p>
            <a:pPr marL="342900" indent="-342900" algn="l">
              <a:lnSpc>
                <a:spcPts val="1969"/>
              </a:lnSpc>
              <a:buSzPct val="100000"/>
              <a:buChar char="•"/>
            </a:pPr>
            <a:r>
              <a:rPr lang="en-US" sz="1575" dirty="0">
                <a:solidFill>
                  <a:srgbClr val="F8F8FF">
                    <a:alpha val="99000"/>
                  </a:srgbClr>
                </a:solidFill>
                <a:latin typeface="IBM Plex Sans" pitchFamily="34" charset="0"/>
                <a:ea typeface="IBM Plex Sans" pitchFamily="34" charset="-122"/>
                <a:cs typeface="IBM Plex Sans" pitchFamily="34" charset="-120"/>
              </a:rPr>
              <a:t>Iterere</a:t>
            </a:r>
            <a:endParaRPr lang="en-US" sz="15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rot="5400000">
            <a:off x="2000250" y="2571750"/>
            <a:ext cx="5143500" cy="0"/>
          </a:xfrm>
          <a:prstGeom prst="line">
            <a:avLst/>
          </a:prstGeom>
          <a:noFill/>
          <a:ln w="38100">
            <a:solidFill>
              <a:srgbClr val="D2D2FF">
                <a:alpha val="30000"/>
              </a:srgbClr>
            </a:solidFill>
            <a:prstDash val="dash"/>
          </a:ln>
        </p:spPr>
        <p:txBody>
          <a:bodyPr/>
          <a:lstStyle/>
          <a:p>
            <a:endParaRPr lang="nb-NO"/>
          </a:p>
        </p:txBody>
      </p:sp>
      <p:pic>
        <p:nvPicPr>
          <p:cNvPr id="4" name="Image 0" descr="preencoded.png"/>
          <p:cNvPicPr>
            <a:picLocks noChangeAspect="1"/>
          </p:cNvPicPr>
          <p:nvPr/>
        </p:nvPicPr>
        <p:blipFill>
          <a:blip r:embed="rId3"/>
          <a:stretch>
            <a:fillRect/>
          </a:stretch>
        </p:blipFill>
        <p:spPr>
          <a:xfrm>
            <a:off x="476250" y="785813"/>
            <a:ext cx="3619500" cy="3571875"/>
          </a:xfrm>
          <a:prstGeom prst="rect">
            <a:avLst/>
          </a:prstGeom>
        </p:spPr>
      </p:pic>
      <p:pic>
        <p:nvPicPr>
          <p:cNvPr id="5" name="Image 1" descr="preencoded.png"/>
          <p:cNvPicPr>
            <a:picLocks noChangeAspect="1"/>
          </p:cNvPicPr>
          <p:nvPr/>
        </p:nvPicPr>
        <p:blipFill>
          <a:blip r:embed="rId4"/>
          <a:stretch>
            <a:fillRect/>
          </a:stretch>
        </p:blipFill>
        <p:spPr>
          <a:xfrm>
            <a:off x="5048250" y="785813"/>
            <a:ext cx="3619500" cy="3571875"/>
          </a:xfrm>
          <a:prstGeom prst="rect">
            <a:avLst/>
          </a:prstGeom>
        </p:spPr>
      </p:pic>
      <p:sp>
        <p:nvSpPr>
          <p:cNvPr id="6" name="Text 1"/>
          <p:cNvSpPr/>
          <p:nvPr/>
        </p:nvSpPr>
        <p:spPr>
          <a:xfrm>
            <a:off x="476250" y="381000"/>
            <a:ext cx="714375" cy="171450"/>
          </a:xfrm>
          <a:prstGeom prst="rect">
            <a:avLst/>
          </a:prstGeom>
          <a:noFill/>
          <a:ln/>
        </p:spPr>
        <p:txBody>
          <a:bodyPr wrap="square" rtlCol="0" anchor="ctr"/>
          <a:lstStyle/>
          <a:p>
            <a:pPr marL="0" indent="0" algn="l">
              <a:lnSpc>
                <a:spcPts val="1365"/>
              </a:lnSpc>
              <a:buNone/>
            </a:pPr>
            <a:r>
              <a:rPr lang="en-US" sz="1050" dirty="0">
                <a:solidFill>
                  <a:srgbClr val="9ED7F4">
                    <a:alpha val="99000"/>
                  </a:srgbClr>
                </a:solidFill>
                <a:latin typeface="IBM Plex Sans" pitchFamily="34" charset="0"/>
                <a:ea typeface="IBM Plex Sans" pitchFamily="34" charset="-122"/>
                <a:cs typeface="IBM Plex Sans" pitchFamily="34" charset="-120"/>
              </a:rPr>
              <a:t>FØR</a:t>
            </a:r>
            <a:endParaRPr lang="en-US" sz="1050" dirty="0"/>
          </a:p>
        </p:txBody>
      </p:sp>
      <p:sp>
        <p:nvSpPr>
          <p:cNvPr id="7" name="Text 2"/>
          <p:cNvSpPr/>
          <p:nvPr/>
        </p:nvSpPr>
        <p:spPr>
          <a:xfrm>
            <a:off x="5162550" y="381000"/>
            <a:ext cx="862012" cy="171450"/>
          </a:xfrm>
          <a:prstGeom prst="rect">
            <a:avLst/>
          </a:prstGeom>
          <a:noFill/>
          <a:ln/>
        </p:spPr>
        <p:txBody>
          <a:bodyPr wrap="square" rtlCol="0" anchor="ctr"/>
          <a:lstStyle/>
          <a:p>
            <a:pPr marL="0" indent="0" algn="l">
              <a:lnSpc>
                <a:spcPts val="1365"/>
              </a:lnSpc>
              <a:buNone/>
            </a:pPr>
            <a:r>
              <a:rPr lang="en-US" sz="1050" dirty="0">
                <a:solidFill>
                  <a:srgbClr val="A9EBCC">
                    <a:alpha val="99000"/>
                  </a:srgbClr>
                </a:solidFill>
                <a:latin typeface="IBM Plex Sans" pitchFamily="34" charset="0"/>
                <a:ea typeface="IBM Plex Sans" pitchFamily="34" charset="-122"/>
                <a:cs typeface="IBM Plex Sans" pitchFamily="34" charset="-120"/>
              </a:rPr>
              <a:t>ETTER</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161D"/>
        </a:solidFill>
        <a:effectLst/>
      </p:bgPr>
    </p:bg>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704850" y="809625"/>
            <a:ext cx="1785938" cy="3867150"/>
          </a:xfrm>
          <a:prstGeom prst="rect">
            <a:avLst/>
          </a:prstGeom>
        </p:spPr>
      </p:pic>
      <p:pic>
        <p:nvPicPr>
          <p:cNvPr id="4" name="Image 1" descr="preencoded.png"/>
          <p:cNvPicPr>
            <a:picLocks noChangeAspect="1"/>
          </p:cNvPicPr>
          <p:nvPr/>
        </p:nvPicPr>
        <p:blipFill>
          <a:blip r:embed="rId4"/>
          <a:stretch>
            <a:fillRect/>
          </a:stretch>
        </p:blipFill>
        <p:spPr>
          <a:xfrm>
            <a:off x="2693194" y="809625"/>
            <a:ext cx="1786951" cy="3867150"/>
          </a:xfrm>
          <a:prstGeom prst="rect">
            <a:avLst/>
          </a:prstGeom>
        </p:spPr>
      </p:pic>
      <p:pic>
        <p:nvPicPr>
          <p:cNvPr id="5" name="Image 2" descr="preencoded.png"/>
          <p:cNvPicPr>
            <a:picLocks noChangeAspect="1"/>
          </p:cNvPicPr>
          <p:nvPr/>
        </p:nvPicPr>
        <p:blipFill>
          <a:blip r:embed="rId5"/>
          <a:stretch>
            <a:fillRect/>
          </a:stretch>
        </p:blipFill>
        <p:spPr>
          <a:xfrm>
            <a:off x="4933950" y="381000"/>
            <a:ext cx="3429000" cy="1975948"/>
          </a:xfrm>
          <a:prstGeom prst="rect">
            <a:avLst/>
          </a:prstGeom>
        </p:spPr>
      </p:pic>
      <p:pic>
        <p:nvPicPr>
          <p:cNvPr id="6" name="Image 3" descr="preencoded.png"/>
          <p:cNvPicPr>
            <a:picLocks noChangeAspect="1"/>
          </p:cNvPicPr>
          <p:nvPr/>
        </p:nvPicPr>
        <p:blipFill>
          <a:blip r:embed="rId6"/>
          <a:stretch>
            <a:fillRect/>
          </a:stretch>
        </p:blipFill>
        <p:spPr>
          <a:xfrm>
            <a:off x="4933950" y="2647950"/>
            <a:ext cx="3429009" cy="2029301"/>
          </a:xfrm>
          <a:prstGeom prst="rect">
            <a:avLst/>
          </a:prstGeom>
        </p:spPr>
      </p:pic>
      <p:sp>
        <p:nvSpPr>
          <p:cNvPr id="7" name="Text 0"/>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UX-TIMEN</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161D"/>
        </a:solidFill>
        <a:effectLst/>
      </p:bgPr>
    </p:bg>
    <p:spTree>
      <p:nvGrpSpPr>
        <p:cNvPr id="1" name=""/>
        <p:cNvGrpSpPr/>
        <p:nvPr/>
      </p:nvGrpSpPr>
      <p:grpSpPr>
        <a:xfrm>
          <a:off x="0" y="0"/>
          <a:ext cx="0" cy="0"/>
          <a:chOff x="0" y="0"/>
          <a:chExt cx="0" cy="0"/>
        </a:xfrm>
      </p:grpSpPr>
      <p:sp>
        <p:nvSpPr>
          <p:cNvPr id="3" name="Text 0"/>
          <p:cNvSpPr/>
          <p:nvPr/>
        </p:nvSpPr>
        <p:spPr>
          <a:xfrm>
            <a:off x="476250" y="381000"/>
            <a:ext cx="1338262" cy="171450"/>
          </a:xfrm>
          <a:prstGeom prst="rect">
            <a:avLst/>
          </a:prstGeom>
          <a:noFill/>
          <a:ln/>
        </p:spPr>
        <p:txBody>
          <a:bodyPr wrap="square" rtlCol="0" anchor="ctr"/>
          <a:lstStyle/>
          <a:p>
            <a:pPr marL="0" indent="0" algn="l">
              <a:lnSpc>
                <a:spcPts val="1365"/>
              </a:lnSpc>
              <a:buNone/>
            </a:pPr>
            <a:r>
              <a:rPr lang="en-US" sz="1050" dirty="0">
                <a:solidFill>
                  <a:srgbClr val="FFFFFF">
                    <a:alpha val="99000"/>
                  </a:srgbClr>
                </a:solidFill>
                <a:latin typeface="IBM Plex Sans" pitchFamily="34" charset="0"/>
                <a:ea typeface="IBM Plex Sans" pitchFamily="34" charset="-122"/>
                <a:cs typeface="IBM Plex Sans" pitchFamily="34" charset="-120"/>
              </a:rPr>
              <a:t>26 JUNE 2024</a:t>
            </a:r>
            <a:endParaRPr lang="en-US" sz="1050" dirty="0"/>
          </a:p>
        </p:txBody>
      </p:sp>
      <p:sp>
        <p:nvSpPr>
          <p:cNvPr id="4" name="Text 1"/>
          <p:cNvSpPr/>
          <p:nvPr/>
        </p:nvSpPr>
        <p:spPr>
          <a:xfrm>
            <a:off x="1471613" y="2376488"/>
            <a:ext cx="6662738" cy="395288"/>
          </a:xfrm>
          <a:prstGeom prst="rect">
            <a:avLst/>
          </a:prstGeom>
          <a:noFill/>
          <a:ln/>
        </p:spPr>
        <p:txBody>
          <a:bodyPr wrap="square" rtlCol="0" anchor="ctr"/>
          <a:lstStyle/>
          <a:p>
            <a:pPr marL="0" indent="0" algn="ctr">
              <a:lnSpc>
                <a:spcPts val="3120"/>
              </a:lnSpc>
              <a:buNone/>
            </a:pPr>
            <a:r>
              <a:rPr lang="en-US" sz="2400" kern="0" spc="-53" dirty="0">
                <a:solidFill>
                  <a:srgbClr val="D2D2FF">
                    <a:alpha val="99000"/>
                  </a:srgbClr>
                </a:solidFill>
                <a:latin typeface="IBM Plex Sans" pitchFamily="34" charset="0"/>
                <a:ea typeface="IBM Plex Sans" pitchFamily="34" charset="-122"/>
                <a:cs typeface="IBM Plex Sans" pitchFamily="34" charset="-120"/>
              </a:rPr>
              <a:t>Faglig fredag</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a:off x="476250" y="2374106"/>
            <a:ext cx="3619500" cy="395288"/>
          </a:xfrm>
          <a:prstGeom prst="rect">
            <a:avLst/>
          </a:prstGeom>
          <a:noFill/>
          <a:ln/>
        </p:spPr>
        <p:txBody>
          <a:bodyPr/>
          <a:lstStyle/>
          <a:p>
            <a:endParaRPr lang="nb-NO"/>
          </a:p>
        </p:txBody>
      </p:sp>
      <p:sp>
        <p:nvSpPr>
          <p:cNvPr id="4" name="Shape 1"/>
          <p:cNvSpPr/>
          <p:nvPr/>
        </p:nvSpPr>
        <p:spPr>
          <a:xfrm>
            <a:off x="5048250" y="1443038"/>
            <a:ext cx="3619500" cy="2262188"/>
          </a:xfrm>
          <a:prstGeom prst="rect">
            <a:avLst/>
          </a:prstGeom>
          <a:noFill/>
          <a:ln/>
        </p:spPr>
        <p:txBody>
          <a:bodyPr/>
          <a:lstStyle/>
          <a:p>
            <a:endParaRPr lang="nb-NO"/>
          </a:p>
        </p:txBody>
      </p:sp>
      <p:sp>
        <p:nvSpPr>
          <p:cNvPr id="5" name="Shape 2"/>
          <p:cNvSpPr/>
          <p:nvPr/>
        </p:nvSpPr>
        <p:spPr>
          <a:xfrm rot="5400000">
            <a:off x="2000250" y="2571750"/>
            <a:ext cx="5143500" cy="0"/>
          </a:xfrm>
          <a:prstGeom prst="line">
            <a:avLst/>
          </a:prstGeom>
          <a:noFill/>
          <a:ln w="38100">
            <a:solidFill>
              <a:srgbClr val="D2D2FF">
                <a:alpha val="30000"/>
              </a:srgbClr>
            </a:solidFill>
            <a:prstDash val="dash"/>
          </a:ln>
        </p:spPr>
        <p:txBody>
          <a:bodyPr/>
          <a:lstStyle/>
          <a:p>
            <a:endParaRPr lang="nb-NO"/>
          </a:p>
        </p:txBody>
      </p:sp>
      <p:sp>
        <p:nvSpPr>
          <p:cNvPr id="6" name="Shape 3"/>
          <p:cNvSpPr/>
          <p:nvPr/>
        </p:nvSpPr>
        <p:spPr>
          <a:xfrm>
            <a:off x="5048250" y="1443038"/>
            <a:ext cx="3619500" cy="595313"/>
          </a:xfrm>
          <a:prstGeom prst="rect">
            <a:avLst/>
          </a:prstGeom>
          <a:noFill/>
          <a:ln/>
        </p:spPr>
        <p:txBody>
          <a:bodyPr/>
          <a:lstStyle/>
          <a:p>
            <a:endParaRPr lang="nb-NO"/>
          </a:p>
        </p:txBody>
      </p:sp>
      <p:sp>
        <p:nvSpPr>
          <p:cNvPr id="7" name="Shape 4"/>
          <p:cNvSpPr/>
          <p:nvPr/>
        </p:nvSpPr>
        <p:spPr>
          <a:xfrm>
            <a:off x="5048250" y="2276475"/>
            <a:ext cx="3619500" cy="595313"/>
          </a:xfrm>
          <a:prstGeom prst="rect">
            <a:avLst/>
          </a:prstGeom>
          <a:noFill/>
          <a:ln/>
        </p:spPr>
        <p:txBody>
          <a:bodyPr/>
          <a:lstStyle/>
          <a:p>
            <a:endParaRPr lang="nb-NO"/>
          </a:p>
        </p:txBody>
      </p:sp>
      <p:sp>
        <p:nvSpPr>
          <p:cNvPr id="8" name="Text 5"/>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FREDAG</a:t>
            </a:r>
            <a:endParaRPr lang="en-US" sz="1050" dirty="0"/>
          </a:p>
        </p:txBody>
      </p:sp>
      <p:sp>
        <p:nvSpPr>
          <p:cNvPr id="9" name="Text 6"/>
          <p:cNvSpPr/>
          <p:nvPr/>
        </p:nvSpPr>
        <p:spPr>
          <a:xfrm>
            <a:off x="5048250" y="3109913"/>
            <a:ext cx="4076700" cy="595313"/>
          </a:xfrm>
          <a:prstGeom prst="rect">
            <a:avLst/>
          </a:prstGeom>
          <a:noFill/>
          <a:ln/>
        </p:spPr>
        <p:txBody>
          <a:bodyPr wrap="square" rtlCol="0" anchor="ctr"/>
          <a:lstStyle/>
          <a:p>
            <a:pPr marL="0" indent="0" algn="l">
              <a:lnSpc>
                <a:spcPts val="4680"/>
              </a:lnSpc>
              <a:buNone/>
            </a:pPr>
            <a:r>
              <a:rPr lang="en-US" sz="3600" b="1" kern="0" spc="-36" dirty="0">
                <a:solidFill>
                  <a:srgbClr val="FFFFFF">
                    <a:alpha val="99000"/>
                  </a:srgbClr>
                </a:solidFill>
                <a:latin typeface="IBM Plex Sans" pitchFamily="34" charset="0"/>
                <a:ea typeface="IBM Plex Sans" pitchFamily="34" charset="-122"/>
                <a:cs typeface="IBM Plex Sans" pitchFamily="34" charset="-120"/>
              </a:rPr>
              <a:t>Eksternt</a:t>
            </a:r>
            <a:endParaRPr lang="en-US" sz="3600" dirty="0"/>
          </a:p>
        </p:txBody>
      </p:sp>
      <p:sp>
        <p:nvSpPr>
          <p:cNvPr id="10" name="Text 7"/>
          <p:cNvSpPr/>
          <p:nvPr/>
        </p:nvSpPr>
        <p:spPr>
          <a:xfrm>
            <a:off x="5048250" y="2276475"/>
            <a:ext cx="4076700" cy="595313"/>
          </a:xfrm>
          <a:prstGeom prst="rect">
            <a:avLst/>
          </a:prstGeom>
          <a:noFill/>
          <a:ln/>
        </p:spPr>
        <p:txBody>
          <a:bodyPr wrap="square" rtlCol="0" anchor="ctr"/>
          <a:lstStyle/>
          <a:p>
            <a:pPr marL="0" indent="0" algn="l">
              <a:lnSpc>
                <a:spcPts val="4680"/>
              </a:lnSpc>
              <a:buNone/>
            </a:pPr>
            <a:r>
              <a:rPr lang="en-US" sz="3600" b="1" kern="0" spc="-36" dirty="0">
                <a:solidFill>
                  <a:srgbClr val="FFFFFF">
                    <a:alpha val="99000"/>
                  </a:srgbClr>
                </a:solidFill>
                <a:latin typeface="IBM Plex Sans" pitchFamily="34" charset="0"/>
                <a:ea typeface="IBM Plex Sans" pitchFamily="34" charset="-122"/>
                <a:cs typeface="IBM Plex Sans" pitchFamily="34" charset="-120"/>
              </a:rPr>
              <a:t>Avdeligen</a:t>
            </a:r>
            <a:endParaRPr lang="en-US" sz="3600" dirty="0"/>
          </a:p>
        </p:txBody>
      </p:sp>
      <p:sp>
        <p:nvSpPr>
          <p:cNvPr id="11" name="Text 8"/>
          <p:cNvSpPr/>
          <p:nvPr/>
        </p:nvSpPr>
        <p:spPr>
          <a:xfrm>
            <a:off x="5048250" y="1443038"/>
            <a:ext cx="4076700" cy="595313"/>
          </a:xfrm>
          <a:prstGeom prst="rect">
            <a:avLst/>
          </a:prstGeom>
          <a:noFill/>
          <a:ln/>
        </p:spPr>
        <p:txBody>
          <a:bodyPr wrap="square" rtlCol="0" anchor="ctr"/>
          <a:lstStyle/>
          <a:p>
            <a:pPr marL="0" indent="0" algn="l">
              <a:lnSpc>
                <a:spcPts val="4680"/>
              </a:lnSpc>
              <a:buNone/>
            </a:pPr>
            <a:r>
              <a:rPr lang="en-US" sz="3600" b="1" kern="0" spc="-36" dirty="0">
                <a:solidFill>
                  <a:srgbClr val="FFFFFF">
                    <a:alpha val="99000"/>
                  </a:srgbClr>
                </a:solidFill>
                <a:latin typeface="IBM Plex Sans" pitchFamily="34" charset="0"/>
                <a:ea typeface="IBM Plex Sans" pitchFamily="34" charset="-122"/>
                <a:cs typeface="IBM Plex Sans" pitchFamily="34" charset="-120"/>
              </a:rPr>
              <a:t>Internt</a:t>
            </a:r>
            <a:endParaRPr lang="en-US" sz="3600" dirty="0"/>
          </a:p>
        </p:txBody>
      </p:sp>
      <p:sp>
        <p:nvSpPr>
          <p:cNvPr id="12" name="Text 9"/>
          <p:cNvSpPr/>
          <p:nvPr/>
        </p:nvSpPr>
        <p:spPr>
          <a:xfrm>
            <a:off x="476250" y="2374106"/>
            <a:ext cx="40767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Faglig opplegg</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6161D"/>
        </a:solidFill>
        <a:effectLst/>
      </p:bgPr>
    </p:bg>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176213" y="1905000"/>
            <a:ext cx="4695825" cy="3081338"/>
          </a:xfrm>
          <a:prstGeom prst="rect">
            <a:avLst/>
          </a:prstGeom>
        </p:spPr>
      </p:pic>
      <p:pic>
        <p:nvPicPr>
          <p:cNvPr id="4" name="Image 1" descr="preencoded.png"/>
          <p:cNvPicPr>
            <a:picLocks noChangeAspect="1"/>
          </p:cNvPicPr>
          <p:nvPr/>
        </p:nvPicPr>
        <p:blipFill>
          <a:blip r:embed="rId4"/>
          <a:stretch>
            <a:fillRect/>
          </a:stretch>
        </p:blipFill>
        <p:spPr>
          <a:xfrm>
            <a:off x="3519488" y="252413"/>
            <a:ext cx="5495925" cy="2838450"/>
          </a:xfrm>
          <a:prstGeom prst="rect">
            <a:avLst/>
          </a:prstGeom>
        </p:spPr>
      </p:pic>
      <p:sp>
        <p:nvSpPr>
          <p:cNvPr id="5" name="Text 0"/>
          <p:cNvSpPr/>
          <p:nvPr/>
        </p:nvSpPr>
        <p:spPr>
          <a:xfrm>
            <a:off x="476250" y="381000"/>
            <a:ext cx="1466850" cy="171450"/>
          </a:xfrm>
          <a:prstGeom prst="rect">
            <a:avLst/>
          </a:prstGeom>
          <a:noFill/>
          <a:ln/>
        </p:spPr>
        <p:txBody>
          <a:bodyPr wrap="square" rtlCol="0" anchor="ctr"/>
          <a:lstStyle/>
          <a:p>
            <a:pPr marL="0" indent="0" algn="l">
              <a:lnSpc>
                <a:spcPts val="1365"/>
              </a:lnSpc>
              <a:buNone/>
            </a:pPr>
            <a:r>
              <a:rPr lang="en-US" sz="1050" dirty="0">
                <a:solidFill>
                  <a:srgbClr val="FFFFFF">
                    <a:alpha val="99000"/>
                  </a:srgbClr>
                </a:solidFill>
                <a:latin typeface="IBM Plex Sans" pitchFamily="34" charset="0"/>
                <a:ea typeface="IBM Plex Sans" pitchFamily="34" charset="-122"/>
                <a:cs typeface="IBM Plex Sans" pitchFamily="34" charset="-120"/>
              </a:rPr>
              <a:t>FAGLIG FREDAG</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6161D"/>
        </a:solidFill>
        <a:effectLst/>
      </p:bgPr>
    </p:bg>
    <p:spTree>
      <p:nvGrpSpPr>
        <p:cNvPr id="1" name=""/>
        <p:cNvGrpSpPr/>
        <p:nvPr/>
      </p:nvGrpSpPr>
      <p:grpSpPr>
        <a:xfrm>
          <a:off x="0" y="0"/>
          <a:ext cx="0" cy="0"/>
          <a:chOff x="0" y="0"/>
          <a:chExt cx="0" cy="0"/>
        </a:xfrm>
      </p:grpSpPr>
      <p:sp>
        <p:nvSpPr>
          <p:cNvPr id="3" name="Shape 0"/>
          <p:cNvSpPr/>
          <p:nvPr/>
        </p:nvSpPr>
        <p:spPr>
          <a:xfrm rot="10800000">
            <a:off x="4572000" y="2571750"/>
            <a:ext cx="4572000" cy="0"/>
          </a:xfrm>
          <a:prstGeom prst="line">
            <a:avLst/>
          </a:prstGeom>
          <a:noFill/>
          <a:ln w="38100">
            <a:solidFill>
              <a:srgbClr val="16161D"/>
            </a:solidFill>
            <a:prstDash val="solid"/>
          </a:ln>
        </p:spPr>
        <p:txBody>
          <a:bodyPr/>
          <a:lstStyle/>
          <a:p>
            <a:endParaRPr lang="nb-NO"/>
          </a:p>
        </p:txBody>
      </p:sp>
      <p:sp>
        <p:nvSpPr>
          <p:cNvPr id="4" name="Shape 1"/>
          <p:cNvSpPr/>
          <p:nvPr/>
        </p:nvSpPr>
        <p:spPr>
          <a:xfrm>
            <a:off x="476250" y="2374106"/>
            <a:ext cx="3619500" cy="395288"/>
          </a:xfrm>
          <a:prstGeom prst="rect">
            <a:avLst/>
          </a:prstGeom>
          <a:noFill/>
          <a:ln/>
        </p:spPr>
        <p:txBody>
          <a:bodyPr/>
          <a:lstStyle/>
          <a:p>
            <a:endParaRPr lang="nb-NO"/>
          </a:p>
        </p:txBody>
      </p:sp>
      <p:sp>
        <p:nvSpPr>
          <p:cNvPr id="5" name="Shape 2"/>
          <p:cNvSpPr/>
          <p:nvPr/>
        </p:nvSpPr>
        <p:spPr>
          <a:xfrm rot="5400000">
            <a:off x="2000250" y="2571750"/>
            <a:ext cx="5143500" cy="0"/>
          </a:xfrm>
          <a:prstGeom prst="line">
            <a:avLst/>
          </a:prstGeom>
          <a:noFill/>
          <a:ln w="38100">
            <a:solidFill>
              <a:srgbClr val="D2D2FF">
                <a:alpha val="30000"/>
              </a:srgbClr>
            </a:solidFill>
            <a:prstDash val="dash"/>
          </a:ln>
        </p:spPr>
        <p:txBody>
          <a:bodyPr/>
          <a:lstStyle/>
          <a:p>
            <a:endParaRPr lang="nb-NO"/>
          </a:p>
        </p:txBody>
      </p:sp>
      <p:pic>
        <p:nvPicPr>
          <p:cNvPr id="6" name="Image 0" descr="preencoded.png"/>
          <p:cNvPicPr>
            <a:picLocks noChangeAspect="1"/>
          </p:cNvPicPr>
          <p:nvPr/>
        </p:nvPicPr>
        <p:blipFill>
          <a:blip r:embed="rId3"/>
          <a:stretch>
            <a:fillRect/>
          </a:stretch>
        </p:blipFill>
        <p:spPr>
          <a:xfrm>
            <a:off x="4572000" y="1285875"/>
            <a:ext cx="4572000" cy="2571750"/>
          </a:xfrm>
          <a:prstGeom prst="rect">
            <a:avLst/>
          </a:prstGeom>
        </p:spPr>
      </p:pic>
      <p:sp>
        <p:nvSpPr>
          <p:cNvPr id="7" name="Text 3"/>
          <p:cNvSpPr/>
          <p:nvPr/>
        </p:nvSpPr>
        <p:spPr>
          <a:xfrm>
            <a:off x="476250" y="381000"/>
            <a:ext cx="3886200"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FREDAG</a:t>
            </a:r>
            <a:endParaRPr lang="en-US" sz="1050" dirty="0"/>
          </a:p>
        </p:txBody>
      </p:sp>
      <p:sp>
        <p:nvSpPr>
          <p:cNvPr id="8" name="Text 4"/>
          <p:cNvSpPr/>
          <p:nvPr/>
        </p:nvSpPr>
        <p:spPr>
          <a:xfrm>
            <a:off x="476250" y="2374106"/>
            <a:ext cx="4076700" cy="395288"/>
          </a:xfrm>
          <a:prstGeom prst="rect">
            <a:avLst/>
          </a:prstGeom>
          <a:noFill/>
          <a:ln/>
        </p:spPr>
        <p:txBody>
          <a:bodyPr wrap="square" rtlCol="0" anchor="ctr"/>
          <a:lstStyle/>
          <a:p>
            <a:pPr marL="0" indent="0" algn="l">
              <a:lnSpc>
                <a:spcPts val="3120"/>
              </a:lnSpc>
              <a:buNone/>
            </a:pPr>
            <a:r>
              <a:rPr lang="en-US" sz="2400" kern="0" spc="-53" dirty="0">
                <a:solidFill>
                  <a:srgbClr val="FFFFFF">
                    <a:alpha val="99000"/>
                  </a:srgbClr>
                </a:solidFill>
                <a:latin typeface="IBM Plex Sans" pitchFamily="34" charset="0"/>
                <a:ea typeface="IBM Plex Sans" pitchFamily="34" charset="-122"/>
                <a:cs typeface="IBM Plex Sans" pitchFamily="34" charset="-120"/>
              </a:rPr>
              <a:t>Styrke offentlig deling</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6161D"/>
        </a:solidFill>
        <a:effectLst/>
      </p:bgPr>
    </p:bg>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1338263" y="1128713"/>
            <a:ext cx="6462713" cy="3635276"/>
          </a:xfrm>
          <a:prstGeom prst="rect">
            <a:avLst/>
          </a:prstGeom>
        </p:spPr>
      </p:pic>
      <p:sp>
        <p:nvSpPr>
          <p:cNvPr id="4" name="Text 0"/>
          <p:cNvSpPr/>
          <p:nvPr/>
        </p:nvSpPr>
        <p:spPr>
          <a:xfrm>
            <a:off x="476250" y="381000"/>
            <a:ext cx="1466850" cy="171450"/>
          </a:xfrm>
          <a:prstGeom prst="rect">
            <a:avLst/>
          </a:prstGeom>
          <a:noFill/>
          <a:ln/>
        </p:spPr>
        <p:txBody>
          <a:bodyPr wrap="square" rtlCol="0" anchor="ctr"/>
          <a:lstStyle/>
          <a:p>
            <a:pPr marL="0" indent="0" algn="l">
              <a:lnSpc>
                <a:spcPts val="1365"/>
              </a:lnSpc>
              <a:buNone/>
            </a:pPr>
            <a:r>
              <a:rPr lang="en-US" sz="1050" dirty="0">
                <a:solidFill>
                  <a:srgbClr val="FFFFFF">
                    <a:alpha val="99000"/>
                  </a:srgbClr>
                </a:solidFill>
                <a:latin typeface="IBM Plex Sans" pitchFamily="34" charset="0"/>
                <a:ea typeface="IBM Plex Sans" pitchFamily="34" charset="-122"/>
                <a:cs typeface="IBM Plex Sans" pitchFamily="34" charset="-120"/>
              </a:rPr>
              <a:t>FAGLIG FREDAG</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6161D"/>
        </a:solidFill>
        <a:effectLst/>
      </p:bgPr>
    </p:bg>
    <p:spTree>
      <p:nvGrpSpPr>
        <p:cNvPr id="1" name=""/>
        <p:cNvGrpSpPr/>
        <p:nvPr/>
      </p:nvGrpSpPr>
      <p:grpSpPr>
        <a:xfrm>
          <a:off x="0" y="0"/>
          <a:ext cx="0" cy="0"/>
          <a:chOff x="0" y="0"/>
          <a:chExt cx="0" cy="0"/>
        </a:xfrm>
      </p:grpSpPr>
      <p:sp>
        <p:nvSpPr>
          <p:cNvPr id="3" name="Text 0"/>
          <p:cNvSpPr/>
          <p:nvPr/>
        </p:nvSpPr>
        <p:spPr>
          <a:xfrm>
            <a:off x="800100" y="609600"/>
            <a:ext cx="1347788" cy="619125"/>
          </a:xfrm>
          <a:prstGeom prst="rect">
            <a:avLst/>
          </a:prstGeom>
          <a:noFill/>
          <a:ln/>
        </p:spPr>
        <p:txBody>
          <a:bodyPr wrap="square" rtlCol="0" anchor="ctr"/>
          <a:lstStyle/>
          <a:p>
            <a:pPr marL="0" indent="0" algn="l">
              <a:lnSpc>
                <a:spcPts val="4860"/>
              </a:lnSpc>
              <a:buNone/>
            </a:pPr>
            <a:r>
              <a:rPr lang="en-US" sz="4050" dirty="0">
                <a:solidFill>
                  <a:srgbClr val="FFFFFF">
                    <a:alpha val="99000"/>
                  </a:srgbClr>
                </a:solidFill>
                <a:latin typeface="IBM Plex Sans" pitchFamily="34" charset="0"/>
                <a:ea typeface="IBM Plex Sans" pitchFamily="34" charset="-122"/>
                <a:cs typeface="IBM Plex Sans" pitchFamily="34" charset="-120"/>
              </a:rPr>
              <a:t>Mer</a:t>
            </a:r>
            <a:endParaRPr lang="en-US" sz="4050" dirty="0"/>
          </a:p>
        </p:txBody>
      </p:sp>
      <p:sp>
        <p:nvSpPr>
          <p:cNvPr id="4" name="Text 1"/>
          <p:cNvSpPr/>
          <p:nvPr/>
        </p:nvSpPr>
        <p:spPr>
          <a:xfrm>
            <a:off x="476250" y="381000"/>
            <a:ext cx="1438275"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DELING</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6161D"/>
        </a:solidFill>
        <a:effectLst/>
      </p:bgPr>
    </p:bg>
    <p:spTree>
      <p:nvGrpSpPr>
        <p:cNvPr id="1" name=""/>
        <p:cNvGrpSpPr/>
        <p:nvPr/>
      </p:nvGrpSpPr>
      <p:grpSpPr>
        <a:xfrm>
          <a:off x="0" y="0"/>
          <a:ext cx="0" cy="0"/>
          <a:chOff x="0" y="0"/>
          <a:chExt cx="0" cy="0"/>
        </a:xfrm>
      </p:grpSpPr>
      <p:sp>
        <p:nvSpPr>
          <p:cNvPr id="3" name="Text 0"/>
          <p:cNvSpPr/>
          <p:nvPr/>
        </p:nvSpPr>
        <p:spPr>
          <a:xfrm>
            <a:off x="3867150" y="2262188"/>
            <a:ext cx="1871663" cy="619125"/>
          </a:xfrm>
          <a:prstGeom prst="rect">
            <a:avLst/>
          </a:prstGeom>
          <a:noFill/>
          <a:ln/>
        </p:spPr>
        <p:txBody>
          <a:bodyPr wrap="square" rtlCol="0" anchor="ctr"/>
          <a:lstStyle/>
          <a:p>
            <a:pPr marL="0" indent="0" algn="l">
              <a:lnSpc>
                <a:spcPts val="4860"/>
              </a:lnSpc>
              <a:buNone/>
            </a:pPr>
            <a:r>
              <a:rPr lang="en-US" sz="4050" dirty="0">
                <a:solidFill>
                  <a:srgbClr val="FFFFFF">
                    <a:alpha val="99000"/>
                  </a:srgbClr>
                </a:solidFill>
                <a:latin typeface="IBM Plex Sans" pitchFamily="34" charset="0"/>
                <a:ea typeface="IBM Plex Sans" pitchFamily="34" charset="-122"/>
                <a:cs typeface="IBM Plex Sans" pitchFamily="34" charset="-120"/>
              </a:rPr>
              <a:t>deling</a:t>
            </a:r>
            <a:endParaRPr lang="en-US" sz="4050" dirty="0"/>
          </a:p>
        </p:txBody>
      </p:sp>
      <p:sp>
        <p:nvSpPr>
          <p:cNvPr id="4" name="Text 1"/>
          <p:cNvSpPr/>
          <p:nvPr/>
        </p:nvSpPr>
        <p:spPr>
          <a:xfrm>
            <a:off x="476250" y="381000"/>
            <a:ext cx="1438275"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DELING</a:t>
            </a:r>
            <a:endParaRPr lang="en-US" sz="1050" dirty="0"/>
          </a:p>
        </p:txBody>
      </p:sp>
      <p:sp>
        <p:nvSpPr>
          <p:cNvPr id="5" name="Text 2"/>
          <p:cNvSpPr/>
          <p:nvPr/>
        </p:nvSpPr>
        <p:spPr>
          <a:xfrm>
            <a:off x="800100" y="609600"/>
            <a:ext cx="1347788" cy="619125"/>
          </a:xfrm>
          <a:prstGeom prst="rect">
            <a:avLst/>
          </a:prstGeom>
          <a:noFill/>
          <a:ln/>
        </p:spPr>
        <p:txBody>
          <a:bodyPr wrap="square" rtlCol="0" anchor="ctr"/>
          <a:lstStyle/>
          <a:p>
            <a:pPr marL="0" indent="0" algn="l">
              <a:lnSpc>
                <a:spcPts val="4860"/>
              </a:lnSpc>
              <a:buNone/>
            </a:pPr>
            <a:r>
              <a:rPr lang="en-US" sz="4050" dirty="0">
                <a:solidFill>
                  <a:srgbClr val="FFFFFF">
                    <a:alpha val="99000"/>
                  </a:srgbClr>
                </a:solidFill>
                <a:latin typeface="IBM Plex Sans" pitchFamily="34" charset="0"/>
                <a:ea typeface="IBM Plex Sans" pitchFamily="34" charset="-122"/>
                <a:cs typeface="IBM Plex Sans" pitchFamily="34" charset="-120"/>
              </a:rPr>
              <a:t>Mer</a:t>
            </a:r>
            <a:endParaRPr lang="en-US" sz="4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6161D"/>
        </a:solidFill>
        <a:effectLst/>
      </p:bgPr>
    </p:bg>
    <p:spTree>
      <p:nvGrpSpPr>
        <p:cNvPr id="1" name=""/>
        <p:cNvGrpSpPr/>
        <p:nvPr/>
      </p:nvGrpSpPr>
      <p:grpSpPr>
        <a:xfrm>
          <a:off x="0" y="0"/>
          <a:ext cx="0" cy="0"/>
          <a:chOff x="0" y="0"/>
          <a:chExt cx="0" cy="0"/>
        </a:xfrm>
      </p:grpSpPr>
      <p:sp>
        <p:nvSpPr>
          <p:cNvPr id="3" name="Text 0"/>
          <p:cNvSpPr/>
          <p:nvPr/>
        </p:nvSpPr>
        <p:spPr>
          <a:xfrm>
            <a:off x="6496050" y="3914775"/>
            <a:ext cx="2305050" cy="619125"/>
          </a:xfrm>
          <a:prstGeom prst="rect">
            <a:avLst/>
          </a:prstGeom>
          <a:noFill/>
          <a:ln/>
        </p:spPr>
        <p:txBody>
          <a:bodyPr wrap="square" rtlCol="0" anchor="ctr"/>
          <a:lstStyle/>
          <a:p>
            <a:pPr marL="0" indent="0" algn="l">
              <a:lnSpc>
                <a:spcPts val="4860"/>
              </a:lnSpc>
              <a:buNone/>
            </a:pPr>
            <a:r>
              <a:rPr lang="en-US" sz="4050" dirty="0">
                <a:solidFill>
                  <a:srgbClr val="FFFFFF">
                    <a:alpha val="99000"/>
                  </a:srgbClr>
                </a:solidFill>
                <a:latin typeface="IBM Plex Sans" pitchFamily="34" charset="0"/>
                <a:ea typeface="IBM Plex Sans" pitchFamily="34" charset="-122"/>
                <a:cs typeface="IBM Plex Sans" pitchFamily="34" charset="-120"/>
              </a:rPr>
              <a:t>på tvers</a:t>
            </a:r>
            <a:endParaRPr lang="en-US" sz="4050" dirty="0"/>
          </a:p>
        </p:txBody>
      </p:sp>
      <p:sp>
        <p:nvSpPr>
          <p:cNvPr id="4" name="Text 1"/>
          <p:cNvSpPr/>
          <p:nvPr/>
        </p:nvSpPr>
        <p:spPr>
          <a:xfrm>
            <a:off x="476250" y="366713"/>
            <a:ext cx="1438275" cy="171450"/>
          </a:xfrm>
          <a:prstGeom prst="rect">
            <a:avLst/>
          </a:prstGeom>
          <a:noFill/>
          <a:ln/>
        </p:spPr>
        <p:txBody>
          <a:bodyPr wrap="square" rtlCol="0" anchor="ctr"/>
          <a:lstStyle/>
          <a:p>
            <a:pPr marL="0" indent="0" algn="l">
              <a:lnSpc>
                <a:spcPts val="1365"/>
              </a:lnSpc>
              <a:buNone/>
            </a:pPr>
            <a:r>
              <a:rPr lang="en-US" sz="1050" dirty="0">
                <a:solidFill>
                  <a:srgbClr val="F8F8FF">
                    <a:alpha val="99000"/>
                  </a:srgbClr>
                </a:solidFill>
                <a:latin typeface="IBM Plex Sans" pitchFamily="34" charset="0"/>
                <a:ea typeface="IBM Plex Sans" pitchFamily="34" charset="-122"/>
                <a:cs typeface="IBM Plex Sans" pitchFamily="34" charset="-120"/>
              </a:rPr>
              <a:t>FAGLIG DELING</a:t>
            </a:r>
            <a:endParaRPr lang="en-US" sz="1050" dirty="0"/>
          </a:p>
        </p:txBody>
      </p:sp>
      <p:sp>
        <p:nvSpPr>
          <p:cNvPr id="5" name="Text 2"/>
          <p:cNvSpPr/>
          <p:nvPr/>
        </p:nvSpPr>
        <p:spPr>
          <a:xfrm>
            <a:off x="3867150" y="2262188"/>
            <a:ext cx="1871663" cy="619125"/>
          </a:xfrm>
          <a:prstGeom prst="rect">
            <a:avLst/>
          </a:prstGeom>
          <a:noFill/>
          <a:ln/>
        </p:spPr>
        <p:txBody>
          <a:bodyPr wrap="square" rtlCol="0" anchor="ctr"/>
          <a:lstStyle/>
          <a:p>
            <a:pPr marL="0" indent="0" algn="l">
              <a:lnSpc>
                <a:spcPts val="4860"/>
              </a:lnSpc>
              <a:buNone/>
            </a:pPr>
            <a:r>
              <a:rPr lang="en-US" sz="4050" dirty="0">
                <a:solidFill>
                  <a:srgbClr val="FFFFFF">
                    <a:alpha val="99000"/>
                  </a:srgbClr>
                </a:solidFill>
                <a:latin typeface="IBM Plex Sans" pitchFamily="34" charset="0"/>
                <a:ea typeface="IBM Plex Sans" pitchFamily="34" charset="-122"/>
                <a:cs typeface="IBM Plex Sans" pitchFamily="34" charset="-120"/>
              </a:rPr>
              <a:t>deling</a:t>
            </a:r>
            <a:endParaRPr lang="en-US" sz="4050" dirty="0"/>
          </a:p>
        </p:txBody>
      </p:sp>
      <p:sp>
        <p:nvSpPr>
          <p:cNvPr id="6" name="Text 3"/>
          <p:cNvSpPr/>
          <p:nvPr/>
        </p:nvSpPr>
        <p:spPr>
          <a:xfrm>
            <a:off x="800100" y="609600"/>
            <a:ext cx="1347788" cy="619125"/>
          </a:xfrm>
          <a:prstGeom prst="rect">
            <a:avLst/>
          </a:prstGeom>
          <a:noFill/>
          <a:ln/>
        </p:spPr>
        <p:txBody>
          <a:bodyPr wrap="square" rtlCol="0" anchor="ctr"/>
          <a:lstStyle/>
          <a:p>
            <a:pPr marL="0" indent="0" algn="l">
              <a:lnSpc>
                <a:spcPts val="4860"/>
              </a:lnSpc>
              <a:buNone/>
            </a:pPr>
            <a:r>
              <a:rPr lang="en-US" sz="4050" dirty="0">
                <a:solidFill>
                  <a:srgbClr val="FFFFFF">
                    <a:alpha val="99000"/>
                  </a:srgbClr>
                </a:solidFill>
                <a:latin typeface="IBM Plex Sans" pitchFamily="34" charset="0"/>
                <a:ea typeface="IBM Plex Sans" pitchFamily="34" charset="-122"/>
                <a:cs typeface="IBM Plex Sans" pitchFamily="34" charset="-120"/>
              </a:rPr>
              <a:t>Mer</a:t>
            </a:r>
            <a:endParaRPr lang="en-US" sz="4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919</Words>
  <Application>Microsoft Macintosh PowerPoint</Application>
  <PresentationFormat>Skjermfremvisning (16:9)</PresentationFormat>
  <Paragraphs>90</Paragraphs>
  <Slides>20</Slides>
  <Notes>20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20</vt:i4>
      </vt:variant>
    </vt:vector>
  </HeadingPairs>
  <TitlesOfParts>
    <vt:vector size="23" baseType="lpstr">
      <vt:lpstr>Arial</vt:lpstr>
      <vt:lpstr>IBM Plex Sans</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Katrine Nordeide Kuiper</cp:lastModifiedBy>
  <cp:revision>1</cp:revision>
  <dcterms:created xsi:type="dcterms:W3CDTF">2025-05-22T06:45:42Z</dcterms:created>
  <dcterms:modified xsi:type="dcterms:W3CDTF">2025-05-22T06:57:20Z</dcterms:modified>
</cp:coreProperties>
</file>