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3"/>
  </p:notesMasterIdLst>
  <p:handoutMasterIdLst>
    <p:handoutMasterId r:id="rId14"/>
  </p:handoutMasterIdLst>
  <p:sldIdLst>
    <p:sldId id="256" r:id="rId5"/>
    <p:sldId id="2134805764" r:id="rId6"/>
    <p:sldId id="259" r:id="rId7"/>
    <p:sldId id="264" r:id="rId8"/>
    <p:sldId id="297" r:id="rId9"/>
    <p:sldId id="2134805769" r:id="rId10"/>
    <p:sldId id="267" r:id="rId11"/>
    <p:sldId id="2134805770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53F501-9272-7446-2A04-CCF94726B1DD}" name="Bård Henry Moum Jakobsen" initials="BJ" userId="S::baardj@uio.no::69249e6b-f881-4710-aa5c-64b8efa7dad2" providerId="AD"/>
  <p188:author id="{38B5EB09-988E-3A83-D912-56E388BCCDA6}" name="Andreas Botnen" initials="AB" userId="S::botnen@uio.no::75812e67-21d2-4bdc-a891-a43645ce90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100" i="1">
                <a:cs typeface="Arial"/>
              </a:rPr>
              <a:t>Dette vi </a:t>
            </a:r>
            <a:r>
              <a:rPr lang="en-US" sz="1100" i="1" err="1">
                <a:cs typeface="Arial"/>
              </a:rPr>
              <a:t>sier</a:t>
            </a:r>
            <a:r>
              <a:rPr lang="en-US" sz="1100" i="1">
                <a:cs typeface="Arial"/>
              </a:rPr>
              <a:t> på </a:t>
            </a:r>
            <a:r>
              <a:rPr lang="en-US" sz="1100" i="1" err="1">
                <a:cs typeface="Arial"/>
              </a:rPr>
              <a:t>denne</a:t>
            </a:r>
            <a:r>
              <a:rPr lang="en-US" sz="1100" i="1">
                <a:cs typeface="Arial"/>
              </a:rPr>
              <a:t> </a:t>
            </a:r>
            <a:r>
              <a:rPr lang="en-US" sz="1100" i="1" err="1">
                <a:cs typeface="Arial"/>
              </a:rPr>
              <a:t>foilen</a:t>
            </a:r>
            <a:r>
              <a:rPr lang="en-US" sz="1100" i="1">
                <a:cs typeface="Arial"/>
              </a:rPr>
              <a:t> </a:t>
            </a:r>
            <a:r>
              <a:rPr lang="en-US" sz="1100" i="1" err="1">
                <a:cs typeface="Arial"/>
              </a:rPr>
              <a:t>må</a:t>
            </a:r>
            <a:r>
              <a:rPr lang="en-US" sz="1100" i="1">
                <a:cs typeface="Arial"/>
              </a:rPr>
              <a:t> </a:t>
            </a:r>
            <a:r>
              <a:rPr lang="en-US" sz="1100" i="1" err="1">
                <a:cs typeface="Arial"/>
              </a:rPr>
              <a:t>stemme</a:t>
            </a:r>
            <a:r>
              <a:rPr lang="en-US" sz="1100" i="1">
                <a:cs typeface="Arial"/>
              </a:rPr>
              <a:t> med </a:t>
            </a:r>
            <a:r>
              <a:rPr lang="en-US" sz="1100" i="1" err="1">
                <a:cs typeface="Arial"/>
              </a:rPr>
              <a:t>prosjektbeskrivelsen</a:t>
            </a:r>
            <a:r>
              <a:rPr lang="en-US" sz="1100" i="1">
                <a:cs typeface="Arial"/>
              </a:rPr>
              <a:t>:</a:t>
            </a:r>
          </a:p>
          <a:p>
            <a:pPr marL="0" indent="0"/>
            <a:endParaRPr lang="nb-NO" sz="1100"/>
          </a:p>
          <a:p>
            <a:pPr marL="0" indent="0"/>
            <a:r>
              <a:rPr lang="nb-NO" sz="1100"/>
              <a:t>Strategi 2030</a:t>
            </a:r>
          </a:p>
          <a:p>
            <a:pPr marL="0" indent="0"/>
            <a:r>
              <a:rPr lang="nb-NO" sz="1100"/>
              <a:t>Arne: trekker frem betydningen av mer samarbeid, ny teknologi, utvikle </a:t>
            </a:r>
            <a:r>
              <a:rPr lang="nb-NO" sz="1100" err="1"/>
              <a:t>fellesadminsitrative</a:t>
            </a:r>
            <a:r>
              <a:rPr lang="nb-NO" sz="1100"/>
              <a:t> tjenester som støtter kjernevirksomheten, brukerbehov og prosessforbedring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84954-DD4A-4E4D-BFF3-109E37100F0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431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2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AC6EC-EA9A-CB78-45B3-3E4B5B402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7FC479-22A2-91EE-D24D-D0B5726DCC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82E5B-3357-4242-0ED4-4698B5896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5E713-3240-2148-0541-1180B3AB1A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33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CC61B-761B-4970-818B-7C26593D63D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330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0071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3.9.2015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</a:t>
            </a:r>
            <a:r>
              <a:rPr lang="en-US" err="1"/>
              <a:t>styringsdokument</a:t>
            </a:r>
            <a:r>
              <a:rPr lang="en-US"/>
              <a:t>  </a:t>
            </a:r>
            <a:r>
              <a:rPr lang="en-US" err="1"/>
              <a:t>september</a:t>
            </a:r>
            <a:r>
              <a:rPr lang="en-US"/>
              <a:t>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5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03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3" imgW="339" imgH="343" progId="TCLayout.ActiveDocument.1">
                  <p:embed/>
                </p:oleObj>
              </mc:Choice>
              <mc:Fallback>
                <p:oleObj name="think-cell Slide" r:id="rId33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  <p:sldLayoutId id="2147483731" r:id="rId29"/>
    <p:sldLayoutId id="2147483732" r:id="rId30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int.uio.no/for-ansatte/arbeidsstotte/prosjekter/uio-prosessforbedring/pagaende-prosessforbedringer/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UiO Prosessforbedring og BOSAK - hva jobber vi med nå?</a:t>
            </a:r>
            <a:endParaRPr lang="en-US" sz="36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A6F83-EBF4-18D1-FB4C-B38CBF36B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C3B6F0-512B-3AA5-A090-0DFEB40DDD38}"/>
              </a:ext>
            </a:extLst>
          </p:cNvPr>
          <p:cNvSpPr txBox="1"/>
          <p:nvPr/>
        </p:nvSpPr>
        <p:spPr>
          <a:xfrm>
            <a:off x="4106768" y="2959576"/>
            <a:ext cx="3239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CEDDCDA9-EAD1-8F7D-67F9-21EDC6A148A6}"/>
              </a:ext>
            </a:extLst>
          </p:cNvPr>
          <p:cNvSpPr txBox="1">
            <a:spLocks/>
          </p:cNvSpPr>
          <p:nvPr/>
        </p:nvSpPr>
        <p:spPr>
          <a:xfrm>
            <a:off x="181359" y="1166191"/>
            <a:ext cx="11800843" cy="5176736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NO"/>
          </a:p>
          <a:p>
            <a:pPr marL="0" indent="0" defTabSz="228600">
              <a:buNone/>
              <a:defRPr/>
            </a:pPr>
            <a:r>
              <a:rPr lang="nb-NO">
                <a:solidFill>
                  <a:prstClr val="black"/>
                </a:solidFill>
              </a:rPr>
              <a:t>	Vi skal utvikle effektive og brukervennlige tjenester på tvers av UiO slik at: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Vi møter brukernes behov 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Det frigjøres tid til forskning og utdanning 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Ansatte opplever å jobbe på en mer hensiktsmessig måte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Vi ivaretar rettsikkerhet, personvern og sikrer likebehandling</a:t>
            </a:r>
          </a:p>
          <a:p>
            <a:pPr marL="397834" lvl="1" indent="0" defTabSz="228600">
              <a:buNone/>
              <a:defRPr/>
            </a:pPr>
            <a:endParaRPr lang="nb-NO" sz="2400">
              <a:solidFill>
                <a:prstClr val="black"/>
              </a:solidFill>
            </a:endParaRPr>
          </a:p>
          <a:p>
            <a:pPr marL="397834" lvl="1" indent="0" defTabSz="228600">
              <a:buNone/>
              <a:defRPr/>
            </a:pPr>
            <a:r>
              <a:rPr lang="en-GB" sz="2400" err="1"/>
              <a:t>Helhetlige</a:t>
            </a:r>
            <a:r>
              <a:rPr lang="en-GB" sz="2400"/>
              <a:t> </a:t>
            </a:r>
            <a:r>
              <a:rPr lang="en-GB" sz="2400" err="1"/>
              <a:t>tjenester</a:t>
            </a:r>
            <a:r>
              <a:rPr lang="en-GB" sz="2400"/>
              <a:t> </a:t>
            </a:r>
            <a:r>
              <a:rPr lang="en-GB" sz="2400" err="1"/>
              <a:t>skaper</a:t>
            </a:r>
            <a:r>
              <a:rPr lang="en-GB" sz="2400"/>
              <a:t> </a:t>
            </a:r>
            <a:r>
              <a:rPr lang="en-GB" sz="2400" err="1"/>
              <a:t>gode</a:t>
            </a:r>
            <a:r>
              <a:rPr lang="en-GB" sz="2400"/>
              <a:t> </a:t>
            </a:r>
            <a:r>
              <a:rPr lang="en-GB" sz="2400" err="1"/>
              <a:t>brukeropplevelser</a:t>
            </a:r>
            <a:r>
              <a:rPr lang="en-GB" sz="2400"/>
              <a:t> </a:t>
            </a:r>
            <a:r>
              <a:rPr lang="en-GB" sz="2400" err="1"/>
              <a:t>og</a:t>
            </a:r>
            <a:r>
              <a:rPr lang="en-GB" sz="2400"/>
              <a:t> </a:t>
            </a:r>
            <a:r>
              <a:rPr lang="en-GB" sz="2400" err="1"/>
              <a:t>mer</a:t>
            </a:r>
            <a:r>
              <a:rPr lang="en-GB" sz="2400"/>
              <a:t> </a:t>
            </a:r>
            <a:r>
              <a:rPr lang="en-GB" sz="2400" err="1"/>
              <a:t>effektive</a:t>
            </a:r>
            <a:r>
              <a:rPr lang="en-GB" sz="2400"/>
              <a:t> </a:t>
            </a:r>
            <a:r>
              <a:rPr lang="en-GB" sz="2400" err="1"/>
              <a:t>prosesser</a:t>
            </a:r>
            <a:r>
              <a:rPr lang="en-GB" sz="2400"/>
              <a:t> for </a:t>
            </a:r>
            <a:r>
              <a:rPr lang="en-GB" sz="2400" err="1"/>
              <a:t>virksomheten</a:t>
            </a:r>
            <a:r>
              <a:rPr lang="en-GB" sz="2400"/>
              <a:t>.</a:t>
            </a:r>
            <a:endParaRPr lang="nb-NO" sz="2400"/>
          </a:p>
          <a:p>
            <a:pPr marL="397834" lvl="1" indent="0" defTabSz="228600">
              <a:buNone/>
              <a:defRPr/>
            </a:pPr>
            <a:endParaRPr lang="nb-NO" sz="2400"/>
          </a:p>
          <a:p>
            <a:pPr marL="397834" lvl="1" indent="0" defTabSz="228600">
              <a:buNone/>
              <a:defRPr/>
            </a:pPr>
            <a:endParaRPr lang="nb-NO" sz="100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9B34AA6-D8D4-DC31-0707-93EB2DDD2FB9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11471910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err="1"/>
              <a:t>Målet</a:t>
            </a:r>
            <a:r>
              <a:rPr lang="en-GB" sz="4000"/>
              <a:t>: B</a:t>
            </a:r>
            <a:r>
              <a:rPr lang="en-NO" sz="4000"/>
              <a:t>edre tjenester for studenter og ansatte</a:t>
            </a:r>
          </a:p>
        </p:txBody>
      </p:sp>
    </p:spTree>
    <p:extLst>
      <p:ext uri="{BB962C8B-B14F-4D97-AF65-F5344CB8AC3E}">
        <p14:creationId xmlns:p14="http://schemas.microsoft.com/office/powerpoint/2010/main" val="249416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1E9FF3D-CE62-0879-E75E-697F0661F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C7726FD-E15E-F8E3-F290-D83C2A14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D1CE734-9D25-7F9C-40E1-BB0363F0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 prosessforbedring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2E28803-BD2B-2A73-BD31-745C1962E4F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2200" b="0" i="0" dirty="0">
                <a:solidFill>
                  <a:srgbClr val="000000"/>
                </a:solidFill>
                <a:effectLst/>
              </a:rPr>
              <a:t>Felles metodikk for prosessforbedring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2200" dirty="0"/>
              <a:t>Tjenesteutviklingsteam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2200" b="0" i="0" dirty="0">
                <a:solidFill>
                  <a:srgbClr val="000000"/>
                </a:solidFill>
                <a:effectLst/>
              </a:rPr>
              <a:t>IT-utvikling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</a:rPr>
              <a:t>UiO-pakka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UiO-pakka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Sak- og arkiv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Nettskjema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RT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RPA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FS, SAP, MS365, Vortex, mm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nb-NO" sz="2200" dirty="0">
              <a:solidFill>
                <a:srgbClr val="000000"/>
              </a:solidFill>
            </a:endParaRPr>
          </a:p>
          <a:p>
            <a:pPr fontAlgn="base">
              <a:buFont typeface="Arial" panose="020B0604020202020204" pitchFamily="34" charset="0"/>
              <a:buChar char="•"/>
            </a:pPr>
            <a:endParaRPr lang="nb-NO" sz="22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9888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3" y="348153"/>
            <a:ext cx="7696200" cy="1143000"/>
          </a:xfrm>
        </p:spPr>
        <p:txBody>
          <a:bodyPr/>
          <a:lstStyle/>
          <a:p>
            <a:r>
              <a:rPr lang="nb-NO" dirty="0"/>
              <a:t>Bakgrunn og begrunnelse for BOSAK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0394" y="1163761"/>
            <a:ext cx="7696200" cy="4114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sz="2000" b="1" dirty="0">
                <a:solidFill>
                  <a:srgbClr val="000000"/>
                </a:solidFill>
                <a:ea typeface="MS Mincho"/>
                <a:cs typeface="Times New Roman"/>
              </a:rPr>
              <a:t>Bakgrunn:</a:t>
            </a:r>
            <a:r>
              <a:rPr lang="nb-NO" sz="2000" dirty="0">
                <a:solidFill>
                  <a:srgbClr val="000000"/>
                </a:solidFill>
                <a:ea typeface="MS Mincho"/>
                <a:cs typeface="Times New Roman"/>
              </a:rPr>
              <a:t> BOSAK er et felles anskaffelsesprosjekt av et nytt sak- og arkivsystem for å erstatte </a:t>
            </a:r>
            <a:r>
              <a:rPr lang="nb-NO" sz="2000" dirty="0" err="1">
                <a:solidFill>
                  <a:srgbClr val="000000"/>
                </a:solidFill>
                <a:ea typeface="MS Mincho"/>
                <a:cs typeface="Times New Roman"/>
              </a:rPr>
              <a:t>ePhorte</a:t>
            </a:r>
            <a:r>
              <a:rPr lang="nb-NO" sz="2000" dirty="0">
                <a:solidFill>
                  <a:srgbClr val="000000"/>
                </a:solidFill>
                <a:ea typeface="MS Mincho"/>
                <a:cs typeface="Times New Roman"/>
              </a:rPr>
              <a:t>/Elements.</a:t>
            </a:r>
            <a:r>
              <a:rPr lang="nb-US" sz="2000" dirty="0"/>
              <a:t> </a:t>
            </a:r>
          </a:p>
          <a:p>
            <a:pPr>
              <a:lnSpc>
                <a:spcPct val="150000"/>
              </a:lnSpc>
            </a:pPr>
            <a:r>
              <a:rPr lang="nb-NO" sz="2000" b="1" dirty="0">
                <a:solidFill>
                  <a:srgbClr val="000000"/>
                </a:solidFill>
                <a:ea typeface="MS Mincho"/>
                <a:cs typeface="Times New Roman"/>
              </a:rPr>
              <a:t>Mål:</a:t>
            </a:r>
            <a:r>
              <a:rPr lang="nb-NO" sz="2000" dirty="0">
                <a:solidFill>
                  <a:srgbClr val="000000"/>
                </a:solidFill>
                <a:ea typeface="MS Mincho"/>
                <a:cs typeface="Times New Roman"/>
              </a:rPr>
              <a:t> Å kjøpe et hyllevareprodukt som skal dekke behovet for et saksbehandlings- og arkivsystem, og som kan inngå som en komponent i UiO-pakken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.</a:t>
            </a:r>
            <a:endParaRPr lang="nb-NO" sz="2000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nb-US" sz="2000" b="1" dirty="0" err="1">
                <a:solidFill>
                  <a:srgbClr val="000000"/>
                </a:solidFill>
                <a:ea typeface="MS Mincho"/>
                <a:cs typeface="Times New Roman"/>
              </a:rPr>
              <a:t>Begrunnelse</a:t>
            </a:r>
            <a:r>
              <a:rPr lang="nb-US" sz="2000" b="1" dirty="0">
                <a:solidFill>
                  <a:srgbClr val="000000"/>
                </a:solidFill>
                <a:ea typeface="MS Mincho"/>
                <a:cs typeface="Times New Roman"/>
              </a:rPr>
              <a:t>: 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Dagens 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kontrakt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er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basert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på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en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20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år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gammel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avtale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,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og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UiO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 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skal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derfor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gjennomføre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en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 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ny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anskaffelse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. 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Samarbeidet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med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UiB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er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basert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på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at vi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har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like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behov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og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 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lik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tilnærming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til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det vi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skal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 </a:t>
            </a:r>
            <a:r>
              <a:rPr lang="nb-US" sz="2000" dirty="0" err="1">
                <a:solidFill>
                  <a:srgbClr val="000000"/>
                </a:solidFill>
                <a:ea typeface="MS Mincho"/>
                <a:cs typeface="Times New Roman"/>
              </a:rPr>
              <a:t>anskaffe</a:t>
            </a:r>
            <a:r>
              <a:rPr lang="nb-US" sz="2000" dirty="0">
                <a:solidFill>
                  <a:srgbClr val="000000"/>
                </a:solidFill>
                <a:ea typeface="MS Mincho"/>
                <a:cs typeface="Times New Roman"/>
              </a:rPr>
              <a:t>.</a:t>
            </a:r>
            <a:endParaRPr lang="nb-US" sz="2000" dirty="0">
              <a:solidFill>
                <a:srgbClr val="000000"/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2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5E599-F052-418C-3815-97DA46810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90D23-54D5-BC5C-82FD-B5E26144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332112"/>
            <a:ext cx="7696200" cy="1143000"/>
          </a:xfrm>
        </p:spPr>
        <p:txBody>
          <a:bodyPr/>
          <a:lstStyle/>
          <a:p>
            <a:r>
              <a:rPr lang="nb-NO" dirty="0"/>
              <a:t>Målene for anskaffelsen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BB691-BFE2-D1A1-6B01-BD0CBF3C4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247" y="1227929"/>
            <a:ext cx="7696200" cy="4114800"/>
          </a:xfrm>
        </p:spPr>
        <p:txBody>
          <a:bodyPr/>
          <a:lstStyle/>
          <a:p>
            <a:pPr lvl="0">
              <a:lnSpc>
                <a:spcPct val="130000"/>
              </a:lnSpc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Etterleve </a:t>
            </a:r>
            <a:r>
              <a:rPr lang="nb-NO" sz="1800" b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lovkrav</a:t>
            </a: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, støtte </a:t>
            </a:r>
            <a:r>
              <a:rPr lang="nb-NO" sz="1800" b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internkontroll</a:t>
            </a: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, sikre </a:t>
            </a:r>
            <a:r>
              <a:rPr lang="nb-NO" sz="1800" b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transparens</a:t>
            </a: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 og </a:t>
            </a:r>
            <a:r>
              <a:rPr lang="nb-NO" sz="1800" b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tillit</a:t>
            </a: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, og understøtte og dokumentere viktige støtte- og styringsprosesser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Utvikle </a:t>
            </a:r>
            <a:r>
              <a:rPr lang="nb-NO" sz="1800" b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nye digitale tjenester</a:t>
            </a: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 gjennom effektiv utnyttelse av nasjonale felleskomponenter, sektorkomponenter og egenetablerte tjenester gjennom leverandørens programmeringsgrensesnitt (API)</a:t>
            </a:r>
            <a:endParaRPr lang="nb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Etablere </a:t>
            </a:r>
            <a:r>
              <a:rPr lang="nb-NO" sz="1800" b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effektive, sammenhengende og brukervennlige prosesser</a:t>
            </a: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 i og utenfor den anskaffede løsningen, som legger til rette for samhandling, deling og virksomhetsoppfølging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Ha en fremtidsrettet informasjons- og dokumentasjonsforvaltning med </a:t>
            </a:r>
            <a:r>
              <a:rPr lang="nb-NO" sz="1800" b="1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automatisk informasjons- og dokumentfangst </a:t>
            </a:r>
            <a:r>
              <a:rPr lang="nb-NO" sz="18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fra relevante applikasjoner, fagsystemer og samhandlingsløsninger</a:t>
            </a:r>
            <a:endParaRPr lang="nb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3685A-09AC-D8DD-4D5F-41DFBA3FD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70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261636-F639-1E0B-CFDF-71C0BC43C6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A3FB7E-ABE2-D2F8-988C-C2A71F13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333F3F-E213-B0BA-72C0-850DA312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Ph.d.-</a:t>
            </a:r>
            <a:r>
              <a:rPr lang="en-US" sz="4000" dirty="0" err="1"/>
              <a:t>opptak</a:t>
            </a:r>
            <a:endParaRPr lang="en-NO" sz="4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F269C0-E0EE-FB60-2AA4-2BC672B74DB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545928"/>
          </a:xfrm>
        </p:spPr>
        <p:txBody>
          <a:bodyPr/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nb-NO" sz="2000" b="1">
                <a:solidFill>
                  <a:prstClr val="black"/>
                </a:solidFill>
                <a:latin typeface="Arial"/>
                <a:ea typeface="+mj-ea"/>
                <a:cs typeface="+mj-cs"/>
              </a:rPr>
              <a:t>Hvorfor: </a:t>
            </a:r>
            <a:r>
              <a:rPr lang="nb-NO" sz="2000">
                <a:solidFill>
                  <a:prstClr val="black"/>
                </a:solidFill>
                <a:latin typeface="Arial"/>
                <a:ea typeface="+mj-ea"/>
                <a:cs typeface="+mj-cs"/>
              </a:rPr>
              <a:t>Dagens ordning er tidkrevende for kandidatene som søker opptak. Saksbehandlingen gjøres på ulike måter og i ulike systemer ved UiOs fakulteter. Mye dobbeltarbeid. 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endParaRPr lang="nb-NO" sz="2000" b="1">
              <a:solidFill>
                <a:prstClr val="black"/>
              </a:solidFill>
              <a:latin typeface="Arial"/>
              <a:ea typeface="+mj-ea"/>
              <a:cs typeface="+mj-cs"/>
            </a:endParaRP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nb-NO" sz="2000" b="1">
                <a:solidFill>
                  <a:prstClr val="black"/>
                </a:solidFill>
                <a:latin typeface="Arial"/>
                <a:ea typeface="+mj-ea"/>
                <a:cs typeface="+mj-cs"/>
              </a:rPr>
              <a:t>Hvordan: </a:t>
            </a:r>
          </a:p>
          <a:p>
            <a:pPr marL="342900" indent="-342900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  <a:ea typeface="+mj-ea"/>
                <a:cs typeface="+mj-cs"/>
              </a:rPr>
              <a:t>Lage felles søknadsskjema og felles optimalisert saksbehandlingsprosess med system-støtte for eksternt ansatte ph.d.-kandidater. </a:t>
            </a:r>
          </a:p>
          <a:p>
            <a:pPr marL="342900" indent="-342900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  <a:ea typeface="+mj-ea"/>
                <a:cs typeface="+mj-cs"/>
              </a:rPr>
              <a:t>Lage integrasjoner mellom systemer for UiO-ansatte ph.d.-kandidater som legger til rette for enklere saksbehandling i ph.d.-opptaket. 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endParaRPr lang="nb-NO" sz="2000" b="1">
              <a:solidFill>
                <a:prstClr val="black"/>
              </a:solidFill>
              <a:latin typeface="Arial"/>
              <a:ea typeface="+mj-ea"/>
              <a:cs typeface="+mj-cs"/>
            </a:endParaRP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nb-NO" sz="2000" b="1">
                <a:solidFill>
                  <a:prstClr val="black"/>
                </a:solidFill>
                <a:latin typeface="Arial"/>
                <a:ea typeface="+mj-ea"/>
                <a:cs typeface="+mj-cs"/>
              </a:rPr>
              <a:t>Mål: </a:t>
            </a:r>
            <a:r>
              <a:rPr lang="nb-NO" sz="2000">
                <a:solidFill>
                  <a:prstClr val="black"/>
                </a:solidFill>
                <a:latin typeface="Arial"/>
                <a:ea typeface="+mj-ea"/>
                <a:cs typeface="+mj-cs"/>
              </a:rPr>
              <a:t>Bedre brukeropplevelse for ph.d.-kandidatene og enklere og mer harmonisert saksbehandling.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endParaRPr lang="nb-NO" sz="2000" b="1">
              <a:solidFill>
                <a:prstClr val="black"/>
              </a:solidFill>
              <a:latin typeface="Arial"/>
              <a:ea typeface="+mj-ea"/>
              <a:cs typeface="+mj-cs"/>
            </a:endParaRP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nb-NO" sz="2000" b="1">
                <a:solidFill>
                  <a:prstClr val="black"/>
                </a:solidFill>
                <a:latin typeface="Arial"/>
                <a:ea typeface="+mj-ea"/>
                <a:cs typeface="+mj-cs"/>
              </a:rPr>
              <a:t>Brukere: </a:t>
            </a:r>
            <a:r>
              <a:rPr lang="nb-NO" sz="2000">
                <a:solidFill>
                  <a:prstClr val="black"/>
                </a:solidFill>
                <a:latin typeface="Arial"/>
                <a:ea typeface="+mj-ea"/>
                <a:cs typeface="+mj-cs"/>
              </a:rPr>
              <a:t>Saksbehandlere og ph.d.-kandidater ved UiO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endParaRPr lang="nb-NO" sz="2000" b="1">
              <a:solidFill>
                <a:prstClr val="black"/>
              </a:solidFill>
              <a:latin typeface="Arial"/>
              <a:ea typeface="+mj-ea"/>
              <a:cs typeface="+mj-cs"/>
            </a:endParaRP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nb-NO" sz="2000" b="1">
                <a:solidFill>
                  <a:prstClr val="black"/>
                </a:solidFill>
                <a:latin typeface="Arial"/>
                <a:ea typeface="+mj-ea"/>
                <a:cs typeface="+mj-cs"/>
              </a:rPr>
              <a:t>Ansvarlig: </a:t>
            </a:r>
            <a:r>
              <a:rPr lang="nb-NO" sz="2000">
                <a:solidFill>
                  <a:prstClr val="black"/>
                </a:solidFill>
                <a:latin typeface="Arial"/>
                <a:ea typeface="+mj-ea"/>
                <a:cs typeface="+mj-cs"/>
              </a:rPr>
              <a:t>Studieavdelingen</a:t>
            </a:r>
          </a:p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6341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089C2-4033-48AC-1044-C42875110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Rectangle 5">
            <a:extLst>
              <a:ext uri="{FF2B5EF4-FFF2-40B4-BE49-F238E27FC236}">
                <a16:creationId xmlns:a16="http://schemas.microsoft.com/office/drawing/2014/main" id="{3D480A17-D227-4CAA-DB7E-E2FB53151017}"/>
              </a:ext>
            </a:extLst>
          </p:cNvPr>
          <p:cNvSpPr/>
          <p:nvPr/>
        </p:nvSpPr>
        <p:spPr>
          <a:xfrm>
            <a:off x="10441440" y="5394960"/>
            <a:ext cx="1593720" cy="140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11" name="Rectangle: Rounded Corners 6">
            <a:extLst>
              <a:ext uri="{FF2B5EF4-FFF2-40B4-BE49-F238E27FC236}">
                <a16:creationId xmlns:a16="http://schemas.microsoft.com/office/drawing/2014/main" id="{B567338E-1AC0-E019-2FA2-537E0AD91392}"/>
              </a:ext>
            </a:extLst>
          </p:cNvPr>
          <p:cNvSpPr/>
          <p:nvPr/>
        </p:nvSpPr>
        <p:spPr>
          <a:xfrm>
            <a:off x="4116600" y="2415240"/>
            <a:ext cx="3314520" cy="26874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12" name="Rectangle: Rounded Corners 7">
            <a:extLst>
              <a:ext uri="{FF2B5EF4-FFF2-40B4-BE49-F238E27FC236}">
                <a16:creationId xmlns:a16="http://schemas.microsoft.com/office/drawing/2014/main" id="{CA276BEA-4401-5E18-EF70-E6BCCDE47917}"/>
              </a:ext>
            </a:extLst>
          </p:cNvPr>
          <p:cNvSpPr/>
          <p:nvPr/>
        </p:nvSpPr>
        <p:spPr>
          <a:xfrm>
            <a:off x="4116600" y="830880"/>
            <a:ext cx="3314520" cy="130896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15" name="Rectangle 11">
            <a:extLst>
              <a:ext uri="{FF2B5EF4-FFF2-40B4-BE49-F238E27FC236}">
                <a16:creationId xmlns:a16="http://schemas.microsoft.com/office/drawing/2014/main" id="{E6539283-EDDF-9E1A-6131-43BB0E849D3F}"/>
              </a:ext>
            </a:extLst>
          </p:cNvPr>
          <p:cNvSpPr/>
          <p:nvPr/>
        </p:nvSpPr>
        <p:spPr>
          <a:xfrm>
            <a:off x="4263120" y="1363320"/>
            <a:ext cx="761040" cy="4651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DB Hotell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6" name="Rectangle 12">
            <a:extLst>
              <a:ext uri="{FF2B5EF4-FFF2-40B4-BE49-F238E27FC236}">
                <a16:creationId xmlns:a16="http://schemas.microsoft.com/office/drawing/2014/main" id="{42343CCF-E427-309D-48AC-1572C55F97D2}"/>
              </a:ext>
            </a:extLst>
          </p:cNvPr>
          <p:cNvSpPr/>
          <p:nvPr/>
        </p:nvSpPr>
        <p:spPr>
          <a:xfrm>
            <a:off x="5100840" y="1363320"/>
            <a:ext cx="551160" cy="4651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S3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7" name="Rectangle 13">
            <a:extLst>
              <a:ext uri="{FF2B5EF4-FFF2-40B4-BE49-F238E27FC236}">
                <a16:creationId xmlns:a16="http://schemas.microsoft.com/office/drawing/2014/main" id="{57B20EFC-B203-3B7E-2CF4-FB0ABE440FB5}"/>
              </a:ext>
            </a:extLst>
          </p:cNvPr>
          <p:cNvSpPr/>
          <p:nvPr/>
        </p:nvSpPr>
        <p:spPr>
          <a:xfrm>
            <a:off x="6661440" y="1363320"/>
            <a:ext cx="603000" cy="4651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Vault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8" name="Rectangle 14">
            <a:extLst>
              <a:ext uri="{FF2B5EF4-FFF2-40B4-BE49-F238E27FC236}">
                <a16:creationId xmlns:a16="http://schemas.microsoft.com/office/drawing/2014/main" id="{42CB547E-95E8-C6BD-FB5F-4E21EAF8AB4A}"/>
              </a:ext>
            </a:extLst>
          </p:cNvPr>
          <p:cNvSpPr/>
          <p:nvPr/>
        </p:nvSpPr>
        <p:spPr>
          <a:xfrm>
            <a:off x="5728680" y="1363320"/>
            <a:ext cx="850320" cy="4651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github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9" name="TextBox 15">
            <a:extLst>
              <a:ext uri="{FF2B5EF4-FFF2-40B4-BE49-F238E27FC236}">
                <a16:creationId xmlns:a16="http://schemas.microsoft.com/office/drawing/2014/main" id="{499DFDA7-D8AD-908D-DFE7-05451320E59E}"/>
              </a:ext>
            </a:extLst>
          </p:cNvPr>
          <p:cNvSpPr/>
          <p:nvPr/>
        </p:nvSpPr>
        <p:spPr>
          <a:xfrm>
            <a:off x="4718160" y="837000"/>
            <a:ext cx="21607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1" strike="noStrike" spc="-1">
                <a:solidFill>
                  <a:schemeClr val="dk1"/>
                </a:solidFill>
                <a:latin typeface="Arial"/>
                <a:ea typeface="DejaVu Sans"/>
              </a:rPr>
              <a:t>UiO Pakken 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DejaVu Sans"/>
              </a:rPr>
              <a:t>- Persistens</a:t>
            </a:r>
            <a:endParaRPr lang="nb-NO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0" name="TextBox 16">
            <a:extLst>
              <a:ext uri="{FF2B5EF4-FFF2-40B4-BE49-F238E27FC236}">
                <a16:creationId xmlns:a16="http://schemas.microsoft.com/office/drawing/2014/main" id="{2016A18D-E529-B610-3526-8771A1F8D488}"/>
              </a:ext>
            </a:extLst>
          </p:cNvPr>
          <p:cNvSpPr/>
          <p:nvPr/>
        </p:nvSpPr>
        <p:spPr>
          <a:xfrm>
            <a:off x="5445000" y="2458080"/>
            <a:ext cx="56664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0" strike="noStrike" spc="-1">
                <a:solidFill>
                  <a:schemeClr val="dk1"/>
                </a:solidFill>
                <a:latin typeface="Arial"/>
                <a:ea typeface="DejaVu Sans"/>
              </a:rPr>
              <a:t>OKD</a:t>
            </a:r>
            <a:endParaRPr lang="nb-NO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1" name="Rectangle 17">
            <a:extLst>
              <a:ext uri="{FF2B5EF4-FFF2-40B4-BE49-F238E27FC236}">
                <a16:creationId xmlns:a16="http://schemas.microsoft.com/office/drawing/2014/main" id="{EF4637BA-57C4-DBEA-28C5-5624F87F6EE1}"/>
              </a:ext>
            </a:extLst>
          </p:cNvPr>
          <p:cNvSpPr/>
          <p:nvPr/>
        </p:nvSpPr>
        <p:spPr>
          <a:xfrm>
            <a:off x="5079987" y="3361140"/>
            <a:ext cx="1296665" cy="3805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spc="-1" dirty="0" err="1">
                <a:solidFill>
                  <a:schemeClr val="dk1"/>
                </a:solidFill>
                <a:latin typeface="Arial"/>
              </a:rPr>
              <a:t>cvx-phdopptak</a:t>
            </a:r>
            <a:endParaRPr lang="nb-NO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2" name="Picture 2" descr="Computer, desktop, pc icon - Free download on Iconfinder">
            <a:extLst>
              <a:ext uri="{FF2B5EF4-FFF2-40B4-BE49-F238E27FC236}">
                <a16:creationId xmlns:a16="http://schemas.microsoft.com/office/drawing/2014/main" id="{FE8AA09F-5FCB-0564-0529-5EF28C2FD74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17120" y="4087080"/>
            <a:ext cx="556920" cy="55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3" name="TextBox 21">
            <a:extLst>
              <a:ext uri="{FF2B5EF4-FFF2-40B4-BE49-F238E27FC236}">
                <a16:creationId xmlns:a16="http://schemas.microsoft.com/office/drawing/2014/main" id="{5B55AA36-AD7D-9CFB-B2BD-10388B831254}"/>
              </a:ext>
            </a:extLst>
          </p:cNvPr>
          <p:cNvSpPr/>
          <p:nvPr/>
        </p:nvSpPr>
        <p:spPr>
          <a:xfrm>
            <a:off x="586800" y="4573800"/>
            <a:ext cx="93240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“ein brukar”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1" name="Rectangle 34">
            <a:extLst>
              <a:ext uri="{FF2B5EF4-FFF2-40B4-BE49-F238E27FC236}">
                <a16:creationId xmlns:a16="http://schemas.microsoft.com/office/drawing/2014/main" id="{3A68D5A1-E780-F65E-6D66-4B153342C6E2}"/>
              </a:ext>
            </a:extLst>
          </p:cNvPr>
          <p:cNvSpPr/>
          <p:nvPr/>
        </p:nvSpPr>
        <p:spPr>
          <a:xfrm>
            <a:off x="10225267" y="1345860"/>
            <a:ext cx="1203709" cy="75960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Elements/ BOSAK</a:t>
            </a:r>
            <a:endParaRPr lang="nb-NO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3" name="Rectangle: Rounded Corners 36">
            <a:extLst>
              <a:ext uri="{FF2B5EF4-FFF2-40B4-BE49-F238E27FC236}">
                <a16:creationId xmlns:a16="http://schemas.microsoft.com/office/drawing/2014/main" id="{7FAFA1B9-1B67-E100-08D7-DEFAE0B31C21}"/>
              </a:ext>
            </a:extLst>
          </p:cNvPr>
          <p:cNvSpPr/>
          <p:nvPr/>
        </p:nvSpPr>
        <p:spPr>
          <a:xfrm>
            <a:off x="8264768" y="830880"/>
            <a:ext cx="3401367" cy="3330812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34" name="TextBox 37">
            <a:extLst>
              <a:ext uri="{FF2B5EF4-FFF2-40B4-BE49-F238E27FC236}">
                <a16:creationId xmlns:a16="http://schemas.microsoft.com/office/drawing/2014/main" id="{72692811-58C7-50DE-8DF1-B350D2325130}"/>
              </a:ext>
            </a:extLst>
          </p:cNvPr>
          <p:cNvSpPr/>
          <p:nvPr/>
        </p:nvSpPr>
        <p:spPr>
          <a:xfrm>
            <a:off x="8753196" y="828720"/>
            <a:ext cx="25372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1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UiO</a:t>
            </a:r>
            <a:r>
              <a:rPr lang="en-US" sz="1400" b="1" strike="noStrike" spc="-1" dirty="0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Pakken</a:t>
            </a:r>
            <a:r>
              <a:rPr lang="en-US" sz="1400" b="1" strike="noStrike" spc="-1" dirty="0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- </a:t>
            </a:r>
            <a:r>
              <a:rPr lang="en-US" sz="1400" b="0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Brukertjenester</a:t>
            </a:r>
            <a:endParaRPr lang="nb-NO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7" name="TextBox 45">
            <a:extLst>
              <a:ext uri="{FF2B5EF4-FFF2-40B4-BE49-F238E27FC236}">
                <a16:creationId xmlns:a16="http://schemas.microsoft.com/office/drawing/2014/main" id="{3E47E1E7-D1B3-3A76-33D5-B8DB3980A6C3}"/>
              </a:ext>
            </a:extLst>
          </p:cNvPr>
          <p:cNvSpPr/>
          <p:nvPr/>
        </p:nvSpPr>
        <p:spPr>
          <a:xfrm>
            <a:off x="4386862" y="18239"/>
            <a:ext cx="2823315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200" b="0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Opptak</a:t>
            </a:r>
            <a:r>
              <a:rPr lang="en-US" sz="32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til</a:t>
            </a:r>
            <a:r>
              <a:rPr lang="en-US" sz="32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 PhD</a:t>
            </a:r>
            <a:endParaRPr lang="nb-NO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9" name="Rectangle: Rounded Corners 48">
            <a:extLst>
              <a:ext uri="{FF2B5EF4-FFF2-40B4-BE49-F238E27FC236}">
                <a16:creationId xmlns:a16="http://schemas.microsoft.com/office/drawing/2014/main" id="{36E71275-8DF7-9DBE-981B-DE5223048444}"/>
              </a:ext>
            </a:extLst>
          </p:cNvPr>
          <p:cNvSpPr/>
          <p:nvPr/>
        </p:nvSpPr>
        <p:spPr>
          <a:xfrm>
            <a:off x="4119840" y="5351400"/>
            <a:ext cx="3314520" cy="130896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40" name="TextBox 51">
            <a:extLst>
              <a:ext uri="{FF2B5EF4-FFF2-40B4-BE49-F238E27FC236}">
                <a16:creationId xmlns:a16="http://schemas.microsoft.com/office/drawing/2014/main" id="{534CB268-0C01-F638-D037-24BE5EE9D97F}"/>
              </a:ext>
            </a:extLst>
          </p:cNvPr>
          <p:cNvSpPr/>
          <p:nvPr/>
        </p:nvSpPr>
        <p:spPr>
          <a:xfrm>
            <a:off x="4636080" y="5351400"/>
            <a:ext cx="24976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1" strike="noStrike" spc="-1">
                <a:solidFill>
                  <a:schemeClr val="dk1"/>
                </a:solidFill>
                <a:latin typeface="Arial"/>
                <a:ea typeface="DejaVu Sans"/>
              </a:rPr>
              <a:t>UiO Pakken 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DejaVu Sans"/>
              </a:rPr>
              <a:t>– Log &amp; varsling</a:t>
            </a:r>
            <a:endParaRPr lang="nb-NO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1" name="Rectangle: Rounded Corners 52">
            <a:extLst>
              <a:ext uri="{FF2B5EF4-FFF2-40B4-BE49-F238E27FC236}">
                <a16:creationId xmlns:a16="http://schemas.microsoft.com/office/drawing/2014/main" id="{0A1E3C62-B64F-994C-C422-066013383034}"/>
              </a:ext>
            </a:extLst>
          </p:cNvPr>
          <p:cNvSpPr/>
          <p:nvPr/>
        </p:nvSpPr>
        <p:spPr>
          <a:xfrm>
            <a:off x="8264768" y="4784400"/>
            <a:ext cx="3401367" cy="179460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42" name="TextBox 55">
            <a:extLst>
              <a:ext uri="{FF2B5EF4-FFF2-40B4-BE49-F238E27FC236}">
                <a16:creationId xmlns:a16="http://schemas.microsoft.com/office/drawing/2014/main" id="{E57E863D-497E-5CFD-6122-55C3A5EFF4E7}"/>
              </a:ext>
            </a:extLst>
          </p:cNvPr>
          <p:cNvSpPr/>
          <p:nvPr/>
        </p:nvSpPr>
        <p:spPr>
          <a:xfrm>
            <a:off x="8859240" y="4798080"/>
            <a:ext cx="23695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1" strike="noStrike" spc="-1">
                <a:solidFill>
                  <a:schemeClr val="dk1"/>
                </a:solidFill>
                <a:latin typeface="Arial"/>
                <a:ea typeface="DejaVu Sans"/>
              </a:rPr>
              <a:t>UiO Pakken </a:t>
            </a:r>
            <a:r>
              <a:rPr lang="en-US" sz="1400" b="0" strike="noStrike" spc="-1">
                <a:solidFill>
                  <a:schemeClr val="dk1"/>
                </a:solidFill>
                <a:latin typeface="Arial"/>
                <a:ea typeface="DejaVu Sans"/>
              </a:rPr>
              <a:t>- Integrasjoner</a:t>
            </a:r>
            <a:endParaRPr lang="nb-NO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2" name="Rectangle 1">
            <a:extLst>
              <a:ext uri="{FF2B5EF4-FFF2-40B4-BE49-F238E27FC236}">
                <a16:creationId xmlns:a16="http://schemas.microsoft.com/office/drawing/2014/main" id="{38BBE81A-6CE9-56E8-3656-33639EB2DC14}"/>
              </a:ext>
            </a:extLst>
          </p:cNvPr>
          <p:cNvSpPr/>
          <p:nvPr/>
        </p:nvSpPr>
        <p:spPr>
          <a:xfrm>
            <a:off x="5583240" y="5883840"/>
            <a:ext cx="761040" cy="4651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DataOps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3" name="Rectangle 2">
            <a:extLst>
              <a:ext uri="{FF2B5EF4-FFF2-40B4-BE49-F238E27FC236}">
                <a16:creationId xmlns:a16="http://schemas.microsoft.com/office/drawing/2014/main" id="{3FA4335D-16A2-C98F-CFF5-2A0F33C7AAFF}"/>
              </a:ext>
            </a:extLst>
          </p:cNvPr>
          <p:cNvSpPr/>
          <p:nvPr/>
        </p:nvSpPr>
        <p:spPr>
          <a:xfrm>
            <a:off x="6454440" y="5883840"/>
            <a:ext cx="654120" cy="4651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Zabbix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4" name="Rectangle 4">
            <a:extLst>
              <a:ext uri="{FF2B5EF4-FFF2-40B4-BE49-F238E27FC236}">
                <a16:creationId xmlns:a16="http://schemas.microsoft.com/office/drawing/2014/main" id="{27E4CF47-A854-F70D-FC0E-EBC8E526431F}"/>
              </a:ext>
            </a:extLst>
          </p:cNvPr>
          <p:cNvSpPr/>
          <p:nvPr/>
        </p:nvSpPr>
        <p:spPr>
          <a:xfrm>
            <a:off x="4496040" y="5877360"/>
            <a:ext cx="976680" cy="4651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User-</a:t>
            </a:r>
            <a:br>
              <a:rPr sz="1100"/>
            </a:br>
            <a:r>
              <a:rPr lang="en-US" sz="1100" b="0" strike="noStrike" spc="-1">
                <a:solidFill>
                  <a:schemeClr val="dk1"/>
                </a:solidFill>
                <a:latin typeface="Arial"/>
                <a:ea typeface="DejaVu Sans"/>
              </a:rPr>
              <a:t>Dashboard</a:t>
            </a:r>
            <a:endParaRPr lang="nb-NO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Rectangle 34">
            <a:extLst>
              <a:ext uri="{FF2B5EF4-FFF2-40B4-BE49-F238E27FC236}">
                <a16:creationId xmlns:a16="http://schemas.microsoft.com/office/drawing/2014/main" id="{4901766C-D293-6A8E-1E28-1775CBA0B0AD}"/>
              </a:ext>
            </a:extLst>
          </p:cNvPr>
          <p:cNvSpPr/>
          <p:nvPr/>
        </p:nvSpPr>
        <p:spPr>
          <a:xfrm>
            <a:off x="8623578" y="1572660"/>
            <a:ext cx="1203709" cy="38052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0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FormDataUploader</a:t>
            </a:r>
            <a:endParaRPr lang="nb-NO" sz="9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Rectangle 34">
            <a:extLst>
              <a:ext uri="{FF2B5EF4-FFF2-40B4-BE49-F238E27FC236}">
                <a16:creationId xmlns:a16="http://schemas.microsoft.com/office/drawing/2014/main" id="{E3F21476-316C-E8D1-D84F-6FAEF4CC6121}"/>
              </a:ext>
            </a:extLst>
          </p:cNvPr>
          <p:cNvSpPr/>
          <p:nvPr/>
        </p:nvSpPr>
        <p:spPr>
          <a:xfrm>
            <a:off x="1274040" y="1487128"/>
            <a:ext cx="1203709" cy="75960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Nettskjema</a:t>
            </a:r>
            <a:endParaRPr lang="nb-NO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Rectangle: Rounded Corners 36">
            <a:extLst>
              <a:ext uri="{FF2B5EF4-FFF2-40B4-BE49-F238E27FC236}">
                <a16:creationId xmlns:a16="http://schemas.microsoft.com/office/drawing/2014/main" id="{6D19434C-2CD4-967D-4FC6-46135520AF76}"/>
              </a:ext>
            </a:extLst>
          </p:cNvPr>
          <p:cNvSpPr/>
          <p:nvPr/>
        </p:nvSpPr>
        <p:spPr>
          <a:xfrm>
            <a:off x="228692" y="830880"/>
            <a:ext cx="3401367" cy="193032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5" name="TextBox 37">
            <a:extLst>
              <a:ext uri="{FF2B5EF4-FFF2-40B4-BE49-F238E27FC236}">
                <a16:creationId xmlns:a16="http://schemas.microsoft.com/office/drawing/2014/main" id="{E101CA89-E369-3E1B-D296-F37933DECA20}"/>
              </a:ext>
            </a:extLst>
          </p:cNvPr>
          <p:cNvSpPr/>
          <p:nvPr/>
        </p:nvSpPr>
        <p:spPr>
          <a:xfrm>
            <a:off x="717120" y="828720"/>
            <a:ext cx="25372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1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UiO</a:t>
            </a:r>
            <a:r>
              <a:rPr lang="en-US" sz="1400" b="1" strike="noStrike" spc="-1" dirty="0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Pakken</a:t>
            </a:r>
            <a:r>
              <a:rPr lang="en-US" sz="1400" b="1" strike="noStrike" spc="-1" dirty="0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- </a:t>
            </a:r>
            <a:r>
              <a:rPr lang="en-US" sz="1400" b="0" strike="noStrike" spc="-1" dirty="0" err="1">
                <a:solidFill>
                  <a:schemeClr val="dk1"/>
                </a:solidFill>
                <a:latin typeface="Arial"/>
                <a:ea typeface="DejaVu Sans"/>
              </a:rPr>
              <a:t>Brukertjenester</a:t>
            </a:r>
            <a:endParaRPr lang="nb-NO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5571CE4-3F0F-4056-533A-4F2D75F3308A}"/>
              </a:ext>
            </a:extLst>
          </p:cNvPr>
          <p:cNvCxnSpPr>
            <a:cxnSpLocks/>
          </p:cNvCxnSpPr>
          <p:nvPr/>
        </p:nvCxnSpPr>
        <p:spPr>
          <a:xfrm flipV="1">
            <a:off x="1130440" y="2284200"/>
            <a:ext cx="562707" cy="1720068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4">
            <a:extLst>
              <a:ext uri="{FF2B5EF4-FFF2-40B4-BE49-F238E27FC236}">
                <a16:creationId xmlns:a16="http://schemas.microsoft.com/office/drawing/2014/main" id="{2E246A00-584B-0BFD-8D6C-1959EF5E734A}"/>
              </a:ext>
            </a:extLst>
          </p:cNvPr>
          <p:cNvSpPr/>
          <p:nvPr/>
        </p:nvSpPr>
        <p:spPr>
          <a:xfrm>
            <a:off x="9733737" y="5511131"/>
            <a:ext cx="904717" cy="538651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FS</a:t>
            </a:r>
            <a:endParaRPr lang="nb-NO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349308-1BFF-D4D0-E372-2A7DC85F5739}"/>
              </a:ext>
            </a:extLst>
          </p:cNvPr>
          <p:cNvCxnSpPr>
            <a:cxnSpLocks/>
          </p:cNvCxnSpPr>
          <p:nvPr/>
        </p:nvCxnSpPr>
        <p:spPr>
          <a:xfrm>
            <a:off x="2499863" y="2246728"/>
            <a:ext cx="2484517" cy="1282475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34">
            <a:extLst>
              <a:ext uri="{FF2B5EF4-FFF2-40B4-BE49-F238E27FC236}">
                <a16:creationId xmlns:a16="http://schemas.microsoft.com/office/drawing/2014/main" id="{92ADA142-F7F8-0118-239A-093D933D78EF}"/>
              </a:ext>
            </a:extLst>
          </p:cNvPr>
          <p:cNvSpPr/>
          <p:nvPr/>
        </p:nvSpPr>
        <p:spPr>
          <a:xfrm>
            <a:off x="9419981" y="2926800"/>
            <a:ext cx="1203709" cy="75960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RT/ BOSAK</a:t>
            </a:r>
            <a:endParaRPr lang="nb-NO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141762-763C-6F45-2920-58665F3B5CCF}"/>
              </a:ext>
            </a:extLst>
          </p:cNvPr>
          <p:cNvCxnSpPr>
            <a:cxnSpLocks/>
          </p:cNvCxnSpPr>
          <p:nvPr/>
        </p:nvCxnSpPr>
        <p:spPr>
          <a:xfrm flipV="1">
            <a:off x="6454440" y="3429000"/>
            <a:ext cx="2863509" cy="100203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71EB36E-F20D-83F6-F0DE-848D06F31BCC}"/>
              </a:ext>
            </a:extLst>
          </p:cNvPr>
          <p:cNvCxnSpPr>
            <a:cxnSpLocks/>
          </p:cNvCxnSpPr>
          <p:nvPr/>
        </p:nvCxnSpPr>
        <p:spPr>
          <a:xfrm flipV="1">
            <a:off x="6400233" y="2005309"/>
            <a:ext cx="2186100" cy="1397310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3E90D7D-5202-BE00-3854-71528FB135E3}"/>
              </a:ext>
            </a:extLst>
          </p:cNvPr>
          <p:cNvGrpSpPr/>
          <p:nvPr/>
        </p:nvGrpSpPr>
        <p:grpSpPr>
          <a:xfrm>
            <a:off x="974202" y="3270251"/>
            <a:ext cx="288008" cy="307777"/>
            <a:chOff x="2362201" y="4503795"/>
            <a:chExt cx="288008" cy="307777"/>
          </a:xfrm>
        </p:grpSpPr>
        <p:sp>
          <p:nvSpPr>
            <p:cNvPr id="23" name="Decagon 22">
              <a:extLst>
                <a:ext uri="{FF2B5EF4-FFF2-40B4-BE49-F238E27FC236}">
                  <a16:creationId xmlns:a16="http://schemas.microsoft.com/office/drawing/2014/main" id="{598115A0-8ED7-2CF4-A693-06B043C821F9}"/>
                </a:ext>
              </a:extLst>
            </p:cNvPr>
            <p:cNvSpPr/>
            <p:nvPr/>
          </p:nvSpPr>
          <p:spPr>
            <a:xfrm>
              <a:off x="2362201" y="4530969"/>
              <a:ext cx="288008" cy="253431"/>
            </a:xfrm>
            <a:prstGeom prst="decagon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6C4C8F-8BCB-6404-6913-675E4F80D83C}"/>
                </a:ext>
              </a:extLst>
            </p:cNvPr>
            <p:cNvSpPr txBox="1"/>
            <p:nvPr/>
          </p:nvSpPr>
          <p:spPr>
            <a:xfrm>
              <a:off x="2366156" y="45037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1A8A7B-D7C8-0586-BA5E-13F142734F2A}"/>
              </a:ext>
            </a:extLst>
          </p:cNvPr>
          <p:cNvGrpSpPr/>
          <p:nvPr/>
        </p:nvGrpSpPr>
        <p:grpSpPr>
          <a:xfrm>
            <a:off x="3660065" y="2550075"/>
            <a:ext cx="288008" cy="307777"/>
            <a:chOff x="2362201" y="4503795"/>
            <a:chExt cx="288008" cy="307777"/>
          </a:xfrm>
        </p:grpSpPr>
        <p:sp>
          <p:nvSpPr>
            <p:cNvPr id="27" name="Decagon 26">
              <a:extLst>
                <a:ext uri="{FF2B5EF4-FFF2-40B4-BE49-F238E27FC236}">
                  <a16:creationId xmlns:a16="http://schemas.microsoft.com/office/drawing/2014/main" id="{A1DB5517-1342-9885-D839-A5445F437134}"/>
                </a:ext>
              </a:extLst>
            </p:cNvPr>
            <p:cNvSpPr/>
            <p:nvPr/>
          </p:nvSpPr>
          <p:spPr>
            <a:xfrm>
              <a:off x="2362201" y="4530969"/>
              <a:ext cx="288008" cy="253431"/>
            </a:xfrm>
            <a:prstGeom prst="decagon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A932B4-B975-B5A6-5485-A97C338FBF43}"/>
                </a:ext>
              </a:extLst>
            </p:cNvPr>
            <p:cNvSpPr txBox="1"/>
            <p:nvPr/>
          </p:nvSpPr>
          <p:spPr>
            <a:xfrm>
              <a:off x="2366156" y="45037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06B74BC-8C6D-5681-2C83-C717ABE5DBD3}"/>
              </a:ext>
            </a:extLst>
          </p:cNvPr>
          <p:cNvGrpSpPr/>
          <p:nvPr/>
        </p:nvGrpSpPr>
        <p:grpSpPr>
          <a:xfrm>
            <a:off x="7349279" y="2316709"/>
            <a:ext cx="288008" cy="307777"/>
            <a:chOff x="2362201" y="4503795"/>
            <a:chExt cx="288008" cy="307777"/>
          </a:xfrm>
        </p:grpSpPr>
        <p:sp>
          <p:nvSpPr>
            <p:cNvPr id="30" name="Decagon 29">
              <a:extLst>
                <a:ext uri="{FF2B5EF4-FFF2-40B4-BE49-F238E27FC236}">
                  <a16:creationId xmlns:a16="http://schemas.microsoft.com/office/drawing/2014/main" id="{8D4EE1EE-0B10-30AD-233B-E0901AC69760}"/>
                </a:ext>
              </a:extLst>
            </p:cNvPr>
            <p:cNvSpPr/>
            <p:nvPr/>
          </p:nvSpPr>
          <p:spPr>
            <a:xfrm>
              <a:off x="2362201" y="4530969"/>
              <a:ext cx="288008" cy="253431"/>
            </a:xfrm>
            <a:prstGeom prst="decagon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5C65FC2-FFEE-F176-8CD6-C0E729F7C2B7}"/>
                </a:ext>
              </a:extLst>
            </p:cNvPr>
            <p:cNvSpPr txBox="1"/>
            <p:nvPr/>
          </p:nvSpPr>
          <p:spPr>
            <a:xfrm>
              <a:off x="2366156" y="45037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CDFC125-90AD-7617-B8A9-E9EA651B8A75}"/>
              </a:ext>
            </a:extLst>
          </p:cNvPr>
          <p:cNvGrpSpPr/>
          <p:nvPr/>
        </p:nvGrpSpPr>
        <p:grpSpPr>
          <a:xfrm>
            <a:off x="7728633" y="3159327"/>
            <a:ext cx="288008" cy="307777"/>
            <a:chOff x="2362201" y="4503795"/>
            <a:chExt cx="288008" cy="307777"/>
          </a:xfrm>
        </p:grpSpPr>
        <p:sp>
          <p:nvSpPr>
            <p:cNvPr id="33" name="Decagon 32">
              <a:extLst>
                <a:ext uri="{FF2B5EF4-FFF2-40B4-BE49-F238E27FC236}">
                  <a16:creationId xmlns:a16="http://schemas.microsoft.com/office/drawing/2014/main" id="{4A672246-FD9A-B380-AEC1-37981FA31DEB}"/>
                </a:ext>
              </a:extLst>
            </p:cNvPr>
            <p:cNvSpPr/>
            <p:nvPr/>
          </p:nvSpPr>
          <p:spPr>
            <a:xfrm>
              <a:off x="2362201" y="4530969"/>
              <a:ext cx="288008" cy="253431"/>
            </a:xfrm>
            <a:prstGeom prst="decagon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291B9ED-42DF-2E4D-8B53-CD45052421BB}"/>
                </a:ext>
              </a:extLst>
            </p:cNvPr>
            <p:cNvSpPr txBox="1"/>
            <p:nvPr/>
          </p:nvSpPr>
          <p:spPr>
            <a:xfrm>
              <a:off x="2366156" y="45037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4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CE37780-B194-D4F4-2550-86C670DC4643}"/>
              </a:ext>
            </a:extLst>
          </p:cNvPr>
          <p:cNvGrpSpPr/>
          <p:nvPr/>
        </p:nvGrpSpPr>
        <p:grpSpPr>
          <a:xfrm>
            <a:off x="7675709" y="2120518"/>
            <a:ext cx="288008" cy="307777"/>
            <a:chOff x="2362201" y="4503795"/>
            <a:chExt cx="288008" cy="307777"/>
          </a:xfrm>
        </p:grpSpPr>
        <p:sp>
          <p:nvSpPr>
            <p:cNvPr id="36" name="Decagon 35">
              <a:extLst>
                <a:ext uri="{FF2B5EF4-FFF2-40B4-BE49-F238E27FC236}">
                  <a16:creationId xmlns:a16="http://schemas.microsoft.com/office/drawing/2014/main" id="{620F607C-DD78-090D-9607-E32DEB8B4354}"/>
                </a:ext>
              </a:extLst>
            </p:cNvPr>
            <p:cNvSpPr/>
            <p:nvPr/>
          </p:nvSpPr>
          <p:spPr>
            <a:xfrm>
              <a:off x="2362201" y="4530969"/>
              <a:ext cx="288008" cy="253431"/>
            </a:xfrm>
            <a:prstGeom prst="decagon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E44AB82-FBD5-50C5-14F8-C662941C735A}"/>
                </a:ext>
              </a:extLst>
            </p:cNvPr>
            <p:cNvSpPr txBox="1"/>
            <p:nvPr/>
          </p:nvSpPr>
          <p:spPr>
            <a:xfrm>
              <a:off x="2366156" y="45037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5</a:t>
              </a: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9491268-8A72-B8CA-F9D0-FAE8A56A0F4B}"/>
              </a:ext>
            </a:extLst>
          </p:cNvPr>
          <p:cNvCxnSpPr>
            <a:cxnSpLocks/>
          </p:cNvCxnSpPr>
          <p:nvPr/>
        </p:nvCxnSpPr>
        <p:spPr>
          <a:xfrm>
            <a:off x="6454440" y="3712781"/>
            <a:ext cx="3156592" cy="2098096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B27BC7D-E560-843A-6966-1D595B82045F}"/>
              </a:ext>
            </a:extLst>
          </p:cNvPr>
          <p:cNvGrpSpPr/>
          <p:nvPr/>
        </p:nvGrpSpPr>
        <p:grpSpPr>
          <a:xfrm>
            <a:off x="7742190" y="4279118"/>
            <a:ext cx="288008" cy="307777"/>
            <a:chOff x="2362201" y="4503795"/>
            <a:chExt cx="288008" cy="307777"/>
          </a:xfrm>
        </p:grpSpPr>
        <p:sp>
          <p:nvSpPr>
            <p:cNvPr id="41" name="Decagon 40">
              <a:extLst>
                <a:ext uri="{FF2B5EF4-FFF2-40B4-BE49-F238E27FC236}">
                  <a16:creationId xmlns:a16="http://schemas.microsoft.com/office/drawing/2014/main" id="{B84C468B-5231-1DE7-53E0-DAE801346591}"/>
                </a:ext>
              </a:extLst>
            </p:cNvPr>
            <p:cNvSpPr/>
            <p:nvPr/>
          </p:nvSpPr>
          <p:spPr>
            <a:xfrm>
              <a:off x="2362201" y="4530969"/>
              <a:ext cx="288008" cy="253431"/>
            </a:xfrm>
            <a:prstGeom prst="decagon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45C6A6C-C09C-6A11-30C1-A4F7D0C4E768}"/>
                </a:ext>
              </a:extLst>
            </p:cNvPr>
            <p:cNvSpPr txBox="1"/>
            <p:nvPr/>
          </p:nvSpPr>
          <p:spPr>
            <a:xfrm>
              <a:off x="2366156" y="45037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330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10304AB-0307-67CC-C4B1-A1B498AA69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D5912D9-9005-2489-10D9-64DC433E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4C9EA6E-3ED6-6746-F370-5A36EC4B4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 du lurer på?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609712E-D2CD-1294-80FF-540B59043B07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Pågående prosessforbedringer: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2"/>
              </a:rPr>
              <a:t>Pågående prosessforbedringer - For ansatte - Universitetet i Oslo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Tjenesteutviklingsteam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IT-utvikling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Ser dere behov – </a:t>
            </a:r>
            <a:r>
              <a:rPr lang="nb-NO"/>
              <a:t>ta kontakt!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61886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13f365-d449-4df2-a61d-2f6b0dab38d3">
      <Terms xmlns="http://schemas.microsoft.com/office/infopath/2007/PartnerControls"/>
    </lcf76f155ced4ddcb4097134ff3c332f>
    <TaxCatchAll xmlns="93fd5469-7605-4d14-83a5-170931187d16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0369A6425DD2A49879309FBB8AD7A71" ma:contentTypeVersion="11" ma:contentTypeDescription="Opprett et nytt dokument." ma:contentTypeScope="" ma:versionID="7a82741ff6eb560d8eb5cac782914c57">
  <xsd:schema xmlns:xsd="http://www.w3.org/2001/XMLSchema" xmlns:xs="http://www.w3.org/2001/XMLSchema" xmlns:p="http://schemas.microsoft.com/office/2006/metadata/properties" xmlns:ns2="7413f365-d449-4df2-a61d-2f6b0dab38d3" xmlns:ns3="93fd5469-7605-4d14-83a5-170931187d16" targetNamespace="http://schemas.microsoft.com/office/2006/metadata/properties" ma:root="true" ma:fieldsID="662d14e901e424822e9f80ae85f7c5bf" ns2:_="" ns3:_="">
    <xsd:import namespace="7413f365-d449-4df2-a61d-2f6b0dab38d3"/>
    <xsd:import namespace="93fd5469-7605-4d14-83a5-170931187d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13f365-d449-4df2-a61d-2f6b0dab38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fd5469-7605-4d14-83a5-170931187d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7347ff1-0978-42d8-bfb4-5c093884b900}" ma:internalName="TaxCatchAll" ma:showField="CatchAllData" ma:web="93fd5469-7605-4d14-83a5-170931187d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93fd5469-7605-4d14-83a5-170931187d16"/>
    <ds:schemaRef ds:uri="7413f365-d449-4df2-a61d-2f6b0dab38d3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0A3CCA1-2B78-47B5-95B1-CA089240BF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13f365-d449-4df2-a61d-2f6b0dab38d3"/>
    <ds:schemaRef ds:uri="93fd5469-7605-4d14-83a5-170931187d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8871</TotalTime>
  <Words>522</Words>
  <Application>Microsoft Office PowerPoint</Application>
  <PresentationFormat>Widescreen</PresentationFormat>
  <Paragraphs>95</Paragraphs>
  <Slides>8</Slides>
  <Notes>4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5" baseType="lpstr">
      <vt:lpstr>MS Mincho</vt:lpstr>
      <vt:lpstr>Arial</vt:lpstr>
      <vt:lpstr>Arial, sans-serif</vt:lpstr>
      <vt:lpstr>Calibri</vt:lpstr>
      <vt:lpstr>Wingdings</vt:lpstr>
      <vt:lpstr>Office-tema</vt:lpstr>
      <vt:lpstr>think-cell Slide</vt:lpstr>
      <vt:lpstr>UiO Prosessforbedring og BOSAK - hva jobber vi med nå?</vt:lpstr>
      <vt:lpstr>PowerPoint-presentasjon</vt:lpstr>
      <vt:lpstr>UiO prosessforbedring</vt:lpstr>
      <vt:lpstr>Bakgrunn og begrunnelse for BOSAK</vt:lpstr>
      <vt:lpstr>Målene for anskaffelsen</vt:lpstr>
      <vt:lpstr>Ph.d.-opptak</vt:lpstr>
      <vt:lpstr>PowerPoint-presentasjon</vt:lpstr>
      <vt:lpstr>Noe du lurer på?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 Oftedal</dc:creator>
  <cp:lastModifiedBy>Lars Oftedal</cp:lastModifiedBy>
  <cp:revision>3</cp:revision>
  <dcterms:created xsi:type="dcterms:W3CDTF">2025-04-22T07:02:30Z</dcterms:created>
  <dcterms:modified xsi:type="dcterms:W3CDTF">2025-05-23T06:48:51Z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0x01010090369A6425DD2A49879309FBB8AD7A71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