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53" d="100"/>
          <a:sy n="153" d="100"/>
        </p:scale>
        <p:origin x="57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EA3F8E-2A0F-FBBF-6F2A-D2C8CDBBF7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F1E72DE-BECA-F29E-6CA3-C66D3B7CA9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01D6BCA-5024-A1D6-FC12-68F23F17B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2DF6F-BD90-1F4D-AEA6-8271F335429B}" type="datetimeFigureOut">
              <a:rPr lang="nb-NO" smtClean="0"/>
              <a:t>20.09.2024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4BBE505-44DB-4C40-D0BF-D7262D84E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7824F55-B6E5-458D-A568-329A04C38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F54AD-AE3C-1947-A8E4-E23AA863FC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3647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598AB7-34FC-9636-1542-83E6703CF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CF6D8A9-2761-0043-F5E4-118353ABE5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30EC5D3-1810-79B9-625C-0713D53B6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2DF6F-BD90-1F4D-AEA6-8271F335429B}" type="datetimeFigureOut">
              <a:rPr lang="nb-NO" smtClean="0"/>
              <a:t>20.09.2024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E637AF4-5446-F2D1-387E-4B2C85AC2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EFE833A-74B4-0E33-31C9-D85C9C573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F54AD-AE3C-1947-A8E4-E23AA863FC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6619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B039E7-128B-DD11-88F8-1439FD7B2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5C7FD7F-9FEB-290B-4DFC-EDFA0D4465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DC1C28E-2F9D-468C-384B-1AFA700BA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2DF6F-BD90-1F4D-AEA6-8271F335429B}" type="datetimeFigureOut">
              <a:rPr lang="nb-NO" smtClean="0"/>
              <a:t>20.09.2024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1EBBA6E-2179-3983-04CC-332999C66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F782F0F-0882-9900-6542-0CAD67672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F54AD-AE3C-1947-A8E4-E23AA863FC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1533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961AEC-5180-BD08-4EA4-D68862881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006BD0-A7BC-DAF8-E66F-05A11E22A3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593E4B2-F8A0-3788-8CF6-4DD3ECB7FE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4929C6D-5CEE-4518-25AB-B7ABE3A9A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2DF6F-BD90-1F4D-AEA6-8271F335429B}" type="datetimeFigureOut">
              <a:rPr lang="nb-NO" smtClean="0"/>
              <a:t>20.09.2024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3CCF741-65A8-6B16-7520-6DECBB798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5065756-EB19-A05C-3D2E-9C1BE06EC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F54AD-AE3C-1947-A8E4-E23AA863FC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1439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FCF5D3-E4A7-135A-2A12-9F9706C12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A69E982-9C1B-BFE8-F36B-7B00851373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69EC007-3857-715D-A641-A6A64036C1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ADD66DE-F202-915F-0CCF-D5288ACEB2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5177E3F7-6411-6D45-0CDF-7E5305340C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EC7FC5E-A1B9-99E0-55EC-E678431F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2DF6F-BD90-1F4D-AEA6-8271F335429B}" type="datetimeFigureOut">
              <a:rPr lang="nb-NO" smtClean="0"/>
              <a:t>20.09.2024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B6F4159C-AABA-4A10-A6B5-A7FD573E5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E7A7C28-F30A-5416-97F3-F4DB3F724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F54AD-AE3C-1947-A8E4-E23AA863FC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566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B7F836-14B1-A72A-3975-D49FF2B6B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871D33B3-ED06-CBB4-1A44-BFF70D33E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2DF6F-BD90-1F4D-AEA6-8271F335429B}" type="datetimeFigureOut">
              <a:rPr lang="nb-NO" smtClean="0"/>
              <a:t>20.09.2024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5A3A310-7A59-DEE0-F4A5-5972E9268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481BEF7-F50C-4B46-D6AF-55440DF4C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F54AD-AE3C-1947-A8E4-E23AA863FC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0467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D2C06072-96C8-F2C7-25B2-47C8313E3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2DF6F-BD90-1F4D-AEA6-8271F335429B}" type="datetimeFigureOut">
              <a:rPr lang="nb-NO" smtClean="0"/>
              <a:t>20.09.2024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4C2D633F-8B36-EA8F-0851-679DD0087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EA04278-D46E-2F77-AF9C-EE8B0863D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F54AD-AE3C-1947-A8E4-E23AA863FC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6448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D81878-E8F0-BB2F-47D0-1C74AA665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650CCAA-8B75-71DE-07CB-ACC65122D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924C9C9-F0DF-4DEA-EFFE-FAC41DEB05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DDD0AFD-6EE4-5042-024D-B7D486CFA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2DF6F-BD90-1F4D-AEA6-8271F335429B}" type="datetimeFigureOut">
              <a:rPr lang="nb-NO" smtClean="0"/>
              <a:t>20.09.2024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2DF5FA5-AFCB-0981-A9FB-0C22110AC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E8835E8-9F80-F30B-09A6-E3B03C90B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F54AD-AE3C-1947-A8E4-E23AA863FC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562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EA0FE4-D77F-2318-D3D4-2DE30669E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CAB1BD7D-A77A-27D8-34AF-7B1BEA121D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44388B4-A7D9-59D5-6322-F49AFAE454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54BC1C7-CEF2-B003-DA43-274EFF0D8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2DF6F-BD90-1F4D-AEA6-8271F335429B}" type="datetimeFigureOut">
              <a:rPr lang="nb-NO" smtClean="0"/>
              <a:t>20.09.2024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6649FB8-CE28-D3AB-C58C-8CFA127B6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DFFBAFC-A386-D5B5-D237-6D5626147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F54AD-AE3C-1947-A8E4-E23AA863FC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3020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A4DACD-F76D-9191-DDD2-E10637049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B3FE096-1455-9D8C-6511-CBCE7A3E24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FE226BF-4558-039E-3CA5-4E5DC9BB3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2DF6F-BD90-1F4D-AEA6-8271F335429B}" type="datetimeFigureOut">
              <a:rPr lang="nb-NO" smtClean="0"/>
              <a:t>20.09.2024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394C312-057A-E028-0181-869FABBA6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6563029-75EE-806C-DDA4-19372FDA1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F54AD-AE3C-1947-A8E4-E23AA863FC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4274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711095C9-6AFA-79A9-AD56-1E6BB92560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BD379CA-EEA9-1583-B776-99AE64C076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04FBCA1-C6C8-468D-DC92-DAE7BDFE2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2DF6F-BD90-1F4D-AEA6-8271F335429B}" type="datetimeFigureOut">
              <a:rPr lang="nb-NO" smtClean="0"/>
              <a:t>20.09.2024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8CBBE4D-B093-9087-3E96-645595894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658028E-F102-2C48-02D0-E9A404DC9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F54AD-AE3C-1947-A8E4-E23AA863FC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6305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BD91E733-DAAB-A44C-547C-5634501E1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C7B97DE-4FFA-28C0-65B6-5B9FD57B3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4A74A70-6144-D32E-EE38-7A8C5AAFE8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A2DF6F-BD90-1F4D-AEA6-8271F335429B}" type="datetimeFigureOut">
              <a:rPr lang="nb-NO" smtClean="0"/>
              <a:t>20.09.2024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E48DDC9-6FEE-49FB-CB4D-74A18B10D2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69D3A31-78B9-18B3-C0C3-7B81819913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BF54AD-AE3C-1947-A8E4-E23AA863FC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104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4A053EFA-5CAC-4F05-8351-8DE080180E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9225434"/>
              </p:ext>
            </p:extLst>
          </p:nvPr>
        </p:nvGraphicFramePr>
        <p:xfrm>
          <a:off x="174626" y="184016"/>
          <a:ext cx="7612063" cy="648996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125912">
                  <a:extLst>
                    <a:ext uri="{9D8B030D-6E8A-4147-A177-3AD203B41FA5}">
                      <a16:colId xmlns:a16="http://schemas.microsoft.com/office/drawing/2014/main" val="2107093165"/>
                    </a:ext>
                  </a:extLst>
                </a:gridCol>
                <a:gridCol w="3486151">
                  <a:extLst>
                    <a:ext uri="{9D8B030D-6E8A-4147-A177-3AD203B41FA5}">
                      <a16:colId xmlns:a16="http://schemas.microsoft.com/office/drawing/2014/main" val="265517855"/>
                    </a:ext>
                  </a:extLst>
                </a:gridCol>
              </a:tblGrid>
              <a:tr h="317966">
                <a:tc>
                  <a:txBody>
                    <a:bodyPr/>
                    <a:lstStyle/>
                    <a:p>
                      <a:r>
                        <a:rPr lang="nb-NO" sz="1600" dirty="0"/>
                        <a:t>SEMINAR ON PERI-IMPLANT DISEASES</a:t>
                      </a:r>
                    </a:p>
                  </a:txBody>
                  <a:tcPr marL="78402" marR="78402" marT="39202" marB="39202"/>
                </a:tc>
                <a:tc>
                  <a:txBody>
                    <a:bodyPr/>
                    <a:lstStyle/>
                    <a:p>
                      <a:endParaRPr lang="nb-NO" sz="1600" dirty="0"/>
                    </a:p>
                  </a:txBody>
                  <a:tcPr marL="78402" marR="78402" marT="39202" marB="39202"/>
                </a:tc>
                <a:extLst>
                  <a:ext uri="{0D108BD9-81ED-4DB2-BD59-A6C34878D82A}">
                    <a16:rowId xmlns:a16="http://schemas.microsoft.com/office/drawing/2014/main" val="2376662806"/>
                  </a:ext>
                </a:extLst>
              </a:tr>
              <a:tr h="551337">
                <a:tc>
                  <a:txBody>
                    <a:bodyPr/>
                    <a:lstStyle/>
                    <a:p>
                      <a:r>
                        <a:rPr lang="nb-NO" sz="1600" dirty="0"/>
                        <a:t>08.30-08.40 </a:t>
                      </a:r>
                      <a:r>
                        <a:rPr lang="nb-NO" sz="1600" dirty="0" err="1"/>
                        <a:t>Welcoming</a:t>
                      </a:r>
                      <a:r>
                        <a:rPr lang="nb-NO" sz="1600" dirty="0"/>
                        <a:t> </a:t>
                      </a:r>
                      <a:r>
                        <a:rPr lang="nb-NO" sz="1600" dirty="0" err="1"/>
                        <a:t>words</a:t>
                      </a:r>
                      <a:r>
                        <a:rPr lang="nb-NO" sz="1600" dirty="0"/>
                        <a:t> and </a:t>
                      </a:r>
                      <a:r>
                        <a:rPr lang="nb-NO" sz="1600" dirty="0" err="1"/>
                        <a:t>introduction</a:t>
                      </a:r>
                      <a:endParaRPr lang="nb-NO" sz="1600" dirty="0"/>
                    </a:p>
                  </a:txBody>
                  <a:tcPr marL="78402" marR="78402" marT="39202" marB="392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/>
                        <a:t>Anders Verket</a:t>
                      </a:r>
                      <a:endParaRPr lang="nb-NO" sz="1600" dirty="0"/>
                    </a:p>
                  </a:txBody>
                  <a:tcPr marL="78402" marR="78402" marT="39202" marB="39202" anchor="ctr"/>
                </a:tc>
                <a:extLst>
                  <a:ext uri="{0D108BD9-81ED-4DB2-BD59-A6C34878D82A}">
                    <a16:rowId xmlns:a16="http://schemas.microsoft.com/office/drawing/2014/main" val="595737166"/>
                  </a:ext>
                </a:extLst>
              </a:tr>
              <a:tr h="496550">
                <a:tc>
                  <a:txBody>
                    <a:bodyPr/>
                    <a:lstStyle/>
                    <a:p>
                      <a:r>
                        <a:rPr lang="nb-NO" sz="1600" dirty="0"/>
                        <a:t>08.40-09.00 </a:t>
                      </a:r>
                      <a:r>
                        <a:rPr lang="nb-NO" sz="1600" dirty="0" err="1"/>
                        <a:t>Peri-implant</a:t>
                      </a:r>
                      <a:r>
                        <a:rPr lang="nb-NO" sz="1600" dirty="0"/>
                        <a:t> </a:t>
                      </a:r>
                      <a:r>
                        <a:rPr lang="nb-NO" sz="1600" dirty="0" err="1"/>
                        <a:t>diseases</a:t>
                      </a:r>
                      <a:r>
                        <a:rPr lang="nb-NO" sz="1600" dirty="0"/>
                        <a:t> </a:t>
                      </a:r>
                    </a:p>
                    <a:p>
                      <a:r>
                        <a:rPr lang="nb-NO" sz="1200" dirty="0" err="1"/>
                        <a:t>Introduction</a:t>
                      </a:r>
                      <a:r>
                        <a:rPr lang="nb-NO" sz="1200" dirty="0"/>
                        <a:t>, </a:t>
                      </a:r>
                      <a:r>
                        <a:rPr lang="nb-NO" sz="1200" dirty="0" err="1"/>
                        <a:t>definitions</a:t>
                      </a:r>
                      <a:r>
                        <a:rPr lang="nb-NO" sz="1200" dirty="0"/>
                        <a:t>, </a:t>
                      </a:r>
                      <a:r>
                        <a:rPr lang="nb-NO" sz="1200" dirty="0" err="1"/>
                        <a:t>diagnosis</a:t>
                      </a:r>
                      <a:endParaRPr lang="nb-NO" sz="1200" dirty="0"/>
                    </a:p>
                  </a:txBody>
                  <a:tcPr marL="78402" marR="78402" marT="39202" marB="392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 err="1"/>
                        <a:t>Mariano</a:t>
                      </a:r>
                      <a:r>
                        <a:rPr lang="nb-NO" sz="1600" dirty="0"/>
                        <a:t> </a:t>
                      </a:r>
                      <a:r>
                        <a:rPr lang="nb-NO" sz="1600" dirty="0" err="1"/>
                        <a:t>Sanz</a:t>
                      </a:r>
                      <a:endParaRPr lang="nb-NO" sz="1600" dirty="0"/>
                    </a:p>
                  </a:txBody>
                  <a:tcPr marL="78402" marR="78402" marT="39202" marB="39202" anchor="ctr"/>
                </a:tc>
                <a:extLst>
                  <a:ext uri="{0D108BD9-81ED-4DB2-BD59-A6C34878D82A}">
                    <a16:rowId xmlns:a16="http://schemas.microsoft.com/office/drawing/2014/main" val="2790512336"/>
                  </a:ext>
                </a:extLst>
              </a:tr>
              <a:tr h="496550">
                <a:tc>
                  <a:txBody>
                    <a:bodyPr/>
                    <a:lstStyle/>
                    <a:p>
                      <a:r>
                        <a:rPr lang="nb-NO" sz="1600" dirty="0"/>
                        <a:t>09.00-10.20</a:t>
                      </a:r>
                    </a:p>
                    <a:p>
                      <a:r>
                        <a:rPr lang="nb-NO" sz="1200" dirty="0" err="1"/>
                        <a:t>Peri-implant</a:t>
                      </a:r>
                      <a:r>
                        <a:rPr lang="nb-NO" sz="1200" dirty="0"/>
                        <a:t> </a:t>
                      </a:r>
                      <a:r>
                        <a:rPr lang="nb-NO" sz="1200" dirty="0" err="1"/>
                        <a:t>diseases</a:t>
                      </a:r>
                      <a:r>
                        <a:rPr lang="nb-NO" sz="1200" dirty="0"/>
                        <a:t> (studies from UCM)</a:t>
                      </a:r>
                    </a:p>
                  </a:txBody>
                  <a:tcPr marL="78402" marR="78402" marT="39202" marB="392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/>
                        <a:t>Mariano Sanz/ Mario Romandini</a:t>
                      </a:r>
                      <a:endParaRPr lang="nb-NO" sz="1600" dirty="0"/>
                    </a:p>
                  </a:txBody>
                  <a:tcPr marL="78402" marR="78402" marT="39202" marB="39202" anchor="ctr"/>
                </a:tc>
                <a:extLst>
                  <a:ext uri="{0D108BD9-81ED-4DB2-BD59-A6C34878D82A}">
                    <a16:rowId xmlns:a16="http://schemas.microsoft.com/office/drawing/2014/main" val="3849729019"/>
                  </a:ext>
                </a:extLst>
              </a:tr>
              <a:tr h="317966">
                <a:tc>
                  <a:txBody>
                    <a:bodyPr/>
                    <a:lstStyle/>
                    <a:p>
                      <a:r>
                        <a:rPr lang="nb-NO" sz="1600" dirty="0"/>
                        <a:t>10.20-10.35 (break/</a:t>
                      </a:r>
                      <a:r>
                        <a:rPr lang="nb-NO" sz="1600" dirty="0" err="1"/>
                        <a:t>coffee</a:t>
                      </a:r>
                      <a:r>
                        <a:rPr lang="nb-NO" sz="1600" dirty="0"/>
                        <a:t>)</a:t>
                      </a:r>
                    </a:p>
                  </a:txBody>
                  <a:tcPr marL="78402" marR="78402" marT="39202" marB="39202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BREAK</a:t>
                      </a:r>
                    </a:p>
                  </a:txBody>
                  <a:tcPr marL="78402" marR="78402" marT="39202" marB="39202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879965"/>
                  </a:ext>
                </a:extLst>
              </a:tr>
              <a:tr h="496550">
                <a:tc>
                  <a:txBody>
                    <a:bodyPr/>
                    <a:lstStyle/>
                    <a:p>
                      <a:r>
                        <a:rPr lang="nb-NO" sz="1600" dirty="0"/>
                        <a:t>10.35-11.55</a:t>
                      </a:r>
                    </a:p>
                    <a:p>
                      <a:r>
                        <a:rPr lang="nb-NO" sz="1200" dirty="0" err="1"/>
                        <a:t>Peri-implant</a:t>
                      </a:r>
                      <a:r>
                        <a:rPr lang="nb-NO" sz="1200" dirty="0"/>
                        <a:t> </a:t>
                      </a:r>
                      <a:r>
                        <a:rPr lang="nb-NO" sz="1200" dirty="0" err="1"/>
                        <a:t>diseases</a:t>
                      </a:r>
                      <a:r>
                        <a:rPr lang="nb-NO" sz="1200" dirty="0"/>
                        <a:t> (studies from </a:t>
                      </a:r>
                      <a:r>
                        <a:rPr lang="nb-NO" sz="1200" dirty="0" err="1"/>
                        <a:t>Heitz-Mayfield</a:t>
                      </a:r>
                      <a:r>
                        <a:rPr lang="nb-NO" sz="1200" dirty="0"/>
                        <a:t>)</a:t>
                      </a:r>
                    </a:p>
                  </a:txBody>
                  <a:tcPr marL="78402" marR="78402" marT="39202" marB="392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/>
                        <a:t>Lisa Heitz-Mayfield</a:t>
                      </a:r>
                      <a:endParaRPr lang="nb-NO" sz="1600" dirty="0"/>
                    </a:p>
                  </a:txBody>
                  <a:tcPr marL="78402" marR="78402" marT="39202" marB="39202" anchor="ctr"/>
                </a:tc>
                <a:extLst>
                  <a:ext uri="{0D108BD9-81ED-4DB2-BD59-A6C34878D82A}">
                    <a16:rowId xmlns:a16="http://schemas.microsoft.com/office/drawing/2014/main" val="1951802772"/>
                  </a:ext>
                </a:extLst>
              </a:tr>
              <a:tr h="317966">
                <a:tc>
                  <a:txBody>
                    <a:bodyPr/>
                    <a:lstStyle/>
                    <a:p>
                      <a:r>
                        <a:rPr lang="nb-NO" sz="1600" dirty="0"/>
                        <a:t>11.55-12.30 (break/</a:t>
                      </a:r>
                      <a:r>
                        <a:rPr lang="nb-NO" sz="1600" dirty="0" err="1"/>
                        <a:t>lunch</a:t>
                      </a:r>
                      <a:r>
                        <a:rPr lang="nb-NO" sz="1600" dirty="0"/>
                        <a:t>)</a:t>
                      </a:r>
                    </a:p>
                  </a:txBody>
                  <a:tcPr marL="78402" marR="78402" marT="39202" marB="39202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LUNCH</a:t>
                      </a:r>
                    </a:p>
                  </a:txBody>
                  <a:tcPr marL="78402" marR="78402" marT="39202" marB="39202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8609109"/>
                  </a:ext>
                </a:extLst>
              </a:tr>
              <a:tr h="317966">
                <a:tc gridSpan="2">
                  <a:txBody>
                    <a:bodyPr/>
                    <a:lstStyle/>
                    <a:p>
                      <a:pPr algn="ctr"/>
                      <a:r>
                        <a:rPr lang="nb-NO" sz="1000" b="1" dirty="0">
                          <a:highlight>
                            <a:srgbClr val="FF0000"/>
                          </a:highlight>
                        </a:rPr>
                        <a:t>CLINIC STARTS FOR STUDENTS AND STAFF AT 12.30. SEMINAR CONTINUES FOR THOSE WHO HAVE AVAILABLE TIME.</a:t>
                      </a:r>
                    </a:p>
                  </a:txBody>
                  <a:tcPr marL="88675" marR="88675" marT="44338" marB="44338" anchor="ctr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sz="1000" b="1" dirty="0">
                        <a:highlight>
                          <a:srgbClr val="FF0000"/>
                        </a:highlight>
                      </a:endParaRPr>
                    </a:p>
                  </a:txBody>
                  <a:tcPr marL="88675" marR="88675" marT="44338" marB="44338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9223743"/>
                  </a:ext>
                </a:extLst>
              </a:tr>
              <a:tr h="551337">
                <a:tc>
                  <a:txBody>
                    <a:bodyPr/>
                    <a:lstStyle/>
                    <a:p>
                      <a:r>
                        <a:rPr lang="nb-NO" sz="1600" dirty="0"/>
                        <a:t>12.30-13.00 </a:t>
                      </a:r>
                    </a:p>
                    <a:p>
                      <a:r>
                        <a:rPr lang="nb-NO" sz="1600" dirty="0" err="1"/>
                        <a:t>Peri-implant</a:t>
                      </a:r>
                      <a:r>
                        <a:rPr lang="nb-NO" sz="1600" dirty="0"/>
                        <a:t> </a:t>
                      </a:r>
                      <a:r>
                        <a:rPr lang="nb-NO" sz="1600" dirty="0" err="1"/>
                        <a:t>diseases</a:t>
                      </a:r>
                      <a:r>
                        <a:rPr lang="nb-NO" sz="1600" dirty="0"/>
                        <a:t> </a:t>
                      </a:r>
                      <a:r>
                        <a:rPr lang="nb-NO" sz="1200" dirty="0"/>
                        <a:t>(studies from Norway)</a:t>
                      </a:r>
                    </a:p>
                  </a:txBody>
                  <a:tcPr marL="78402" marR="78402" marT="39202" marB="392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/>
                        <a:t>Erik Klepsland Mauland</a:t>
                      </a:r>
                      <a:endParaRPr lang="nb-NO" sz="1600" dirty="0"/>
                    </a:p>
                  </a:txBody>
                  <a:tcPr marL="78402" marR="78402" marT="39202" marB="39202" anchor="ctr"/>
                </a:tc>
                <a:extLst>
                  <a:ext uri="{0D108BD9-81ED-4DB2-BD59-A6C34878D82A}">
                    <a16:rowId xmlns:a16="http://schemas.microsoft.com/office/drawing/2014/main" val="1345813174"/>
                  </a:ext>
                </a:extLst>
              </a:tr>
              <a:tr h="496550">
                <a:tc>
                  <a:txBody>
                    <a:bodyPr/>
                    <a:lstStyle/>
                    <a:p>
                      <a:r>
                        <a:rPr lang="nb-NO" sz="1600" dirty="0"/>
                        <a:t>13.00-13.20 </a:t>
                      </a:r>
                      <a:r>
                        <a:rPr lang="nb-NO" sz="1600" dirty="0" err="1"/>
                        <a:t>Peri-implant</a:t>
                      </a:r>
                      <a:r>
                        <a:rPr lang="nb-NO" sz="1600" dirty="0"/>
                        <a:t> </a:t>
                      </a:r>
                      <a:r>
                        <a:rPr lang="nb-NO" sz="1600" dirty="0" err="1"/>
                        <a:t>mucositis</a:t>
                      </a:r>
                      <a:endParaRPr lang="nb-NO" sz="1600" dirty="0"/>
                    </a:p>
                    <a:p>
                      <a:r>
                        <a:rPr lang="nb-NO" sz="1200" dirty="0" err="1"/>
                        <a:t>Intervention</a:t>
                      </a:r>
                      <a:r>
                        <a:rPr lang="nb-NO" sz="1200" dirty="0"/>
                        <a:t> (</a:t>
                      </a:r>
                      <a:r>
                        <a:rPr lang="nb-NO" sz="1200" dirty="0" err="1"/>
                        <a:t>preliminary</a:t>
                      </a:r>
                      <a:r>
                        <a:rPr lang="nb-NO" sz="1200" dirty="0"/>
                        <a:t> data from an RCT)</a:t>
                      </a:r>
                    </a:p>
                  </a:txBody>
                  <a:tcPr marL="78402" marR="78402" marT="39202" marB="392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/>
                        <a:t>Mehrnaz Beheshti Maal</a:t>
                      </a:r>
                      <a:endParaRPr lang="nb-NO" sz="1600" dirty="0"/>
                    </a:p>
                  </a:txBody>
                  <a:tcPr marL="78402" marR="78402" marT="39202" marB="39202" anchor="ctr"/>
                </a:tc>
                <a:extLst>
                  <a:ext uri="{0D108BD9-81ED-4DB2-BD59-A6C34878D82A}">
                    <a16:rowId xmlns:a16="http://schemas.microsoft.com/office/drawing/2014/main" val="4110658355"/>
                  </a:ext>
                </a:extLst>
              </a:tr>
              <a:tr h="492220">
                <a:tc>
                  <a:txBody>
                    <a:bodyPr/>
                    <a:lstStyle/>
                    <a:p>
                      <a:r>
                        <a:rPr lang="nb-NO" sz="1600" dirty="0"/>
                        <a:t>13.20-13.50 </a:t>
                      </a:r>
                      <a:r>
                        <a:rPr lang="nb-NO" sz="1600" dirty="0" err="1"/>
                        <a:t>Peri-implantitis</a:t>
                      </a:r>
                      <a:endParaRPr lang="nb-NO" sz="1600" dirty="0"/>
                    </a:p>
                    <a:p>
                      <a:r>
                        <a:rPr lang="nb-NO" sz="1200" dirty="0" err="1"/>
                        <a:t>Intervention</a:t>
                      </a:r>
                      <a:r>
                        <a:rPr lang="nb-NO" sz="1200" dirty="0"/>
                        <a:t> (data from an RCT)</a:t>
                      </a:r>
                    </a:p>
                  </a:txBody>
                  <a:tcPr marL="78402" marR="78402" marT="39202" marB="39202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Sadia Khan</a:t>
                      </a:r>
                    </a:p>
                  </a:txBody>
                  <a:tcPr marL="78402" marR="78402" marT="39202" marB="39202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5414148"/>
                  </a:ext>
                </a:extLst>
              </a:tr>
              <a:tr h="496550">
                <a:tc>
                  <a:txBody>
                    <a:bodyPr/>
                    <a:lstStyle/>
                    <a:p>
                      <a:r>
                        <a:rPr lang="nb-NO" sz="1600" dirty="0"/>
                        <a:t>13.50-14.10 (break/</a:t>
                      </a:r>
                      <a:r>
                        <a:rPr lang="nb-NO" sz="1600" dirty="0" err="1"/>
                        <a:t>coffee</a:t>
                      </a:r>
                      <a:r>
                        <a:rPr lang="nb-NO" sz="1600" dirty="0"/>
                        <a:t>)</a:t>
                      </a:r>
                    </a:p>
                  </a:txBody>
                  <a:tcPr marL="78402" marR="78402" marT="39202" marB="39202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BREAK</a:t>
                      </a:r>
                    </a:p>
                  </a:txBody>
                  <a:tcPr marL="78402" marR="78402" marT="39202" marB="39202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445454"/>
                  </a:ext>
                </a:extLst>
              </a:tr>
              <a:tr h="317966">
                <a:tc>
                  <a:txBody>
                    <a:bodyPr/>
                    <a:lstStyle/>
                    <a:p>
                      <a:r>
                        <a:rPr lang="nb-NO" sz="1600" dirty="0"/>
                        <a:t>14.10-14.40 </a:t>
                      </a:r>
                      <a:r>
                        <a:rPr lang="nb-NO" sz="1600" dirty="0" err="1"/>
                        <a:t>Peri-implantitis</a:t>
                      </a:r>
                      <a:r>
                        <a:rPr lang="nb-NO" sz="1200" dirty="0"/>
                        <a:t> (data from Oslo)</a:t>
                      </a:r>
                    </a:p>
                  </a:txBody>
                  <a:tcPr marL="78402" marR="78402" marT="39202" marB="392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/>
                        <a:t>Badra Hussain</a:t>
                      </a:r>
                      <a:endParaRPr lang="nb-NO" sz="1600" dirty="0"/>
                    </a:p>
                  </a:txBody>
                  <a:tcPr marL="78402" marR="78402" marT="39202" marB="39202" anchor="ctr"/>
                </a:tc>
                <a:extLst>
                  <a:ext uri="{0D108BD9-81ED-4DB2-BD59-A6C34878D82A}">
                    <a16:rowId xmlns:a16="http://schemas.microsoft.com/office/drawing/2014/main" val="1194103615"/>
                  </a:ext>
                </a:extLst>
              </a:tr>
              <a:tr h="728687">
                <a:tc>
                  <a:txBody>
                    <a:bodyPr/>
                    <a:lstStyle/>
                    <a:p>
                      <a:r>
                        <a:rPr lang="nb-NO" sz="1600" dirty="0"/>
                        <a:t>14.40-15.00 </a:t>
                      </a:r>
                      <a:r>
                        <a:rPr lang="nb-NO" sz="1600" dirty="0" err="1"/>
                        <a:t>Inactivated</a:t>
                      </a:r>
                      <a:r>
                        <a:rPr lang="nb-NO" sz="1600" dirty="0"/>
                        <a:t> probiotics </a:t>
                      </a:r>
                      <a:r>
                        <a:rPr lang="nb-NO" sz="1600" dirty="0" err="1"/>
                        <a:t>on</a:t>
                      </a:r>
                      <a:r>
                        <a:rPr lang="nb-NO" sz="1600" dirty="0"/>
                        <a:t> </a:t>
                      </a:r>
                      <a:r>
                        <a:rPr lang="nb-NO" sz="1600" dirty="0" err="1"/>
                        <a:t>tannic</a:t>
                      </a:r>
                      <a:r>
                        <a:rPr lang="nb-NO" sz="1600" dirty="0"/>
                        <a:t> acid-</a:t>
                      </a:r>
                      <a:r>
                        <a:rPr lang="nb-NO" sz="1600" dirty="0" err="1"/>
                        <a:t>coated</a:t>
                      </a:r>
                      <a:r>
                        <a:rPr lang="nb-NO" sz="1600" dirty="0"/>
                        <a:t> </a:t>
                      </a:r>
                      <a:r>
                        <a:rPr lang="nb-NO" sz="1600" dirty="0" err="1"/>
                        <a:t>titanium</a:t>
                      </a:r>
                      <a:r>
                        <a:rPr lang="nb-NO" sz="1600" dirty="0"/>
                        <a:t> </a:t>
                      </a:r>
                      <a:r>
                        <a:rPr lang="nb-NO" sz="1600" dirty="0" err="1"/>
                        <a:t>implants</a:t>
                      </a:r>
                      <a:r>
                        <a:rPr lang="nb-NO" sz="1600" dirty="0"/>
                        <a:t>  </a:t>
                      </a:r>
                      <a:r>
                        <a:rPr lang="nb-NO" sz="1200" dirty="0"/>
                        <a:t>(in </a:t>
                      </a:r>
                      <a:r>
                        <a:rPr lang="nb-NO" sz="1200" dirty="0" err="1"/>
                        <a:t>vitro</a:t>
                      </a:r>
                      <a:r>
                        <a:rPr lang="nb-NO" sz="1200" dirty="0"/>
                        <a:t> data)</a:t>
                      </a:r>
                    </a:p>
                  </a:txBody>
                  <a:tcPr marL="78402" marR="78402" marT="39202" marB="392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Agnes </a:t>
                      </a:r>
                      <a:r>
                        <a:rPr lang="nb-NO" sz="1600" dirty="0" err="1"/>
                        <a:t>Rogala</a:t>
                      </a:r>
                      <a:endParaRPr lang="nb-NO" sz="1600" dirty="0"/>
                    </a:p>
                  </a:txBody>
                  <a:tcPr marL="78402" marR="78402" marT="39202" marB="39202" anchor="ctr"/>
                </a:tc>
                <a:extLst>
                  <a:ext uri="{0D108BD9-81ED-4DB2-BD59-A6C34878D82A}">
                    <a16:rowId xmlns:a16="http://schemas.microsoft.com/office/drawing/2014/main" val="12053049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78828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11606</TotalTime>
  <Words>143</Words>
  <Application>Microsoft Office PowerPoint</Application>
  <PresentationFormat>Widescreen</PresentationFormat>
  <Paragraphs>32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Office-tema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Anders Verket</dc:creator>
  <cp:lastModifiedBy>Astrid Skiftesvik Bjørkeng</cp:lastModifiedBy>
  <cp:revision>8</cp:revision>
  <dcterms:created xsi:type="dcterms:W3CDTF">2024-07-30T10:36:05Z</dcterms:created>
  <dcterms:modified xsi:type="dcterms:W3CDTF">2024-09-20T15:59:22Z</dcterms:modified>
</cp:coreProperties>
</file>