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282" r:id="rId3"/>
    <p:sldId id="273" r:id="rId4"/>
    <p:sldId id="259" r:id="rId5"/>
    <p:sldId id="271" r:id="rId6"/>
    <p:sldId id="257" r:id="rId7"/>
    <p:sldId id="276" r:id="rId8"/>
    <p:sldId id="260" r:id="rId9"/>
    <p:sldId id="277" r:id="rId10"/>
    <p:sldId id="261" r:id="rId11"/>
    <p:sldId id="270" r:id="rId12"/>
    <p:sldId id="278" r:id="rId13"/>
    <p:sldId id="279" r:id="rId14"/>
    <p:sldId id="280" r:id="rId15"/>
    <p:sldId id="283" r:id="rId16"/>
    <p:sldId id="284" r:id="rId1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ne Waaktaar" initials="TW" lastIdx="0" clrIdx="0">
    <p:extLst>
      <p:ext uri="{19B8F6BF-5375-455C-9EA6-DF929625EA0E}">
        <p15:presenceInfo xmlns:p15="http://schemas.microsoft.com/office/powerpoint/2012/main" userId="S-1-5-21-1927809936-1189766144-1318725885-4614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7" autoAdjust="0"/>
    <p:restoredTop sz="86429" autoAdjust="0"/>
  </p:normalViewPr>
  <p:slideViewPr>
    <p:cSldViewPr snapToGrid="0">
      <p:cViewPr varScale="1">
        <p:scale>
          <a:sx n="141" d="100"/>
          <a:sy n="141" d="100"/>
        </p:scale>
        <p:origin x="576" y="126"/>
      </p:cViewPr>
      <p:guideLst/>
    </p:cSldViewPr>
  </p:slideViewPr>
  <p:outlineViewPr>
    <p:cViewPr>
      <p:scale>
        <a:sx n="33" d="100"/>
        <a:sy n="33" d="100"/>
      </p:scale>
      <p:origin x="0" y="-567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82692D-C647-4F32-AB45-5B0831C876B5}" type="datetimeFigureOut">
              <a:rPr lang="nb-NO" smtClean="0"/>
              <a:t>20.02.2020</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345CC6-8F06-4FE0-BEFD-73B3ADD7C9B3}" type="slidenum">
              <a:rPr lang="nb-NO" smtClean="0"/>
              <a:t>‹#›</a:t>
            </a:fld>
            <a:endParaRPr lang="nb-NO"/>
          </a:p>
        </p:txBody>
      </p:sp>
    </p:spTree>
    <p:extLst>
      <p:ext uri="{BB962C8B-B14F-4D97-AF65-F5344CB8AC3E}">
        <p14:creationId xmlns:p14="http://schemas.microsoft.com/office/powerpoint/2010/main" val="194526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7 minutter hver, </a:t>
            </a:r>
            <a:r>
              <a:rPr lang="nb-NO" dirty="0" err="1" smtClean="0"/>
              <a:t>inkl</a:t>
            </a:r>
            <a:r>
              <a:rPr lang="nb-NO" dirty="0" smtClean="0"/>
              <a:t> meg til intro</a:t>
            </a:r>
            <a:r>
              <a:rPr lang="nb-NO" baseline="0" dirty="0" smtClean="0"/>
              <a:t> -&gt; 15.00</a:t>
            </a:r>
          </a:p>
          <a:p>
            <a:r>
              <a:rPr lang="nb-NO" baseline="0" dirty="0" smtClean="0"/>
              <a:t>20 min </a:t>
            </a:r>
            <a:r>
              <a:rPr lang="nb-NO" baseline="0" dirty="0" err="1" smtClean="0"/>
              <a:t>honours</a:t>
            </a:r>
            <a:r>
              <a:rPr lang="nb-NO" baseline="0" dirty="0" smtClean="0"/>
              <a:t> -&gt; 15.20</a:t>
            </a:r>
          </a:p>
          <a:p>
            <a:r>
              <a:rPr lang="nb-NO" baseline="0" dirty="0" smtClean="0"/>
              <a:t>10 min Link -&gt; 15.30</a:t>
            </a:r>
          </a:p>
          <a:p>
            <a:r>
              <a:rPr lang="nb-NO" baseline="0" dirty="0" smtClean="0"/>
              <a:t>5 min -&gt; merittert underviser + 50 timer undervisningsutvikling</a:t>
            </a:r>
          </a:p>
          <a:p>
            <a:r>
              <a:rPr lang="nb-NO" baseline="0" dirty="0" smtClean="0"/>
              <a:t>5 min -&gt; Studiebarometeret</a:t>
            </a:r>
          </a:p>
          <a:p>
            <a:r>
              <a:rPr lang="nb-NO" baseline="0" dirty="0" smtClean="0"/>
              <a:t>5 min -&gt; </a:t>
            </a:r>
            <a:r>
              <a:rPr lang="nb-NO" baseline="0" dirty="0" err="1" smtClean="0"/>
              <a:t>SVEXfak</a:t>
            </a:r>
            <a:endParaRPr lang="nb-NO" baseline="0" dirty="0" smtClean="0"/>
          </a:p>
          <a:p>
            <a:endParaRPr lang="nb-NO" baseline="0" dirty="0" smtClean="0"/>
          </a:p>
          <a:p>
            <a:endParaRPr lang="nb-NO" dirty="0" smtClean="0"/>
          </a:p>
        </p:txBody>
      </p:sp>
      <p:sp>
        <p:nvSpPr>
          <p:cNvPr id="4" name="Slide Number Placeholder 3"/>
          <p:cNvSpPr>
            <a:spLocks noGrp="1"/>
          </p:cNvSpPr>
          <p:nvPr>
            <p:ph type="sldNum" sz="quarter" idx="10"/>
          </p:nvPr>
        </p:nvSpPr>
        <p:spPr/>
        <p:txBody>
          <a:bodyPr/>
          <a:lstStyle/>
          <a:p>
            <a:fld id="{30345CC6-8F06-4FE0-BEFD-73B3ADD7C9B3}" type="slidenum">
              <a:rPr lang="nb-NO" smtClean="0"/>
              <a:t>1</a:t>
            </a:fld>
            <a:endParaRPr lang="nb-NO"/>
          </a:p>
        </p:txBody>
      </p:sp>
    </p:spTree>
    <p:extLst>
      <p:ext uri="{BB962C8B-B14F-4D97-AF65-F5344CB8AC3E}">
        <p14:creationId xmlns:p14="http://schemas.microsoft.com/office/powerpoint/2010/main" val="2582920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Problem-based learning is an instructional, learner-centered approach in which students learn by integrating theory and practice, and applying knowledge and skills to generate a solution to a problem </a:t>
            </a:r>
          </a:p>
          <a:p>
            <a:endParaRPr lang="en-US" dirty="0" smtClean="0"/>
          </a:p>
          <a:p>
            <a:r>
              <a:rPr lang="en-US" dirty="0" smtClean="0"/>
              <a:t>Case-based learning is a predecessor to problem-based learning where a common denominator is to challenge students in handling realistic problem situations presented in whole-class situations; often in seminar settings but can also be applied in breaking up lectures. </a:t>
            </a:r>
          </a:p>
          <a:p>
            <a:endParaRPr lang="en-US" dirty="0" smtClean="0"/>
          </a:p>
          <a:p>
            <a:r>
              <a:rPr lang="en-US" dirty="0" smtClean="0"/>
              <a:t>Project-based learning involves students in pursuing projects that involve real-world activities of experts, </a:t>
            </a:r>
          </a:p>
          <a:p>
            <a:endParaRPr lang="en-US" dirty="0" smtClean="0"/>
          </a:p>
          <a:p>
            <a:r>
              <a:rPr lang="en-US" dirty="0" smtClean="0"/>
              <a:t>Inquiry-based learning is the widest category of the student-</a:t>
            </a:r>
            <a:r>
              <a:rPr lang="en-US" dirty="0" err="1" smtClean="0"/>
              <a:t>centred</a:t>
            </a:r>
            <a:r>
              <a:rPr lang="en-US" dirty="0" smtClean="0"/>
              <a:t> approaches addressed in this review, and comprises a range of activities emphasizing investigative work with knowledge to facilitate students’ active participation (e.g. </a:t>
            </a:r>
            <a:r>
              <a:rPr lang="en-US" dirty="0" err="1" smtClean="0"/>
              <a:t>Aditomo</a:t>
            </a:r>
            <a:r>
              <a:rPr lang="en-US" dirty="0" smtClean="0"/>
              <a:t> et al. 2013; </a:t>
            </a:r>
            <a:r>
              <a:rPr lang="en-US" dirty="0" err="1" smtClean="0"/>
              <a:t>Spronken</a:t>
            </a:r>
            <a:r>
              <a:rPr lang="en-US" dirty="0" smtClean="0"/>
              <a:t>-Smith &amp; Walker 2010). A main characteristic in IBL is open-ended, student-directed inquiry or research, with the potential to elicit a critical mind-set and problem solving </a:t>
            </a:r>
            <a:endParaRPr lang="nb-NO" dirty="0"/>
          </a:p>
        </p:txBody>
      </p:sp>
      <p:sp>
        <p:nvSpPr>
          <p:cNvPr id="4" name="Slide Number Placeholder 3"/>
          <p:cNvSpPr>
            <a:spLocks noGrp="1"/>
          </p:cNvSpPr>
          <p:nvPr>
            <p:ph type="sldNum" sz="quarter" idx="10"/>
          </p:nvPr>
        </p:nvSpPr>
        <p:spPr/>
        <p:txBody>
          <a:bodyPr/>
          <a:lstStyle/>
          <a:p>
            <a:fld id="{30345CC6-8F06-4FE0-BEFD-73B3ADD7C9B3}" type="slidenum">
              <a:rPr lang="nb-NO" smtClean="0"/>
              <a:t>3</a:t>
            </a:fld>
            <a:endParaRPr lang="nb-NO"/>
          </a:p>
        </p:txBody>
      </p:sp>
    </p:spTree>
    <p:extLst>
      <p:ext uri="{BB962C8B-B14F-4D97-AF65-F5344CB8AC3E}">
        <p14:creationId xmlns:p14="http://schemas.microsoft.com/office/powerpoint/2010/main" val="416764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D7F97281-3DF4-4A22-9A8E-2C6C311CFB8C}" type="datetimeFigureOut">
              <a:rPr lang="nb-NO" smtClean="0"/>
              <a:t>20.02.2020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1821695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D7F97281-3DF4-4A22-9A8E-2C6C311CFB8C}" type="datetimeFigureOut">
              <a:rPr lang="nb-NO" smtClean="0"/>
              <a:t>20.02.2020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1699265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7F97281-3DF4-4A22-9A8E-2C6C311CFB8C}" type="datetimeFigureOut">
              <a:rPr lang="nb-NO" smtClean="0"/>
              <a:t>20.02.2020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386392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D7F97281-3DF4-4A22-9A8E-2C6C311CFB8C}" type="datetimeFigureOut">
              <a:rPr lang="nb-NO" smtClean="0"/>
              <a:t>20.02.2020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502497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D7F97281-3DF4-4A22-9A8E-2C6C311CFB8C}" type="datetimeFigureOut">
              <a:rPr lang="nb-NO" smtClean="0"/>
              <a:t>20.02.2020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899933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D7F97281-3DF4-4A22-9A8E-2C6C311CFB8C}" type="datetimeFigureOut">
              <a:rPr lang="nb-NO" smtClean="0"/>
              <a:t>20.02.2020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3614569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F97281-3DF4-4A22-9A8E-2C6C311CFB8C}" type="datetimeFigureOut">
              <a:rPr lang="nb-NO" smtClean="0"/>
              <a:t>20.02.2020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3344417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7F97281-3DF4-4A22-9A8E-2C6C311CFB8C}" type="datetimeFigureOut">
              <a:rPr lang="nb-NO" smtClean="0"/>
              <a:t>20.02.2020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999574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7F97281-3DF4-4A22-9A8E-2C6C311CFB8C}" type="datetimeFigureOut">
              <a:rPr lang="nb-NO" smtClean="0"/>
              <a:t>20.02.2020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64738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D7F97281-3DF4-4A22-9A8E-2C6C311CFB8C}" type="datetimeFigureOut">
              <a:rPr lang="nb-NO" smtClean="0"/>
              <a:t>20.02.2020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965461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D7F97281-3DF4-4A22-9A8E-2C6C311CFB8C}" type="datetimeFigureOut">
              <a:rPr lang="nb-NO" smtClean="0"/>
              <a:t>20.02.2020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E558643-230C-4013-89DB-75DE7035F177}" type="slidenum">
              <a:rPr lang="nb-NO" smtClean="0"/>
              <a:t>‹#›</a:t>
            </a:fld>
            <a:endParaRPr lang="nb-NO"/>
          </a:p>
        </p:txBody>
      </p:sp>
    </p:spTree>
    <p:extLst>
      <p:ext uri="{BB962C8B-B14F-4D97-AF65-F5344CB8AC3E}">
        <p14:creationId xmlns:p14="http://schemas.microsoft.com/office/powerpoint/2010/main" val="1381006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727200" y="1905000"/>
            <a:ext cx="9245600" cy="1143000"/>
          </a:xfrm>
        </p:spPr>
        <p:txBody>
          <a:bodyPr anchor="b"/>
          <a:lstStyle>
            <a:lvl1pPr>
              <a:defRPr sz="2000">
                <a:solidFill>
                  <a:schemeClr val="bg2"/>
                </a:solidFill>
              </a:defRPr>
            </a:lvl1pPr>
          </a:lstStyle>
          <a:p>
            <a:r>
              <a:rPr lang="en-US" smtClean="0"/>
              <a:t>Click to edit Master title style</a:t>
            </a:r>
            <a:endParaRPr lang="en-US" dirty="0"/>
          </a:p>
        </p:txBody>
      </p:sp>
      <p:sp>
        <p:nvSpPr>
          <p:cNvPr id="3075" name="Rectangle 1027"/>
          <p:cNvSpPr>
            <a:spLocks noGrp="1" noChangeArrowheads="1"/>
          </p:cNvSpPr>
          <p:nvPr>
            <p:ph type="subTitle" sz="quarter" idx="1"/>
          </p:nvPr>
        </p:nvSpPr>
        <p:spPr>
          <a:xfrm>
            <a:off x="1727200" y="3048000"/>
            <a:ext cx="9753600" cy="1752600"/>
          </a:xfrm>
        </p:spPr>
        <p:txBody>
          <a:bodyPr/>
          <a:lstStyle>
            <a:lvl1pPr marL="0" indent="0">
              <a:buFontTx/>
              <a:buNone/>
              <a:defRPr sz="3000" b="1" i="0" baseline="0">
                <a:latin typeface="Arial"/>
                <a:cs typeface="Arial"/>
              </a:defRPr>
            </a:lvl1pPr>
          </a:lstStyle>
          <a:p>
            <a:r>
              <a:rPr lang="en-US" smtClean="0"/>
              <a:t>Click to edit Master subtitle style</a:t>
            </a:r>
            <a:endParaRPr lang="en-US" dirty="0"/>
          </a:p>
        </p:txBody>
      </p:sp>
    </p:spTree>
    <p:extLst>
      <p:ext uri="{BB962C8B-B14F-4D97-AF65-F5344CB8AC3E}">
        <p14:creationId xmlns:p14="http://schemas.microsoft.com/office/powerpoint/2010/main" val="3053277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1183430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Tree>
    <p:extLst>
      <p:ext uri="{BB962C8B-B14F-4D97-AF65-F5344CB8AC3E}">
        <p14:creationId xmlns:p14="http://schemas.microsoft.com/office/powerpoint/2010/main" val="27104905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1320800" y="1981200"/>
            <a:ext cx="5029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553200" y="1981200"/>
            <a:ext cx="5029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2386000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6692607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Tree>
    <p:extLst>
      <p:ext uri="{BB962C8B-B14F-4D97-AF65-F5344CB8AC3E}">
        <p14:creationId xmlns:p14="http://schemas.microsoft.com/office/powerpoint/2010/main" val="3915626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160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609601" y="15240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Tree>
    <p:extLst>
      <p:ext uri="{BB962C8B-B14F-4D97-AF65-F5344CB8AC3E}">
        <p14:creationId xmlns:p14="http://schemas.microsoft.com/office/powerpoint/2010/main" val="22346463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Tree>
    <p:extLst>
      <p:ext uri="{BB962C8B-B14F-4D97-AF65-F5344CB8AC3E}">
        <p14:creationId xmlns:p14="http://schemas.microsoft.com/office/powerpoint/2010/main" val="303788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4196002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17000" y="838200"/>
            <a:ext cx="256540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1320800" y="838200"/>
            <a:ext cx="74930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3187981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F97281-3DF4-4A22-9A8E-2C6C311CFB8C}" type="datetimeFigureOut">
              <a:rPr lang="nb-NO" smtClean="0"/>
              <a:t>20.02.2020</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558643-230C-4013-89DB-75DE7035F177}" type="slidenum">
              <a:rPr lang="nb-NO" smtClean="0"/>
              <a:t>‹#›</a:t>
            </a:fld>
            <a:endParaRPr lang="nb-NO"/>
          </a:p>
        </p:txBody>
      </p:sp>
    </p:spTree>
    <p:extLst>
      <p:ext uri="{BB962C8B-B14F-4D97-AF65-F5344CB8AC3E}">
        <p14:creationId xmlns:p14="http://schemas.microsoft.com/office/powerpoint/2010/main" val="1822356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320800" y="838200"/>
            <a:ext cx="10261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1320800" y="1981200"/>
            <a:ext cx="102616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7144109-3093-7840-9E54-D951E28D436B}" type="slidenum">
              <a:rPr lang="nb-NO"/>
              <a:pPr>
                <a:defRPr/>
              </a:pPr>
              <a:t>‹#›</a:t>
            </a:fld>
            <a:endParaRPr lang="nb-NO"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B0E44B05-8255-2A4E-A770-F3211325F36B}" type="datetime1">
              <a:rPr lang="nb-NO"/>
              <a:pPr>
                <a:defRPr/>
              </a:pPr>
              <a:t>20.02.2020</a:t>
            </a:fld>
            <a:endParaRPr lang="nb-NO" dirty="0"/>
          </a:p>
        </p:txBody>
      </p:sp>
      <p:pic>
        <p:nvPicPr>
          <p:cNvPr id="1031" name="Picture 10" descr="UiO_SV_A_ENG.png"/>
          <p:cNvPicPr>
            <a:picLocks noChangeAspect="1"/>
          </p:cNvPicPr>
          <p:nvPr userDrawn="1"/>
        </p:nvPicPr>
        <p:blipFill>
          <a:blip r:embed="rId13"/>
          <a:srcRect/>
          <a:stretch>
            <a:fillRect/>
          </a:stretch>
        </p:blipFill>
        <p:spPr bwMode="auto">
          <a:xfrm>
            <a:off x="406401" y="228601"/>
            <a:ext cx="4085167" cy="373063"/>
          </a:xfrm>
          <a:prstGeom prst="rect">
            <a:avLst/>
          </a:prstGeom>
          <a:noFill/>
          <a:ln w="9525">
            <a:noFill/>
            <a:miter lim="800000"/>
            <a:headEnd/>
            <a:tailEnd/>
          </a:ln>
        </p:spPr>
      </p:pic>
    </p:spTree>
    <p:extLst>
      <p:ext uri="{BB962C8B-B14F-4D97-AF65-F5344CB8AC3E}">
        <p14:creationId xmlns:p14="http://schemas.microsoft.com/office/powerpoint/2010/main" val="21252256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71690" y="2811790"/>
            <a:ext cx="9365186" cy="2520280"/>
          </a:xfrm>
        </p:spPr>
        <p:txBody>
          <a:bodyPr/>
          <a:lstStyle/>
          <a:p>
            <a:pPr algn="ctr"/>
            <a:r>
              <a:rPr lang="nb-NO" sz="4800" dirty="0"/>
              <a:t>Forum for studiespørsmål</a:t>
            </a:r>
            <a:endParaRPr lang="en-US" sz="2000" dirty="0" smtClean="0"/>
          </a:p>
          <a:p>
            <a:pPr algn="ctr"/>
            <a:r>
              <a:rPr lang="nb-NO" sz="2000" dirty="0"/>
              <a:t>20.februar 2020</a:t>
            </a:r>
          </a:p>
          <a:p>
            <a:pPr algn="ctr"/>
            <a:r>
              <a:rPr lang="nb-NO" sz="2000" dirty="0"/>
              <a:t>Introduksjon </a:t>
            </a:r>
            <a:r>
              <a:rPr lang="nb-NO" sz="2000" dirty="0" smtClean="0"/>
              <a:t>v studiedekan Trine Waaktaar</a:t>
            </a:r>
            <a:endParaRPr lang="nb-NO" sz="2000" dirty="0"/>
          </a:p>
        </p:txBody>
      </p:sp>
    </p:spTree>
    <p:extLst>
      <p:ext uri="{BB962C8B-B14F-4D97-AF65-F5344CB8AC3E}">
        <p14:creationId xmlns:p14="http://schemas.microsoft.com/office/powerpoint/2010/main" val="2208403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Mål for utdanning </a:t>
            </a:r>
            <a:br>
              <a:rPr lang="nb-NO" dirty="0" smtClean="0"/>
            </a:br>
            <a:r>
              <a:rPr lang="nb-NO" dirty="0" smtClean="0"/>
              <a:t>2020-2023</a:t>
            </a:r>
            <a:endParaRPr lang="nb-NO" dirty="0"/>
          </a:p>
        </p:txBody>
      </p:sp>
      <p:sp>
        <p:nvSpPr>
          <p:cNvPr id="3" name="Content Placeholder 2"/>
          <p:cNvSpPr>
            <a:spLocks noGrp="1"/>
          </p:cNvSpPr>
          <p:nvPr>
            <p:ph idx="1"/>
          </p:nvPr>
        </p:nvSpPr>
        <p:spPr>
          <a:xfrm>
            <a:off x="838200" y="1825625"/>
            <a:ext cx="11218182" cy="4351338"/>
          </a:xfrm>
        </p:spPr>
        <p:txBody>
          <a:bodyPr>
            <a:normAutofit lnSpcReduction="10000"/>
          </a:bodyPr>
          <a:lstStyle/>
          <a:p>
            <a:r>
              <a:rPr lang="nb-NO" dirty="0" err="1" smtClean="0"/>
              <a:t>Studentsentrert</a:t>
            </a:r>
            <a:r>
              <a:rPr lang="nb-NO" dirty="0" smtClean="0"/>
              <a:t> </a:t>
            </a:r>
            <a:r>
              <a:rPr lang="nb-NO" dirty="0"/>
              <a:t>læring og evaluering </a:t>
            </a:r>
          </a:p>
          <a:p>
            <a:r>
              <a:rPr lang="nb-NO" dirty="0"/>
              <a:t>Nye teknologiske og digitale løsninger </a:t>
            </a:r>
          </a:p>
          <a:p>
            <a:r>
              <a:rPr lang="nb-NO" dirty="0"/>
              <a:t>Forskningsbasert undervisning </a:t>
            </a:r>
          </a:p>
          <a:p>
            <a:r>
              <a:rPr lang="nb-NO" dirty="0"/>
              <a:t>Relevans for arbeidsmarkedet </a:t>
            </a:r>
          </a:p>
          <a:p>
            <a:r>
              <a:rPr lang="nb-NO" dirty="0"/>
              <a:t>Godt læringsmiljø </a:t>
            </a:r>
          </a:p>
          <a:p>
            <a:r>
              <a:rPr lang="nb-NO" dirty="0"/>
              <a:t>Redusert frafall </a:t>
            </a:r>
          </a:p>
          <a:p>
            <a:r>
              <a:rPr lang="nb-NO" dirty="0" err="1"/>
              <a:t>Avprivatisering</a:t>
            </a:r>
            <a:r>
              <a:rPr lang="nb-NO" dirty="0"/>
              <a:t> og </a:t>
            </a:r>
            <a:r>
              <a:rPr lang="nb-NO" dirty="0" smtClean="0"/>
              <a:t>merittering </a:t>
            </a:r>
            <a:r>
              <a:rPr lang="nb-NO" dirty="0"/>
              <a:t>av undervisning og veiledning</a:t>
            </a:r>
          </a:p>
          <a:p>
            <a:r>
              <a:rPr lang="nb-NO" dirty="0"/>
              <a:t>Økt kvalitet, ikke kvantitet av undervisning </a:t>
            </a:r>
          </a:p>
          <a:p>
            <a:r>
              <a:rPr lang="nb-NO" dirty="0"/>
              <a:t>Internasjonalisering</a:t>
            </a:r>
          </a:p>
          <a:p>
            <a:endParaRPr lang="nb-NO" dirty="0"/>
          </a:p>
        </p:txBody>
      </p:sp>
      <p:pic>
        <p:nvPicPr>
          <p:cNvPr id="1026" name="Picture 2" descr="dekana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2978" y="236990"/>
            <a:ext cx="4703404" cy="3050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520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72800" cy="1325563"/>
          </a:xfrm>
        </p:spPr>
        <p:txBody>
          <a:bodyPr>
            <a:normAutofit/>
          </a:bodyPr>
          <a:lstStyle/>
          <a:p>
            <a:r>
              <a:rPr lang="nb-NO" dirty="0" err="1" smtClean="0"/>
              <a:t>Studentsentrert</a:t>
            </a:r>
            <a:r>
              <a:rPr lang="nb-NO" dirty="0" smtClean="0"/>
              <a:t> </a:t>
            </a:r>
            <a:r>
              <a:rPr lang="nb-NO" dirty="0"/>
              <a:t>læring og evaluering </a:t>
            </a:r>
          </a:p>
        </p:txBody>
      </p:sp>
      <p:sp>
        <p:nvSpPr>
          <p:cNvPr id="3" name="Content Placeholder 2"/>
          <p:cNvSpPr>
            <a:spLocks noGrp="1"/>
          </p:cNvSpPr>
          <p:nvPr>
            <p:ph idx="1"/>
          </p:nvPr>
        </p:nvSpPr>
        <p:spPr/>
        <p:txBody>
          <a:bodyPr>
            <a:normAutofit/>
          </a:bodyPr>
          <a:lstStyle/>
          <a:p>
            <a:endParaRPr lang="en-US" dirty="0" smtClean="0"/>
          </a:p>
          <a:p>
            <a:r>
              <a:rPr lang="en-US" dirty="0" err="1" smtClean="0"/>
              <a:t>Problembasert</a:t>
            </a:r>
            <a:r>
              <a:rPr lang="en-US" dirty="0" smtClean="0"/>
              <a:t> </a:t>
            </a:r>
            <a:r>
              <a:rPr lang="en-US" dirty="0" err="1" smtClean="0"/>
              <a:t>læring</a:t>
            </a:r>
            <a:r>
              <a:rPr lang="en-US" dirty="0" smtClean="0"/>
              <a:t>, case-</a:t>
            </a:r>
            <a:r>
              <a:rPr lang="en-US" dirty="0" err="1" smtClean="0"/>
              <a:t>basert</a:t>
            </a:r>
            <a:r>
              <a:rPr lang="en-US" dirty="0" smtClean="0"/>
              <a:t>, </a:t>
            </a:r>
            <a:r>
              <a:rPr lang="en-US" dirty="0" err="1" smtClean="0"/>
              <a:t>prosjekt-basert</a:t>
            </a:r>
            <a:r>
              <a:rPr lang="en-US" dirty="0" smtClean="0"/>
              <a:t> </a:t>
            </a:r>
            <a:r>
              <a:rPr lang="en-US" dirty="0" err="1" smtClean="0"/>
              <a:t>lærning</a:t>
            </a:r>
            <a:r>
              <a:rPr lang="en-US" dirty="0" smtClean="0"/>
              <a:t>, Inquiry-</a:t>
            </a:r>
            <a:r>
              <a:rPr lang="en-US" dirty="0" err="1" smtClean="0"/>
              <a:t>basert</a:t>
            </a:r>
            <a:r>
              <a:rPr lang="en-US" dirty="0" smtClean="0"/>
              <a:t> </a:t>
            </a:r>
            <a:r>
              <a:rPr lang="en-US" dirty="0" err="1" smtClean="0"/>
              <a:t>læring</a:t>
            </a:r>
            <a:endParaRPr lang="en-US" dirty="0" smtClean="0"/>
          </a:p>
          <a:p>
            <a:r>
              <a:rPr lang="en-US" dirty="0" smtClean="0"/>
              <a:t>Flipped classroom</a:t>
            </a:r>
          </a:p>
          <a:p>
            <a:r>
              <a:rPr lang="en-US" dirty="0" err="1" smtClean="0"/>
              <a:t>Variasjon</a:t>
            </a:r>
            <a:r>
              <a:rPr lang="en-US" dirty="0" smtClean="0"/>
              <a:t>: Mindfulness, </a:t>
            </a:r>
            <a:r>
              <a:rPr lang="en-US" dirty="0" err="1" smtClean="0"/>
              <a:t>summegrupper</a:t>
            </a:r>
            <a:r>
              <a:rPr lang="en-US" dirty="0" smtClean="0"/>
              <a:t>, </a:t>
            </a:r>
            <a:r>
              <a:rPr lang="en-US" dirty="0" err="1" smtClean="0"/>
              <a:t>notattid</a:t>
            </a:r>
            <a:r>
              <a:rPr lang="en-US" dirty="0" smtClean="0"/>
              <a:t>, </a:t>
            </a:r>
            <a:r>
              <a:rPr lang="en-US" dirty="0" err="1" smtClean="0"/>
              <a:t>mentometer</a:t>
            </a:r>
            <a:endParaRPr lang="en-US" dirty="0" smtClean="0"/>
          </a:p>
          <a:p>
            <a:endParaRPr lang="en-US" dirty="0" smtClean="0"/>
          </a:p>
        </p:txBody>
      </p:sp>
      <p:pic>
        <p:nvPicPr>
          <p:cNvPr id="4" name="Picture 3"/>
          <p:cNvPicPr>
            <a:picLocks noChangeAspect="1"/>
          </p:cNvPicPr>
          <p:nvPr/>
        </p:nvPicPr>
        <p:blipFill>
          <a:blip r:embed="rId3"/>
          <a:stretch>
            <a:fillRect/>
          </a:stretch>
        </p:blipFill>
        <p:spPr>
          <a:xfrm>
            <a:off x="3582487" y="4230220"/>
            <a:ext cx="4734359" cy="2456330"/>
          </a:xfrm>
          <a:prstGeom prst="rect">
            <a:avLst/>
          </a:prstGeom>
        </p:spPr>
      </p:pic>
      <p:sp>
        <p:nvSpPr>
          <p:cNvPr id="5" name="Multiply 4"/>
          <p:cNvSpPr/>
          <p:nvPr/>
        </p:nvSpPr>
        <p:spPr>
          <a:xfrm>
            <a:off x="4405449" y="4230220"/>
            <a:ext cx="3366951" cy="2207623"/>
          </a:xfrm>
          <a:prstGeom prst="mathMultiply">
            <a:avLst/>
          </a:prstGeom>
          <a:solidFill>
            <a:srgbClr val="C0000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327848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Nye teknologiske og digitale løsninger </a:t>
            </a:r>
            <a:br>
              <a:rPr lang="nb-NO" dirty="0"/>
            </a:br>
            <a:endParaRPr lang="nb-NO" dirty="0"/>
          </a:p>
        </p:txBody>
      </p:sp>
      <p:sp>
        <p:nvSpPr>
          <p:cNvPr id="3" name="Content Placeholder 2"/>
          <p:cNvSpPr>
            <a:spLocks noGrp="1"/>
          </p:cNvSpPr>
          <p:nvPr>
            <p:ph idx="1"/>
          </p:nvPr>
        </p:nvSpPr>
        <p:spPr>
          <a:xfrm>
            <a:off x="838200" y="1425575"/>
            <a:ext cx="10515600" cy="4351338"/>
          </a:xfrm>
        </p:spPr>
        <p:txBody>
          <a:bodyPr/>
          <a:lstStyle/>
          <a:p>
            <a:r>
              <a:rPr lang="nb-NO" dirty="0" smtClean="0"/>
              <a:t>Læringsplattformer: Canvas, </a:t>
            </a:r>
            <a:r>
              <a:rPr lang="nb-NO" dirty="0" err="1" smtClean="0"/>
              <a:t>Inspera</a:t>
            </a:r>
            <a:r>
              <a:rPr lang="nb-NO" dirty="0" smtClean="0"/>
              <a:t>, </a:t>
            </a:r>
            <a:r>
              <a:rPr lang="nb-NO" dirty="0" err="1" smtClean="0"/>
              <a:t>Leganto</a:t>
            </a:r>
            <a:endParaRPr lang="nb-NO" dirty="0" smtClean="0"/>
          </a:p>
          <a:p>
            <a:r>
              <a:rPr lang="nb-NO" dirty="0" smtClean="0"/>
              <a:t>Video, </a:t>
            </a:r>
            <a:r>
              <a:rPr lang="nb-NO" dirty="0" err="1" smtClean="0"/>
              <a:t>audio</a:t>
            </a:r>
            <a:r>
              <a:rPr lang="nb-NO" dirty="0" smtClean="0"/>
              <a:t>, utenom-pensum material</a:t>
            </a:r>
          </a:p>
          <a:p>
            <a:r>
              <a:rPr lang="nb-NO" dirty="0" smtClean="0"/>
              <a:t>Peer </a:t>
            </a:r>
            <a:r>
              <a:rPr lang="nb-NO" dirty="0" err="1" smtClean="0"/>
              <a:t>review</a:t>
            </a:r>
            <a:r>
              <a:rPr lang="nb-NO" dirty="0" smtClean="0"/>
              <a:t> systemer</a:t>
            </a:r>
          </a:p>
          <a:p>
            <a:r>
              <a:rPr lang="nb-NO" dirty="0" smtClean="0"/>
              <a:t>Bruk av plattformer for sosiale media</a:t>
            </a:r>
            <a:endParaRPr lang="nb-NO" dirty="0"/>
          </a:p>
        </p:txBody>
      </p:sp>
      <p:pic>
        <p:nvPicPr>
          <p:cNvPr id="4" name="Picture 3"/>
          <p:cNvPicPr>
            <a:picLocks noChangeAspect="1"/>
          </p:cNvPicPr>
          <p:nvPr/>
        </p:nvPicPr>
        <p:blipFill>
          <a:blip r:embed="rId2"/>
          <a:stretch>
            <a:fillRect/>
          </a:stretch>
        </p:blipFill>
        <p:spPr>
          <a:xfrm>
            <a:off x="6747001" y="2751138"/>
            <a:ext cx="5856616" cy="3897312"/>
          </a:xfrm>
          <a:prstGeom prst="rect">
            <a:avLst/>
          </a:prstGeom>
        </p:spPr>
      </p:pic>
    </p:spTree>
    <p:extLst>
      <p:ext uri="{BB962C8B-B14F-4D97-AF65-F5344CB8AC3E}">
        <p14:creationId xmlns:p14="http://schemas.microsoft.com/office/powerpoint/2010/main" val="1043583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Forskningsbasert undervisning</a:t>
            </a:r>
            <a:endParaRPr lang="nb-NO" dirty="0"/>
          </a:p>
        </p:txBody>
      </p:sp>
      <p:sp>
        <p:nvSpPr>
          <p:cNvPr id="3" name="Content Placeholder 2"/>
          <p:cNvSpPr>
            <a:spLocks noGrp="1"/>
          </p:cNvSpPr>
          <p:nvPr>
            <p:ph idx="1"/>
          </p:nvPr>
        </p:nvSpPr>
        <p:spPr>
          <a:xfrm>
            <a:off x="552450" y="1690688"/>
            <a:ext cx="6515100" cy="4351338"/>
          </a:xfrm>
        </p:spPr>
        <p:txBody>
          <a:bodyPr>
            <a:normAutofit lnSpcReduction="10000"/>
          </a:bodyPr>
          <a:lstStyle/>
          <a:p>
            <a:r>
              <a:rPr lang="en-US" dirty="0" err="1" smtClean="0"/>
              <a:t>Oppdaterte</a:t>
            </a:r>
            <a:r>
              <a:rPr lang="en-US" dirty="0" smtClean="0"/>
              <a:t> </a:t>
            </a:r>
            <a:r>
              <a:rPr lang="en-US" dirty="0" err="1" smtClean="0"/>
              <a:t>studieprogrammer</a:t>
            </a:r>
            <a:r>
              <a:rPr lang="en-US" dirty="0" smtClean="0"/>
              <a:t>, </a:t>
            </a:r>
            <a:r>
              <a:rPr lang="en-US" dirty="0" err="1" smtClean="0"/>
              <a:t>emner</a:t>
            </a:r>
            <a:r>
              <a:rPr lang="en-US" dirty="0" smtClean="0"/>
              <a:t> og </a:t>
            </a:r>
            <a:r>
              <a:rPr lang="en-US" dirty="0" err="1" smtClean="0"/>
              <a:t>pensumlister</a:t>
            </a:r>
            <a:endParaRPr lang="en-US" dirty="0" smtClean="0"/>
          </a:p>
          <a:p>
            <a:r>
              <a:rPr lang="en-US" dirty="0" err="1" smtClean="0"/>
              <a:t>Toppforskere</a:t>
            </a:r>
            <a:r>
              <a:rPr lang="en-US" dirty="0" smtClean="0"/>
              <a:t> </a:t>
            </a:r>
            <a:r>
              <a:rPr lang="en-US" dirty="0" err="1" smtClean="0"/>
              <a:t>skal</a:t>
            </a:r>
            <a:r>
              <a:rPr lang="en-US" dirty="0" smtClean="0"/>
              <a:t> </a:t>
            </a:r>
            <a:r>
              <a:rPr lang="en-US" dirty="0" err="1" smtClean="0"/>
              <a:t>også</a:t>
            </a:r>
            <a:r>
              <a:rPr lang="en-US" dirty="0" smtClean="0"/>
              <a:t> </a:t>
            </a:r>
            <a:r>
              <a:rPr lang="en-US" dirty="0" err="1" smtClean="0"/>
              <a:t>undervise</a:t>
            </a:r>
            <a:endParaRPr lang="en-US" dirty="0" smtClean="0"/>
          </a:p>
          <a:p>
            <a:r>
              <a:rPr lang="en-US" dirty="0" err="1" smtClean="0"/>
              <a:t>Rekruttere</a:t>
            </a:r>
            <a:r>
              <a:rPr lang="en-US" dirty="0" smtClean="0"/>
              <a:t> </a:t>
            </a:r>
            <a:r>
              <a:rPr lang="en-US" dirty="0" err="1" smtClean="0"/>
              <a:t>vitenskapelig</a:t>
            </a:r>
            <a:r>
              <a:rPr lang="en-US" dirty="0" smtClean="0"/>
              <a:t> </a:t>
            </a:r>
            <a:r>
              <a:rPr lang="en-US" dirty="0" err="1" smtClean="0"/>
              <a:t>ansatte</a:t>
            </a:r>
            <a:r>
              <a:rPr lang="en-US" dirty="0" smtClean="0"/>
              <a:t> </a:t>
            </a:r>
            <a:r>
              <a:rPr lang="en-US" dirty="0" err="1" smtClean="0"/>
              <a:t>som</a:t>
            </a:r>
            <a:r>
              <a:rPr lang="en-US" dirty="0" smtClean="0"/>
              <a:t> bade </a:t>
            </a:r>
            <a:r>
              <a:rPr lang="en-US" dirty="0" err="1" smtClean="0"/>
              <a:t>er</a:t>
            </a:r>
            <a:r>
              <a:rPr lang="en-US" dirty="0" smtClean="0"/>
              <a:t> </a:t>
            </a:r>
            <a:r>
              <a:rPr lang="en-US" dirty="0" err="1" smtClean="0"/>
              <a:t>glimrende</a:t>
            </a:r>
            <a:r>
              <a:rPr lang="en-US" dirty="0" smtClean="0"/>
              <a:t> </a:t>
            </a:r>
            <a:r>
              <a:rPr lang="en-US" dirty="0" err="1" smtClean="0"/>
              <a:t>forskere</a:t>
            </a:r>
            <a:r>
              <a:rPr lang="en-US" dirty="0" smtClean="0"/>
              <a:t> og </a:t>
            </a:r>
            <a:r>
              <a:rPr lang="en-US" dirty="0" err="1" smtClean="0"/>
              <a:t>undervisere</a:t>
            </a:r>
            <a:r>
              <a:rPr lang="en-US" dirty="0" smtClean="0"/>
              <a:t>   </a:t>
            </a:r>
          </a:p>
          <a:p>
            <a:pPr lvl="1"/>
            <a:r>
              <a:rPr lang="en-US" dirty="0" err="1" smtClean="0"/>
              <a:t>UiO's</a:t>
            </a:r>
            <a:r>
              <a:rPr lang="en-US" dirty="0" smtClean="0"/>
              <a:t> </a:t>
            </a:r>
            <a:r>
              <a:rPr lang="en-US" dirty="0" err="1" smtClean="0"/>
              <a:t>systemer</a:t>
            </a:r>
            <a:r>
              <a:rPr lang="en-US" dirty="0" smtClean="0"/>
              <a:t> for </a:t>
            </a:r>
            <a:r>
              <a:rPr lang="en-US" dirty="0" err="1" smtClean="0"/>
              <a:t>merittering</a:t>
            </a:r>
            <a:endParaRPr lang="en-US" dirty="0" smtClean="0"/>
          </a:p>
          <a:p>
            <a:pPr lvl="1"/>
            <a:r>
              <a:rPr lang="en-US" dirty="0" err="1" smtClean="0"/>
              <a:t>Aktiv</a:t>
            </a:r>
            <a:r>
              <a:rPr lang="en-US" dirty="0" smtClean="0"/>
              <a:t> </a:t>
            </a:r>
            <a:r>
              <a:rPr lang="en-US" dirty="0" err="1" smtClean="0"/>
              <a:t>bruk</a:t>
            </a:r>
            <a:r>
              <a:rPr lang="en-US" dirty="0" smtClean="0"/>
              <a:t> </a:t>
            </a:r>
            <a:r>
              <a:rPr lang="en-US" dirty="0" err="1" smtClean="0"/>
              <a:t>av</a:t>
            </a:r>
            <a:r>
              <a:rPr lang="en-US" dirty="0" smtClean="0"/>
              <a:t> </a:t>
            </a:r>
            <a:r>
              <a:rPr lang="en-US" dirty="0" err="1" smtClean="0"/>
              <a:t>ansettelsesretningslinjer</a:t>
            </a:r>
            <a:r>
              <a:rPr lang="en-US" dirty="0" smtClean="0"/>
              <a:t>, professor-</a:t>
            </a:r>
            <a:r>
              <a:rPr lang="en-US" dirty="0" err="1" smtClean="0"/>
              <a:t>reglement</a:t>
            </a:r>
            <a:r>
              <a:rPr lang="en-US" dirty="0" smtClean="0"/>
              <a:t>, </a:t>
            </a:r>
            <a:r>
              <a:rPr lang="en-US" dirty="0" err="1" smtClean="0"/>
              <a:t>timeregnskap</a:t>
            </a:r>
            <a:r>
              <a:rPr lang="en-US" dirty="0" smtClean="0"/>
              <a:t> </a:t>
            </a:r>
          </a:p>
          <a:p>
            <a:pPr lvl="1"/>
            <a:r>
              <a:rPr lang="en-US" dirty="0" smtClean="0"/>
              <a:t>BA-</a:t>
            </a:r>
            <a:r>
              <a:rPr lang="en-US" dirty="0" err="1" smtClean="0"/>
              <a:t>studenter</a:t>
            </a:r>
            <a:r>
              <a:rPr lang="en-US" dirty="0" smtClean="0"/>
              <a:t>  </a:t>
            </a:r>
            <a:r>
              <a:rPr lang="en-US" dirty="0" err="1" smtClean="0"/>
              <a:t>introduseres</a:t>
            </a:r>
            <a:r>
              <a:rPr lang="en-US" dirty="0" smtClean="0"/>
              <a:t> og </a:t>
            </a:r>
            <a:r>
              <a:rPr lang="en-US" dirty="0" err="1" smtClean="0"/>
              <a:t>koples</a:t>
            </a:r>
            <a:r>
              <a:rPr lang="en-US" dirty="0" smtClean="0"/>
              <a:t> </a:t>
            </a:r>
            <a:r>
              <a:rPr lang="en-US" dirty="0" err="1" smtClean="0"/>
              <a:t>opp</a:t>
            </a:r>
            <a:r>
              <a:rPr lang="en-US" dirty="0" smtClean="0"/>
              <a:t> mot </a:t>
            </a:r>
            <a:r>
              <a:rPr lang="en-US" dirty="0" err="1" smtClean="0"/>
              <a:t>forskning</a:t>
            </a:r>
            <a:r>
              <a:rPr lang="en-US" dirty="0" smtClean="0"/>
              <a:t> </a:t>
            </a:r>
            <a:r>
              <a:rPr lang="en-US" dirty="0" err="1" smtClean="0"/>
              <a:t>på</a:t>
            </a:r>
            <a:r>
              <a:rPr lang="en-US" dirty="0" smtClean="0"/>
              <a:t> </a:t>
            </a:r>
            <a:r>
              <a:rPr lang="en-US" dirty="0" err="1" smtClean="0"/>
              <a:t>huset</a:t>
            </a:r>
            <a:r>
              <a:rPr lang="en-US" dirty="0" smtClean="0"/>
              <a:t>, MA-</a:t>
            </a:r>
            <a:r>
              <a:rPr lang="en-US" dirty="0" err="1" smtClean="0"/>
              <a:t>programmene</a:t>
            </a:r>
            <a:r>
              <a:rPr lang="en-US" dirty="0" smtClean="0"/>
              <a:t> </a:t>
            </a:r>
            <a:r>
              <a:rPr lang="en-US" dirty="0" err="1" smtClean="0"/>
              <a:t>integreres</a:t>
            </a:r>
            <a:r>
              <a:rPr lang="en-US" dirty="0" smtClean="0"/>
              <a:t> I </a:t>
            </a:r>
            <a:r>
              <a:rPr lang="en-US" dirty="0" err="1" smtClean="0"/>
              <a:t>pågående</a:t>
            </a:r>
            <a:r>
              <a:rPr lang="en-US" dirty="0" smtClean="0"/>
              <a:t> </a:t>
            </a:r>
            <a:r>
              <a:rPr lang="en-US" dirty="0" err="1" smtClean="0"/>
              <a:t>forskningsprosjekter</a:t>
            </a:r>
            <a:endParaRPr lang="nb-NO" dirty="0"/>
          </a:p>
        </p:txBody>
      </p:sp>
      <p:pic>
        <p:nvPicPr>
          <p:cNvPr id="4" name="Picture 3"/>
          <p:cNvPicPr>
            <a:picLocks noChangeAspect="1"/>
          </p:cNvPicPr>
          <p:nvPr/>
        </p:nvPicPr>
        <p:blipFill>
          <a:blip r:embed="rId2"/>
          <a:stretch>
            <a:fillRect/>
          </a:stretch>
        </p:blipFill>
        <p:spPr>
          <a:xfrm>
            <a:off x="7067550" y="1563689"/>
            <a:ext cx="4820603" cy="3825875"/>
          </a:xfrm>
          <a:prstGeom prst="rect">
            <a:avLst/>
          </a:prstGeom>
        </p:spPr>
      </p:pic>
    </p:spTree>
    <p:extLst>
      <p:ext uri="{BB962C8B-B14F-4D97-AF65-F5344CB8AC3E}">
        <p14:creationId xmlns:p14="http://schemas.microsoft.com/office/powerpoint/2010/main" val="2686092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082" y="349250"/>
            <a:ext cx="10515600" cy="1325563"/>
          </a:xfrm>
        </p:spPr>
        <p:txBody>
          <a:bodyPr/>
          <a:lstStyle/>
          <a:p>
            <a:r>
              <a:rPr lang="nb-NO" dirty="0" smtClean="0"/>
              <a:t>Arbeidsrelevante programmer</a:t>
            </a:r>
            <a:br>
              <a:rPr lang="nb-NO" dirty="0" smtClean="0"/>
            </a:br>
            <a:endParaRPr lang="nb-NO" dirty="0"/>
          </a:p>
        </p:txBody>
      </p:sp>
      <p:sp>
        <p:nvSpPr>
          <p:cNvPr id="3" name="Content Placeholder 2"/>
          <p:cNvSpPr>
            <a:spLocks noGrp="1"/>
          </p:cNvSpPr>
          <p:nvPr>
            <p:ph idx="1"/>
          </p:nvPr>
        </p:nvSpPr>
        <p:spPr>
          <a:xfrm>
            <a:off x="274082" y="1192530"/>
            <a:ext cx="7562850" cy="5665470"/>
          </a:xfrm>
        </p:spPr>
        <p:txBody>
          <a:bodyPr>
            <a:normAutofit fontScale="92500"/>
          </a:bodyPr>
          <a:lstStyle/>
          <a:p>
            <a:r>
              <a:rPr lang="nb-NO" dirty="0" smtClean="0"/>
              <a:t>Praksisperioder </a:t>
            </a:r>
          </a:p>
          <a:p>
            <a:r>
              <a:rPr lang="nb-NO" dirty="0" smtClean="0"/>
              <a:t>Utplasseringer</a:t>
            </a:r>
          </a:p>
          <a:p>
            <a:r>
              <a:rPr lang="nb-NO" dirty="0" smtClean="0"/>
              <a:t>Tidligere studenter som undervisere på introduksjonsemner </a:t>
            </a:r>
          </a:p>
          <a:p>
            <a:r>
              <a:rPr lang="nb-NO" dirty="0" smtClean="0"/>
              <a:t>BA og MA prosjekter i samarbeid med eksterne organisasjoner og bedrifter</a:t>
            </a:r>
          </a:p>
          <a:p>
            <a:r>
              <a:rPr lang="en-US" dirty="0" err="1" smtClean="0"/>
              <a:t>Læringsutbyttebeskrivelser</a:t>
            </a:r>
            <a:r>
              <a:rPr lang="en-US" dirty="0" smtClean="0"/>
              <a:t> </a:t>
            </a:r>
            <a:r>
              <a:rPr lang="en-US" dirty="0" err="1" smtClean="0"/>
              <a:t>til</a:t>
            </a:r>
            <a:r>
              <a:rPr lang="en-US" dirty="0" smtClean="0"/>
              <a:t> </a:t>
            </a:r>
            <a:r>
              <a:rPr lang="en-US" dirty="0" err="1" smtClean="0"/>
              <a:t>emner</a:t>
            </a:r>
            <a:r>
              <a:rPr lang="en-US" dirty="0" smtClean="0"/>
              <a:t> og programmer </a:t>
            </a:r>
            <a:r>
              <a:rPr lang="en-US" dirty="0" err="1" smtClean="0"/>
              <a:t>må</a:t>
            </a:r>
            <a:r>
              <a:rPr lang="en-US" dirty="0" smtClean="0"/>
              <a:t> </a:t>
            </a:r>
            <a:r>
              <a:rPr lang="en-US" dirty="0" err="1" smtClean="0"/>
              <a:t>formulere</a:t>
            </a:r>
            <a:r>
              <a:rPr lang="en-US" dirty="0" smtClean="0"/>
              <a:t> </a:t>
            </a:r>
            <a:r>
              <a:rPr lang="en-US" dirty="0" err="1" smtClean="0"/>
              <a:t>arbeids</a:t>
            </a:r>
            <a:r>
              <a:rPr lang="en-US" dirty="0" smtClean="0"/>
              <a:t> the relevance of the study </a:t>
            </a:r>
            <a:r>
              <a:rPr lang="en-US" dirty="0" err="1" smtClean="0"/>
              <a:t>programmes</a:t>
            </a:r>
            <a:r>
              <a:rPr lang="en-US" dirty="0" smtClean="0"/>
              <a:t> for the job market our students face </a:t>
            </a:r>
          </a:p>
          <a:p>
            <a:r>
              <a:rPr lang="en-US" dirty="0" err="1" smtClean="0"/>
              <a:t>Studentaktive</a:t>
            </a:r>
            <a:r>
              <a:rPr lang="en-US" dirty="0" smtClean="0"/>
              <a:t> </a:t>
            </a:r>
            <a:r>
              <a:rPr lang="en-US" dirty="0" err="1" smtClean="0"/>
              <a:t>læringsformer</a:t>
            </a:r>
            <a:r>
              <a:rPr lang="en-US" dirty="0" smtClean="0"/>
              <a:t> </a:t>
            </a:r>
            <a:r>
              <a:rPr lang="en-US" dirty="0" err="1" smtClean="0"/>
              <a:t>gir</a:t>
            </a:r>
            <a:r>
              <a:rPr lang="en-US" dirty="0" smtClean="0"/>
              <a:t> </a:t>
            </a:r>
            <a:r>
              <a:rPr lang="en-US" dirty="0" err="1" smtClean="0"/>
              <a:t>underveis-erfaring</a:t>
            </a:r>
            <a:r>
              <a:rPr lang="en-US" dirty="0" smtClean="0"/>
              <a:t> med </a:t>
            </a:r>
            <a:r>
              <a:rPr lang="en-US" dirty="0" err="1" smtClean="0"/>
              <a:t>relevans</a:t>
            </a:r>
            <a:r>
              <a:rPr lang="en-US" dirty="0" smtClean="0"/>
              <a:t>  </a:t>
            </a:r>
          </a:p>
          <a:p>
            <a:r>
              <a:rPr lang="en-US" dirty="0" err="1" smtClean="0"/>
              <a:t>Samarbeidskontrakter</a:t>
            </a:r>
            <a:r>
              <a:rPr lang="en-US" dirty="0" smtClean="0"/>
              <a:t> med </a:t>
            </a:r>
            <a:r>
              <a:rPr lang="en-US" dirty="0" err="1" smtClean="0"/>
              <a:t>arbeidslivet</a:t>
            </a:r>
            <a:endParaRPr lang="en-US" dirty="0" smtClean="0"/>
          </a:p>
          <a:p>
            <a:r>
              <a:rPr lang="en-US" dirty="0" err="1" smtClean="0"/>
              <a:t>Ære</a:t>
            </a:r>
            <a:r>
              <a:rPr lang="en-US" dirty="0" smtClean="0"/>
              <a:t> </a:t>
            </a:r>
            <a:r>
              <a:rPr lang="en-US" dirty="0" err="1" smtClean="0"/>
              <a:t>av</a:t>
            </a:r>
            <a:r>
              <a:rPr lang="en-US" dirty="0" smtClean="0"/>
              <a:t> ISV's </a:t>
            </a:r>
            <a:r>
              <a:rPr lang="nb-NO" dirty="0" smtClean="0"/>
              <a:t>samarbeid med Karrieresenteret</a:t>
            </a:r>
          </a:p>
          <a:p>
            <a:endParaRPr lang="nb-NO" dirty="0"/>
          </a:p>
        </p:txBody>
      </p:sp>
      <p:pic>
        <p:nvPicPr>
          <p:cNvPr id="4" name="Picture 3"/>
          <p:cNvPicPr>
            <a:picLocks noChangeAspect="1"/>
          </p:cNvPicPr>
          <p:nvPr/>
        </p:nvPicPr>
        <p:blipFill>
          <a:blip r:embed="rId2"/>
          <a:stretch>
            <a:fillRect/>
          </a:stretch>
        </p:blipFill>
        <p:spPr>
          <a:xfrm>
            <a:off x="7272814" y="365125"/>
            <a:ext cx="4709636" cy="3139757"/>
          </a:xfrm>
          <a:prstGeom prst="rect">
            <a:avLst/>
          </a:prstGeom>
        </p:spPr>
      </p:pic>
    </p:spTree>
    <p:extLst>
      <p:ext uri="{BB962C8B-B14F-4D97-AF65-F5344CB8AC3E}">
        <p14:creationId xmlns:p14="http://schemas.microsoft.com/office/powerpoint/2010/main" val="2120463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buFont typeface="Wingdings" panose="05000000000000000000" pitchFamily="2" charset="2"/>
              <a:buChar char="Ø"/>
            </a:pPr>
            <a:r>
              <a:rPr lang="nb-NO" dirty="0" smtClean="0"/>
              <a:t>Godt læringsmiljø</a:t>
            </a:r>
            <a:endParaRPr lang="nb-NO" dirty="0"/>
          </a:p>
        </p:txBody>
      </p:sp>
      <p:sp>
        <p:nvSpPr>
          <p:cNvPr id="3" name="Content Placeholder 2"/>
          <p:cNvSpPr>
            <a:spLocks noGrp="1"/>
          </p:cNvSpPr>
          <p:nvPr>
            <p:ph idx="1"/>
          </p:nvPr>
        </p:nvSpPr>
        <p:spPr>
          <a:xfrm>
            <a:off x="838200" y="1825625"/>
            <a:ext cx="8629650" cy="4351338"/>
          </a:xfrm>
        </p:spPr>
        <p:txBody>
          <a:bodyPr>
            <a:normAutofit lnSpcReduction="10000"/>
          </a:bodyPr>
          <a:lstStyle/>
          <a:p>
            <a:r>
              <a:rPr lang="en-US" dirty="0" err="1" smtClean="0"/>
              <a:t>Styrke</a:t>
            </a:r>
            <a:r>
              <a:rPr lang="en-US" dirty="0" smtClean="0"/>
              <a:t> </a:t>
            </a:r>
            <a:r>
              <a:rPr lang="en-US" dirty="0" err="1" smtClean="0"/>
              <a:t>studentsamhold</a:t>
            </a:r>
            <a:endParaRPr lang="en-US" dirty="0" smtClean="0"/>
          </a:p>
          <a:p>
            <a:r>
              <a:rPr lang="en-US" dirty="0" err="1" smtClean="0"/>
              <a:t>Styrke</a:t>
            </a:r>
            <a:r>
              <a:rPr lang="en-US" dirty="0" smtClean="0"/>
              <a:t> </a:t>
            </a:r>
            <a:r>
              <a:rPr lang="en-US" dirty="0" err="1" smtClean="0"/>
              <a:t>studentenes</a:t>
            </a:r>
            <a:r>
              <a:rPr lang="en-US" dirty="0" smtClean="0"/>
              <a:t> </a:t>
            </a:r>
            <a:r>
              <a:rPr lang="en-US" dirty="0" err="1" smtClean="0"/>
              <a:t>identitet</a:t>
            </a:r>
            <a:r>
              <a:rPr lang="en-US" dirty="0" smtClean="0"/>
              <a:t> og </a:t>
            </a:r>
            <a:r>
              <a:rPr lang="en-US" dirty="0" err="1" smtClean="0"/>
              <a:t>tilhørighet</a:t>
            </a:r>
            <a:r>
              <a:rPr lang="en-US" dirty="0" smtClean="0"/>
              <a:t> </a:t>
            </a:r>
            <a:r>
              <a:rPr lang="en-US" dirty="0" err="1" smtClean="0"/>
              <a:t>til</a:t>
            </a:r>
            <a:r>
              <a:rPr lang="en-US" dirty="0" smtClean="0"/>
              <a:t> SV-</a:t>
            </a:r>
            <a:r>
              <a:rPr lang="en-US" dirty="0" err="1" smtClean="0"/>
              <a:t>fakultetet</a:t>
            </a:r>
            <a:endParaRPr lang="en-US" dirty="0" smtClean="0"/>
          </a:p>
          <a:p>
            <a:r>
              <a:rPr lang="en-US" dirty="0" err="1" smtClean="0"/>
              <a:t>Forhindre</a:t>
            </a:r>
            <a:r>
              <a:rPr lang="en-US" dirty="0" smtClean="0"/>
              <a:t> </a:t>
            </a:r>
            <a:r>
              <a:rPr lang="en-US" dirty="0" err="1" smtClean="0"/>
              <a:t>frafall</a:t>
            </a:r>
            <a:r>
              <a:rPr lang="en-US" dirty="0" smtClean="0"/>
              <a:t> for </a:t>
            </a:r>
            <a:r>
              <a:rPr lang="en-US" dirty="0" err="1" smtClean="0"/>
              <a:t>er</a:t>
            </a:r>
            <a:r>
              <a:rPr lang="en-US" dirty="0" smtClean="0"/>
              <a:t> </a:t>
            </a:r>
            <a:r>
              <a:rPr lang="en-US" dirty="0" err="1" smtClean="0"/>
              <a:t>forårsaket</a:t>
            </a:r>
            <a:r>
              <a:rPr lang="en-US" dirty="0" smtClean="0"/>
              <a:t> </a:t>
            </a:r>
            <a:r>
              <a:rPr lang="en-US" dirty="0" err="1" smtClean="0"/>
              <a:t>av</a:t>
            </a:r>
            <a:r>
              <a:rPr lang="en-US" dirty="0" smtClean="0"/>
              <a:t> </a:t>
            </a:r>
            <a:r>
              <a:rPr lang="en-US" dirty="0" err="1" smtClean="0"/>
              <a:t>manglende</a:t>
            </a:r>
            <a:r>
              <a:rPr lang="en-US" dirty="0" smtClean="0"/>
              <a:t> </a:t>
            </a:r>
            <a:r>
              <a:rPr lang="en-US" dirty="0" err="1" smtClean="0"/>
              <a:t>informasjon</a:t>
            </a:r>
            <a:r>
              <a:rPr lang="en-US" dirty="0" smtClean="0"/>
              <a:t>, </a:t>
            </a:r>
            <a:r>
              <a:rPr lang="en-US" dirty="0" err="1" smtClean="0"/>
              <a:t>dårlig</a:t>
            </a:r>
            <a:r>
              <a:rPr lang="en-US" dirty="0" smtClean="0"/>
              <a:t> </a:t>
            </a:r>
            <a:r>
              <a:rPr lang="en-US" dirty="0" err="1" smtClean="0"/>
              <a:t>læringsmiljø</a:t>
            </a:r>
            <a:r>
              <a:rPr lang="en-US" dirty="0" smtClean="0"/>
              <a:t> og </a:t>
            </a:r>
            <a:r>
              <a:rPr lang="en-US" dirty="0" err="1" smtClean="0"/>
              <a:t>svak</a:t>
            </a:r>
            <a:r>
              <a:rPr lang="en-US" dirty="0" smtClean="0"/>
              <a:t> </a:t>
            </a:r>
            <a:r>
              <a:rPr lang="en-US" dirty="0" err="1" smtClean="0"/>
              <a:t>undervisningskvalitet</a:t>
            </a:r>
            <a:r>
              <a:rPr lang="en-US" dirty="0" smtClean="0"/>
              <a:t>   </a:t>
            </a:r>
          </a:p>
          <a:p>
            <a:r>
              <a:rPr lang="en-US" dirty="0" err="1" smtClean="0"/>
              <a:t>Styrke</a:t>
            </a:r>
            <a:r>
              <a:rPr lang="en-US" dirty="0" smtClean="0"/>
              <a:t> </a:t>
            </a:r>
            <a:r>
              <a:rPr lang="en-US" dirty="0" err="1" smtClean="0"/>
              <a:t>det</a:t>
            </a:r>
            <a:r>
              <a:rPr lang="en-US" dirty="0" smtClean="0"/>
              <a:t> </a:t>
            </a:r>
            <a:r>
              <a:rPr lang="en-US" dirty="0" err="1" smtClean="0"/>
              <a:t>akademiske</a:t>
            </a:r>
            <a:r>
              <a:rPr lang="en-US" dirty="0" smtClean="0"/>
              <a:t> </a:t>
            </a:r>
            <a:r>
              <a:rPr lang="en-US" dirty="0" err="1" smtClean="0"/>
              <a:t>innholdet</a:t>
            </a:r>
            <a:r>
              <a:rPr lang="en-US" dirty="0" smtClean="0"/>
              <a:t> </a:t>
            </a:r>
            <a:r>
              <a:rPr lang="en-US" dirty="0" err="1" smtClean="0"/>
              <a:t>i</a:t>
            </a:r>
            <a:r>
              <a:rPr lang="en-US" dirty="0" smtClean="0"/>
              <a:t> </a:t>
            </a:r>
            <a:r>
              <a:rPr lang="en-US" dirty="0" err="1" smtClean="0"/>
              <a:t>oppstartfasen</a:t>
            </a:r>
            <a:endParaRPr lang="en-US" dirty="0" smtClean="0"/>
          </a:p>
          <a:p>
            <a:pPr lvl="1"/>
            <a:r>
              <a:rPr lang="en-US" dirty="0" err="1" smtClean="0"/>
              <a:t>fadderuka</a:t>
            </a:r>
            <a:endParaRPr lang="en-US" dirty="0" smtClean="0"/>
          </a:p>
          <a:p>
            <a:pPr lvl="1"/>
            <a:r>
              <a:rPr lang="en-US" dirty="0" smtClean="0"/>
              <a:t>SV-info-</a:t>
            </a:r>
            <a:r>
              <a:rPr lang="en-US" dirty="0" err="1" smtClean="0"/>
              <a:t>senter</a:t>
            </a:r>
            <a:r>
              <a:rPr lang="en-US" dirty="0" smtClean="0"/>
              <a:t> </a:t>
            </a:r>
          </a:p>
          <a:p>
            <a:r>
              <a:rPr lang="en-US" dirty="0" err="1" smtClean="0"/>
              <a:t>Ekstra</a:t>
            </a:r>
            <a:r>
              <a:rPr lang="en-US" dirty="0" smtClean="0"/>
              <a:t> </a:t>
            </a:r>
            <a:r>
              <a:rPr lang="en-US" dirty="0" err="1" smtClean="0"/>
              <a:t>fokus</a:t>
            </a:r>
            <a:r>
              <a:rPr lang="en-US" dirty="0" smtClean="0"/>
              <a:t> </a:t>
            </a:r>
            <a:r>
              <a:rPr lang="en-US" dirty="0" err="1" smtClean="0"/>
              <a:t>på</a:t>
            </a:r>
            <a:r>
              <a:rPr lang="en-US" dirty="0" smtClean="0"/>
              <a:t> </a:t>
            </a:r>
            <a:r>
              <a:rPr lang="en-US" dirty="0" err="1" smtClean="0"/>
              <a:t>introduksjonsemnene</a:t>
            </a:r>
            <a:r>
              <a:rPr lang="en-US" dirty="0" smtClean="0"/>
              <a:t> </a:t>
            </a:r>
            <a:r>
              <a:rPr lang="en-US" dirty="0" err="1" smtClean="0"/>
              <a:t>på</a:t>
            </a:r>
            <a:r>
              <a:rPr lang="en-US" dirty="0" smtClean="0"/>
              <a:t> BA </a:t>
            </a:r>
            <a:endParaRPr lang="nb-NO" dirty="0"/>
          </a:p>
        </p:txBody>
      </p:sp>
      <p:pic>
        <p:nvPicPr>
          <p:cNvPr id="4" name="Picture 3"/>
          <p:cNvPicPr>
            <a:picLocks noChangeAspect="1"/>
          </p:cNvPicPr>
          <p:nvPr/>
        </p:nvPicPr>
        <p:blipFill>
          <a:blip r:embed="rId2"/>
          <a:stretch>
            <a:fillRect/>
          </a:stretch>
        </p:blipFill>
        <p:spPr>
          <a:xfrm>
            <a:off x="8105775" y="140096"/>
            <a:ext cx="3551238" cy="1775619"/>
          </a:xfrm>
          <a:prstGeom prst="rect">
            <a:avLst/>
          </a:prstGeom>
        </p:spPr>
      </p:pic>
    </p:spTree>
    <p:extLst>
      <p:ext uri="{BB962C8B-B14F-4D97-AF65-F5344CB8AC3E}">
        <p14:creationId xmlns:p14="http://schemas.microsoft.com/office/powerpoint/2010/main" val="1158809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a:t>Avprivatisering</a:t>
            </a:r>
            <a:r>
              <a:rPr lang="nb-NO" dirty="0"/>
              <a:t> og merittering av undervisning og veiledning</a:t>
            </a:r>
            <a:r>
              <a:rPr lang="nb-NO" dirty="0" smtClean="0"/>
              <a:t/>
            </a:r>
            <a:br>
              <a:rPr lang="nb-NO" dirty="0" smtClean="0"/>
            </a:br>
            <a:endParaRPr lang="nb-NO" dirty="0"/>
          </a:p>
        </p:txBody>
      </p:sp>
      <p:sp>
        <p:nvSpPr>
          <p:cNvPr id="3" name="Content Placeholder 2"/>
          <p:cNvSpPr>
            <a:spLocks noGrp="1"/>
          </p:cNvSpPr>
          <p:nvPr>
            <p:ph idx="1"/>
          </p:nvPr>
        </p:nvSpPr>
        <p:spPr>
          <a:xfrm>
            <a:off x="897255" y="1690688"/>
            <a:ext cx="10397490" cy="4851083"/>
          </a:xfrm>
        </p:spPr>
        <p:txBody>
          <a:bodyPr>
            <a:normAutofit fontScale="85000" lnSpcReduction="20000"/>
          </a:bodyPr>
          <a:lstStyle/>
          <a:p>
            <a:r>
              <a:rPr lang="nb-NO" dirty="0" smtClean="0"/>
              <a:t>Program- og kursplanlegging: En felles oppgave </a:t>
            </a:r>
          </a:p>
          <a:p>
            <a:r>
              <a:rPr lang="nb-NO" dirty="0" smtClean="0"/>
              <a:t>Tilbakemeldingssystemer og oppfølging av programrevisjoner </a:t>
            </a:r>
          </a:p>
          <a:p>
            <a:r>
              <a:rPr lang="nb-NO" dirty="0" smtClean="0"/>
              <a:t>Ved programrevisjoner må undervisningskapasiteten til de involverte enhetene sette rammene for innholdet i endringene </a:t>
            </a:r>
          </a:p>
          <a:p>
            <a:r>
              <a:rPr lang="nb-NO" dirty="0" smtClean="0"/>
              <a:t>Planer for utvikling av undervisning som en del av ledelsens ansvar </a:t>
            </a:r>
          </a:p>
          <a:p>
            <a:r>
              <a:rPr lang="nb-NO" dirty="0" smtClean="0"/>
              <a:t>Ansattes innsats og resultater i undervisningen som brukes som grunnlag for lønn og forfremmelse </a:t>
            </a:r>
          </a:p>
          <a:p>
            <a:r>
              <a:rPr lang="nb-NO" dirty="0" err="1" smtClean="0"/>
              <a:t>Kollegaveiledninggrupper</a:t>
            </a:r>
            <a:r>
              <a:rPr lang="nb-NO" dirty="0" smtClean="0"/>
              <a:t> innenfor og på tvers av enhetene </a:t>
            </a:r>
          </a:p>
          <a:p>
            <a:r>
              <a:rPr lang="nb-NO" dirty="0" smtClean="0"/>
              <a:t>Fremme et miljø for pedagogisk interesserte lærere i nært samarbeid med LINK </a:t>
            </a:r>
          </a:p>
          <a:p>
            <a:r>
              <a:rPr lang="nb-NO" dirty="0" smtClean="0"/>
              <a:t>Vi ønsker også å stimulere til anvendelsen av intern og ekstern finansiering til undervisningsprosjekter, gjerne i form av samarbeid mellom flere enheter. </a:t>
            </a:r>
          </a:p>
          <a:p>
            <a:r>
              <a:rPr lang="nb-NO" dirty="0" smtClean="0"/>
              <a:t>Aktiv bruk av timeregnskapssystemet</a:t>
            </a:r>
            <a:endParaRPr lang="nb-NO" dirty="0"/>
          </a:p>
          <a:p>
            <a:r>
              <a:rPr lang="nb-NO" dirty="0" smtClean="0"/>
              <a:t>Ressursbruk må være forutsigbar og bærekraftig</a:t>
            </a:r>
          </a:p>
        </p:txBody>
      </p:sp>
    </p:spTree>
    <p:extLst>
      <p:ext uri="{BB962C8B-B14F-4D97-AF65-F5344CB8AC3E}">
        <p14:creationId xmlns:p14="http://schemas.microsoft.com/office/powerpoint/2010/main" val="26306489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buFont typeface="Wingdings" panose="05000000000000000000" pitchFamily="2" charset="2"/>
              <a:buChar char="Ø"/>
            </a:pPr>
            <a:r>
              <a:rPr lang="nb-NO" dirty="0" smtClean="0"/>
              <a:t>Internasjonalisering</a:t>
            </a:r>
            <a:endParaRPr lang="nb-NO" dirty="0"/>
          </a:p>
        </p:txBody>
      </p:sp>
      <p:sp>
        <p:nvSpPr>
          <p:cNvPr id="3" name="Content Placeholder 2"/>
          <p:cNvSpPr>
            <a:spLocks noGrp="1"/>
          </p:cNvSpPr>
          <p:nvPr>
            <p:ph idx="1"/>
          </p:nvPr>
        </p:nvSpPr>
        <p:spPr>
          <a:xfrm>
            <a:off x="666750" y="2050037"/>
            <a:ext cx="7277100" cy="4351338"/>
          </a:xfrm>
        </p:spPr>
        <p:txBody>
          <a:bodyPr/>
          <a:lstStyle/>
          <a:p>
            <a:r>
              <a:rPr lang="nb-NO" dirty="0" smtClean="0"/>
              <a:t>Studentene bør oppfordres til å bruke minst ett semester på en institusjon i et annet land </a:t>
            </a:r>
          </a:p>
          <a:p>
            <a:r>
              <a:rPr lang="nb-NO" dirty="0" smtClean="0"/>
              <a:t>Tilbudet av engelskspråklige må være så omfattende at besøkende studenter kan følge vanlig studieprogresjon </a:t>
            </a:r>
          </a:p>
          <a:p>
            <a:r>
              <a:rPr lang="nb-NO" dirty="0" smtClean="0"/>
              <a:t>Internasjonale samarbeidsprogrammer må profesjonaliseres for å sikre tilstrekkelig finansiering av administrasjon</a:t>
            </a:r>
            <a:endParaRPr lang="nb-NO" dirty="0"/>
          </a:p>
        </p:txBody>
      </p:sp>
      <p:pic>
        <p:nvPicPr>
          <p:cNvPr id="4" name="Picture 3"/>
          <p:cNvPicPr>
            <a:picLocks noChangeAspect="1"/>
          </p:cNvPicPr>
          <p:nvPr/>
        </p:nvPicPr>
        <p:blipFill>
          <a:blip r:embed="rId2"/>
          <a:stretch>
            <a:fillRect/>
          </a:stretch>
        </p:blipFill>
        <p:spPr>
          <a:xfrm>
            <a:off x="8305800" y="2050037"/>
            <a:ext cx="3748087" cy="2494182"/>
          </a:xfrm>
          <a:prstGeom prst="rect">
            <a:avLst/>
          </a:prstGeom>
        </p:spPr>
      </p:pic>
    </p:spTree>
    <p:extLst>
      <p:ext uri="{BB962C8B-B14F-4D97-AF65-F5344CB8AC3E}">
        <p14:creationId xmlns:p14="http://schemas.microsoft.com/office/powerpoint/2010/main" val="17375282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Anbefalt lesning</a:t>
            </a:r>
            <a:endParaRPr lang="nb-NO"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33532" y="140154"/>
            <a:ext cx="4795024" cy="6723676"/>
          </a:xfrm>
        </p:spPr>
      </p:pic>
    </p:spTree>
    <p:extLst>
      <p:ext uri="{BB962C8B-B14F-4D97-AF65-F5344CB8AC3E}">
        <p14:creationId xmlns:p14="http://schemas.microsoft.com/office/powerpoint/2010/main" val="2727530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buFont typeface="Wingdings" panose="05000000000000000000" pitchFamily="2" charset="2"/>
              <a:buChar char="Ø"/>
            </a:pPr>
            <a:r>
              <a:rPr lang="nb-NO" dirty="0" smtClean="0"/>
              <a:t>Prosessen videre…</a:t>
            </a:r>
            <a:endParaRPr lang="nb-NO" dirty="0"/>
          </a:p>
        </p:txBody>
      </p:sp>
      <p:sp>
        <p:nvSpPr>
          <p:cNvPr id="3" name="Content Placeholder 2"/>
          <p:cNvSpPr>
            <a:spLocks noGrp="1"/>
          </p:cNvSpPr>
          <p:nvPr>
            <p:ph idx="1"/>
          </p:nvPr>
        </p:nvSpPr>
        <p:spPr/>
        <p:txBody>
          <a:bodyPr/>
          <a:lstStyle/>
          <a:p>
            <a:r>
              <a:rPr lang="nb-NO" dirty="0"/>
              <a:t>Det er et mål å sikre at det er godt samsvar mellom fakultetets økonomiske rammer og det faglige aktivitetsnivået på enhetene på kort og lengre </a:t>
            </a:r>
            <a:r>
              <a:rPr lang="nb-NO" dirty="0" smtClean="0"/>
              <a:t>sikt</a:t>
            </a:r>
            <a:endParaRPr lang="nb-NO" dirty="0"/>
          </a:p>
          <a:p>
            <a:r>
              <a:rPr lang="nb-NO" dirty="0"/>
              <a:t>Beslutningsprosessene på fakultetet skal være transparente og forutsigbare. </a:t>
            </a:r>
            <a:endParaRPr lang="nb-NO" dirty="0" smtClean="0"/>
          </a:p>
          <a:p>
            <a:r>
              <a:rPr lang="nb-NO" dirty="0" smtClean="0"/>
              <a:t>Vi </a:t>
            </a:r>
            <a:r>
              <a:rPr lang="nb-NO" dirty="0"/>
              <a:t>ønsker å bedre informasjonsflyten mellom fakultetet og de ansatte og mellom ansatte på ulike enheter ved å revitalisere SV-info, og </a:t>
            </a:r>
            <a:endParaRPr lang="nb-NO" dirty="0" smtClean="0"/>
          </a:p>
          <a:p>
            <a:r>
              <a:rPr lang="nb-NO" dirty="0" smtClean="0"/>
              <a:t>Vi </a:t>
            </a:r>
            <a:r>
              <a:rPr lang="nb-NO" dirty="0"/>
              <a:t>vil videreføre Forum for studiespørsmål og Forum for forskningsspørsmål, som er viktige fellesarenaer for informasjon og erfaringsdeling mellom ansatte på ulike enheter </a:t>
            </a:r>
          </a:p>
          <a:p>
            <a:endParaRPr lang="nb-NO" dirty="0"/>
          </a:p>
        </p:txBody>
      </p:sp>
    </p:spTree>
    <p:extLst>
      <p:ext uri="{BB962C8B-B14F-4D97-AF65-F5344CB8AC3E}">
        <p14:creationId xmlns:p14="http://schemas.microsoft.com/office/powerpoint/2010/main" val="19134917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nb-NO"/>
          </a:p>
        </p:txBody>
      </p:sp>
      <p:pic>
        <p:nvPicPr>
          <p:cNvPr id="5" name="Picture 4"/>
          <p:cNvPicPr>
            <a:picLocks noChangeAspect="1"/>
          </p:cNvPicPr>
          <p:nvPr/>
        </p:nvPicPr>
        <p:blipFill>
          <a:blip r:embed="rId2"/>
          <a:stretch>
            <a:fillRect/>
          </a:stretch>
        </p:blipFill>
        <p:spPr>
          <a:xfrm>
            <a:off x="1209675" y="-28076"/>
            <a:ext cx="9732968" cy="6886075"/>
          </a:xfrm>
          <a:prstGeom prst="rect">
            <a:avLst/>
          </a:prstGeom>
        </p:spPr>
      </p:pic>
    </p:spTree>
    <p:extLst>
      <p:ext uri="{BB962C8B-B14F-4D97-AF65-F5344CB8AC3E}">
        <p14:creationId xmlns:p14="http://schemas.microsoft.com/office/powerpoint/2010/main" val="11838785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9540" y="3034184"/>
            <a:ext cx="10515600" cy="1325563"/>
          </a:xfrm>
        </p:spPr>
        <p:txBody>
          <a:bodyPr>
            <a:normAutofit fontScale="90000"/>
          </a:bodyPr>
          <a:lstStyle/>
          <a:p>
            <a:pPr fontAlgn="base"/>
            <a:r>
              <a:rPr lang="nb-NO" dirty="0" smtClean="0"/>
              <a:t>Diskusjonssak 1</a:t>
            </a:r>
            <a:r>
              <a:rPr lang="nb-NO" dirty="0"/>
              <a:t>) </a:t>
            </a:r>
            <a:r>
              <a:rPr lang="nb-NO" dirty="0" smtClean="0"/>
              <a:t/>
            </a:r>
            <a:br>
              <a:rPr lang="nb-NO" dirty="0" smtClean="0"/>
            </a:br>
            <a:r>
              <a:rPr lang="nb-NO" dirty="0" smtClean="0"/>
              <a:t>Viktige </a:t>
            </a:r>
            <a:r>
              <a:rPr lang="nb-NO" dirty="0"/>
              <a:t>saker ved instituttene</a:t>
            </a:r>
            <a:br>
              <a:rPr lang="nb-NO" dirty="0"/>
            </a:br>
            <a:r>
              <a:rPr lang="nb-NO" dirty="0"/>
              <a:t>Hvilke studiesaker har instituttene fokus på? </a:t>
            </a:r>
            <a:r>
              <a:rPr lang="nb-NO" dirty="0" smtClean="0"/>
              <a:t/>
            </a:r>
            <a:br>
              <a:rPr lang="nb-NO" dirty="0" smtClean="0"/>
            </a:br>
            <a:r>
              <a:rPr lang="nb-NO" dirty="0"/>
              <a:t/>
            </a:r>
            <a:br>
              <a:rPr lang="nb-NO" dirty="0"/>
            </a:br>
            <a:r>
              <a:rPr lang="nb-NO" dirty="0" smtClean="0"/>
              <a:t>Hva </a:t>
            </a:r>
            <a:r>
              <a:rPr lang="nb-NO" dirty="0"/>
              <a:t>ønsker instituttene å bruke Forum for studiespørsmål til, og hvilken form ønsker de at forummøtene skal ha?</a:t>
            </a:r>
            <a:br>
              <a:rPr lang="nb-NO" dirty="0"/>
            </a:br>
            <a:endParaRPr lang="nb-NO" dirty="0"/>
          </a:p>
        </p:txBody>
      </p:sp>
    </p:spTree>
    <p:extLst>
      <p:ext uri="{BB962C8B-B14F-4D97-AF65-F5344CB8AC3E}">
        <p14:creationId xmlns:p14="http://schemas.microsoft.com/office/powerpoint/2010/main" val="30692520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Økonomisk institutt</a:t>
            </a:r>
            <a:endParaRPr lang="nb-NO" dirty="0"/>
          </a:p>
        </p:txBody>
      </p:sp>
      <p:sp>
        <p:nvSpPr>
          <p:cNvPr id="3" name="Content Placeholder 2"/>
          <p:cNvSpPr>
            <a:spLocks noGrp="1"/>
          </p:cNvSpPr>
          <p:nvPr>
            <p:ph idx="1"/>
          </p:nvPr>
        </p:nvSpPr>
        <p:spPr>
          <a:xfrm>
            <a:off x="838200" y="1825624"/>
            <a:ext cx="11086070" cy="5168299"/>
          </a:xfrm>
        </p:spPr>
        <p:txBody>
          <a:bodyPr>
            <a:normAutofit fontScale="70000" lnSpcReduction="20000"/>
          </a:bodyPr>
          <a:lstStyle/>
          <a:p>
            <a:r>
              <a:rPr lang="nb-NO" b="1" dirty="0"/>
              <a:t>Hvilke studiesaker har instituttene fokus på? </a:t>
            </a:r>
            <a:endParaRPr lang="nb-NO" dirty="0"/>
          </a:p>
          <a:p>
            <a:pPr marL="0" indent="0">
              <a:buNone/>
            </a:pPr>
            <a:endParaRPr lang="nb-NO" dirty="0"/>
          </a:p>
          <a:p>
            <a:r>
              <a:rPr lang="nb-NO" dirty="0"/>
              <a:t>Vi har hele tiden arbeid på gang med å vedlikeholde og forbedre studieprogrammene for å sørge for godt læringsutbytte, høy faglig kvalitet og at studenter og arbeidsgivere opplever studiet som relevant. </a:t>
            </a:r>
          </a:p>
          <a:p>
            <a:r>
              <a:rPr lang="nb-NO" dirty="0"/>
              <a:t> </a:t>
            </a:r>
            <a:r>
              <a:rPr lang="nb-NO" dirty="0" smtClean="0"/>
              <a:t>Denne </a:t>
            </a:r>
            <a:r>
              <a:rPr lang="nb-NO" dirty="0"/>
              <a:t>våren har vi rettet spesiell innsats mot å sikre en god start på masterstudiet. Vi er i gang med et «Førstesemesterprosjekt". Dette går utpå å evaluere og utrede mulige tiltak for å forbedre kvaliteten på førstesemesteret på masterprogrammet i </a:t>
            </a:r>
            <a:r>
              <a:rPr lang="nb-NO" dirty="0" err="1"/>
              <a:t>Economics</a:t>
            </a:r>
            <a:r>
              <a:rPr lang="nb-NO" dirty="0"/>
              <a:t>. Vi skal gjennomføre et fokusgruppeintervju hvor formålet er å få mer dybdeinformasjon enn det vi får i de vanlige studentevalueringene og andre tilbakemeldinger. </a:t>
            </a:r>
          </a:p>
          <a:p>
            <a:pPr marL="0" indent="0">
              <a:buNone/>
            </a:pPr>
            <a:endParaRPr lang="nb-NO" dirty="0"/>
          </a:p>
          <a:p>
            <a:r>
              <a:rPr lang="nb-NO" dirty="0"/>
              <a:t>I 2018 hadde vi en revisjon av mikroøkonomiundervisningen på bachelor. Revisjonsgruppen for mikroøkonomi har nylig levert en oppfølgingsrapport som tar for seg hvordan revisjonen har fungert. Rapporten peker på områder hvor pensum ikke fungerer helt etter hensikten, og som vi skal derfor gjøre justeringer i tråd med forslagene i rapporten denne våren. </a:t>
            </a:r>
          </a:p>
          <a:p>
            <a:pPr marL="0" indent="0">
              <a:buNone/>
            </a:pPr>
            <a:endParaRPr lang="nb-NO" dirty="0"/>
          </a:p>
          <a:p>
            <a:r>
              <a:rPr lang="nb-NO" dirty="0"/>
              <a:t>Tilsynssensor (Joachim Thøgersen) er i gang med å evaluere bachelorstudiet vårt. Første rapport skal leveres i løpet av 2020. Vi ser fram til samarbeidet med tilsynssensor, og håper på konstruktive innspill og forslag til forbedringer. </a:t>
            </a:r>
          </a:p>
          <a:p>
            <a:endParaRPr lang="nb-NO" dirty="0"/>
          </a:p>
        </p:txBody>
      </p:sp>
    </p:spTree>
    <p:extLst>
      <p:ext uri="{BB962C8B-B14F-4D97-AF65-F5344CB8AC3E}">
        <p14:creationId xmlns:p14="http://schemas.microsoft.com/office/powerpoint/2010/main" val="2950814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Økonomisk institutt</a:t>
            </a:r>
          </a:p>
        </p:txBody>
      </p:sp>
      <p:sp>
        <p:nvSpPr>
          <p:cNvPr id="3" name="Content Placeholder 2"/>
          <p:cNvSpPr>
            <a:spLocks noGrp="1"/>
          </p:cNvSpPr>
          <p:nvPr>
            <p:ph idx="1"/>
          </p:nvPr>
        </p:nvSpPr>
        <p:spPr/>
        <p:txBody>
          <a:bodyPr>
            <a:normAutofit fontScale="85000" lnSpcReduction="20000"/>
          </a:bodyPr>
          <a:lstStyle/>
          <a:p>
            <a:r>
              <a:rPr lang="nb-NO" b="1" dirty="0"/>
              <a:t>Hva ønsker instituttene å bruke Forum for studiespørsmål til, og hvilken form ønsker de at forummøtene skal ha?</a:t>
            </a:r>
            <a:endParaRPr lang="nb-NO" dirty="0"/>
          </a:p>
          <a:p>
            <a:r>
              <a:rPr lang="nb-NO" dirty="0"/>
              <a:t>Møter i Forum for studiespørsmål er nyttig for å bli orientert om ulike tilbud og fellesprosjekter på fakultetet og om pågående arbeider med studieprogrammene på andre institutter. De gir gode muligheter for utveksling av erfaringer. Vi gir referat fra relevante Forum- saker på våre Programrådsmøter. De ordinære Forum-møtene er tilstrekkelig til å bli oppdatert og delta i erfaringsutveksling om studiearbeid på fakultetet. Vi som byttes på å møte i Forum (Ragnar og Tone) har i liten grad deltatt på lunsj-til-lunsj- seminaret på høsten. Grunnen er at den tid vi kan avsette går med til de revisjonene vi til enhver tid holder på med. Vi syns ikke vi mangler inspirasjon og gode ideer slik situasjonen er nå, men tid og ressurser til å sette ut i livet endringer vi ønsker å gjennomføre.  Økonomisk Institutt har dessuten to halvdags-samlinger i året hvor vi blant annet diskuterer ideer for å forbedre studiekvaliteten. Disse samlingene vurderer vi som et mer egnet forum for å diskutere konkrete tiltak som kan fungere for økonomifaget. </a:t>
            </a:r>
          </a:p>
          <a:p>
            <a:endParaRPr lang="nb-NO" dirty="0"/>
          </a:p>
        </p:txBody>
      </p:sp>
    </p:spTree>
    <p:extLst>
      <p:ext uri="{BB962C8B-B14F-4D97-AF65-F5344CB8AC3E}">
        <p14:creationId xmlns:p14="http://schemas.microsoft.com/office/powerpoint/2010/main" val="895924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TotalTime>
  <Words>1130</Words>
  <Application>Microsoft Office PowerPoint</Application>
  <PresentationFormat>Widescreen</PresentationFormat>
  <Paragraphs>96</Paragraphs>
  <Slides>15</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Calibri Light</vt:lpstr>
      <vt:lpstr>Wingdings</vt:lpstr>
      <vt:lpstr>ヒラギノ角ゴ Pro W3</vt:lpstr>
      <vt:lpstr>Office Theme</vt:lpstr>
      <vt:lpstr>Blank Presentation</vt:lpstr>
      <vt:lpstr>PowerPoint Presentation</vt:lpstr>
      <vt:lpstr>Mål for utdanning  2020-2023</vt:lpstr>
      <vt:lpstr>Studentsentrert læring og evaluering </vt:lpstr>
      <vt:lpstr>Nye teknologiske og digitale løsninger  </vt:lpstr>
      <vt:lpstr>Forskningsbasert undervisning</vt:lpstr>
      <vt:lpstr>Arbeidsrelevante programmer </vt:lpstr>
      <vt:lpstr>Godt læringsmiljø</vt:lpstr>
      <vt:lpstr>Avprivatisering og merittering av undervisning og veiledning </vt:lpstr>
      <vt:lpstr>Internasjonalisering</vt:lpstr>
      <vt:lpstr>Anbefalt lesning</vt:lpstr>
      <vt:lpstr>Prosessen videre…</vt:lpstr>
      <vt:lpstr>PowerPoint Presentation</vt:lpstr>
      <vt:lpstr>Diskusjonssak 1)  Viktige saker ved instituttene Hvilke studiesaker har instituttene fokus på?   Hva ønsker instituttene å bruke Forum for studiespørsmål til, og hvilken form ønsker de at forummøtene skal ha? </vt:lpstr>
      <vt:lpstr>Økonomisk institutt</vt:lpstr>
      <vt:lpstr>Økonomisk institutt</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Plattform for  teaching and education</dc:title>
  <dc:creator>Trine Waaktaar</dc:creator>
  <cp:lastModifiedBy>Kari Marie Pound Davies</cp:lastModifiedBy>
  <cp:revision>44</cp:revision>
  <dcterms:created xsi:type="dcterms:W3CDTF">2020-01-27T08:14:43Z</dcterms:created>
  <dcterms:modified xsi:type="dcterms:W3CDTF">2020-02-20T11:52:40Z</dcterms:modified>
</cp:coreProperties>
</file>