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9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0" y="19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99E7-BFD4-4D14-A69F-422CEF745348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FFC65-6FC9-4050-8A8F-36B89C92C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379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99E7-BFD4-4D14-A69F-422CEF745348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FFC65-6FC9-4050-8A8F-36B89C92C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568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99E7-BFD4-4D14-A69F-422CEF745348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FFC65-6FC9-4050-8A8F-36B89C92C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935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99E7-BFD4-4D14-A69F-422CEF745348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FFC65-6FC9-4050-8A8F-36B89C92C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892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99E7-BFD4-4D14-A69F-422CEF745348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FFC65-6FC9-4050-8A8F-36B89C92C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168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99E7-BFD4-4D14-A69F-422CEF745348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FFC65-6FC9-4050-8A8F-36B89C92C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145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99E7-BFD4-4D14-A69F-422CEF745348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FFC65-6FC9-4050-8A8F-36B89C92C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519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99E7-BFD4-4D14-A69F-422CEF745348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FFC65-6FC9-4050-8A8F-36B89C92C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64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99E7-BFD4-4D14-A69F-422CEF745348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FFC65-6FC9-4050-8A8F-36B89C92C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356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99E7-BFD4-4D14-A69F-422CEF745348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FFC65-6FC9-4050-8A8F-36B89C92C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856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99E7-BFD4-4D14-A69F-422CEF745348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FFC65-6FC9-4050-8A8F-36B89C92C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212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C99E7-BFD4-4D14-A69F-422CEF745348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FFC65-6FC9-4050-8A8F-36B89C92C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189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0070C0"/>
                </a:solidFill>
              </a:rPr>
              <a:t>Studentassistentordning på ISS – H20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Hovedprinsippet: «Det sosiale bygger på det faglige»</a:t>
            </a:r>
            <a:endParaRPr lang="en-US" dirty="0" smtClean="0"/>
          </a:p>
          <a:p>
            <a:r>
              <a:rPr lang="nb-NO" dirty="0" smtClean="0"/>
              <a:t>Tilbud ved alle innføringsemner på ISS, </a:t>
            </a:r>
            <a:r>
              <a:rPr lang="nb-NO" dirty="0" err="1" smtClean="0"/>
              <a:t>ca</a:t>
            </a:r>
            <a:r>
              <a:rPr lang="nb-NO" dirty="0" smtClean="0"/>
              <a:t> 280 studenter</a:t>
            </a:r>
          </a:p>
          <a:p>
            <a:pPr lvl="1"/>
            <a:r>
              <a:rPr lang="nb-NO" dirty="0" smtClean="0"/>
              <a:t>SGO, KULKOM, UTV: 4-6 grupper, 2 studentassistenter per program</a:t>
            </a:r>
          </a:p>
          <a:p>
            <a:pPr lvl="1"/>
            <a:r>
              <a:rPr lang="nb-NO" dirty="0" smtClean="0"/>
              <a:t>SOS: 12 grupper, 4 studentassistenter</a:t>
            </a:r>
          </a:p>
          <a:p>
            <a:pPr lvl="1"/>
            <a:r>
              <a:rPr lang="nb-NO" dirty="0" smtClean="0"/>
              <a:t>Aktiviteter over 12 uker, fysiske og digitalt, sosiale og fag-relatert.</a:t>
            </a:r>
          </a:p>
          <a:p>
            <a:pPr lvl="1"/>
            <a:r>
              <a:rPr lang="nb-NO" dirty="0" smtClean="0"/>
              <a:t>20 timer per gruppe</a:t>
            </a:r>
          </a:p>
          <a:p>
            <a:pPr lvl="1"/>
            <a:r>
              <a:rPr lang="nb-NO" dirty="0" smtClean="0"/>
              <a:t>Felles opplæring ved LINK</a:t>
            </a:r>
          </a:p>
          <a:p>
            <a:pPr lvl="1"/>
            <a:r>
              <a:rPr lang="nb-NO" dirty="0" smtClean="0"/>
              <a:t>Tett oppfølging av </a:t>
            </a:r>
            <a:r>
              <a:rPr lang="nb-NO" dirty="0" err="1" smtClean="0"/>
              <a:t>emneansvarlig</a:t>
            </a:r>
            <a:endParaRPr lang="nb-NO" dirty="0" smtClean="0"/>
          </a:p>
          <a:p>
            <a:pPr lvl="1"/>
            <a:endParaRPr lang="nb-NO" dirty="0" smtClean="0"/>
          </a:p>
          <a:p>
            <a:pPr marL="457200" lvl="1" indent="0">
              <a:buNone/>
            </a:pPr>
            <a:endParaRPr lang="nb-NO" dirty="0"/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648826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0070C0"/>
                </a:solidFill>
              </a:rPr>
              <a:t>Om oppmøte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 smtClean="0"/>
              <a:t>Høyt oppmøte i de første samlingene, fravær utover i semesteret. Oppsving i deltakelse mot slutten, når eksamen nærmet seg.</a:t>
            </a:r>
            <a:endParaRPr lang="en-US" dirty="0" smtClean="0"/>
          </a:p>
          <a:p>
            <a:pPr lvl="1"/>
            <a:r>
              <a:rPr lang="nb-NO" dirty="0" smtClean="0"/>
              <a:t>Aktiviteter som var tydelig eksamensorienterte hadde svært høy deltakelse.</a:t>
            </a:r>
            <a:endParaRPr lang="en-US" dirty="0" smtClean="0"/>
          </a:p>
          <a:p>
            <a:r>
              <a:rPr lang="nb-NO" dirty="0" smtClean="0"/>
              <a:t>Flere har deltatt på aktiviteter med faglig tilsnitt enn på rene sosiale aktiviteter.</a:t>
            </a:r>
            <a:endParaRPr lang="en-US" dirty="0" smtClean="0"/>
          </a:p>
          <a:p>
            <a:r>
              <a:rPr lang="nb-NO" dirty="0" smtClean="0"/>
              <a:t>Gjennomgående </a:t>
            </a:r>
            <a:r>
              <a:rPr lang="nb-NO" dirty="0"/>
              <a:t>hvilke studenter som deltok, og hvilke som ikke deltok etter de første samlingene</a:t>
            </a:r>
            <a:r>
              <a:rPr lang="nb-NO" dirty="0" smtClean="0"/>
              <a:t>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nb-NO" dirty="0" smtClean="0">
                <a:sym typeface="Wingdings" panose="05000000000000000000" pitchFamily="2" charset="2"/>
              </a:rPr>
              <a:t>For studentene dette var viktig for, var det veldig viktig.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nb-NO" dirty="0" smtClean="0">
                <a:sym typeface="Wingdings" panose="05000000000000000000" pitchFamily="2" charset="2"/>
              </a:rPr>
              <a:t>«Godt oppmøte» bør sees i forhold til behovet som dekkes.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120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0070C0"/>
                </a:solidFill>
              </a:rPr>
              <a:t>Noen erfaringer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Organisk prosess: samme utgangspunkt tilpasset de ulike programmenes behov og respons underveis.</a:t>
            </a:r>
          </a:p>
          <a:p>
            <a:r>
              <a:rPr lang="nb-NO" dirty="0" smtClean="0"/>
              <a:t>SA viste fleksibilitet og initiativ til å finne ulike løsninger i samråd med </a:t>
            </a:r>
            <a:r>
              <a:rPr lang="nb-NO" dirty="0" err="1" smtClean="0"/>
              <a:t>emneansvarlig</a:t>
            </a:r>
            <a:r>
              <a:rPr lang="nb-NO" dirty="0" smtClean="0"/>
              <a:t>. Dette krever også oppfinnsomhet og </a:t>
            </a:r>
            <a:r>
              <a:rPr lang="nb-NO" dirty="0" err="1" smtClean="0"/>
              <a:t>ressursstyrke</a:t>
            </a:r>
            <a:r>
              <a:rPr lang="nb-NO" dirty="0" smtClean="0"/>
              <a:t>.</a:t>
            </a:r>
          </a:p>
          <a:p>
            <a:r>
              <a:rPr lang="nb-NO" dirty="0"/>
              <a:t>En modell som ser ut til å ha fungert </a:t>
            </a:r>
            <a:r>
              <a:rPr lang="nb-NO" dirty="0" smtClean="0"/>
              <a:t>godt er </a:t>
            </a:r>
            <a:r>
              <a:rPr lang="nb-NO" dirty="0"/>
              <a:t>en form for </a:t>
            </a:r>
            <a:r>
              <a:rPr lang="nb-NO" dirty="0" smtClean="0"/>
              <a:t>«leksehjelp», </a:t>
            </a:r>
            <a:r>
              <a:rPr lang="nb-NO" dirty="0"/>
              <a:t>eller </a:t>
            </a:r>
            <a:r>
              <a:rPr lang="nb-NO" dirty="0" smtClean="0"/>
              <a:t>«fadder» til </a:t>
            </a:r>
            <a:r>
              <a:rPr lang="nb-NO" dirty="0" err="1" smtClean="0"/>
              <a:t>kollokvie</a:t>
            </a:r>
            <a:r>
              <a:rPr lang="nb-NO" dirty="0" smtClean="0"/>
              <a:t>/studiegrupper.</a:t>
            </a:r>
          </a:p>
          <a:p>
            <a:pPr lvl="1"/>
            <a:r>
              <a:rPr lang="nb-NO" dirty="0" smtClean="0"/>
              <a:t>Men det skaper forventninger om SAs forberedelse. </a:t>
            </a:r>
          </a:p>
          <a:p>
            <a:r>
              <a:rPr lang="nb-NO" dirty="0" smtClean="0"/>
              <a:t>Studentenes programutvalg hadde også en del sosiale aktiviteter for 1.årsstudenter – kanskje tettere samarbeid i fremtiden?</a:t>
            </a:r>
          </a:p>
          <a:p>
            <a:pPr lvl="1"/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577713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0070C0"/>
                </a:solidFill>
              </a:rPr>
              <a:t>Evaluering underveis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64122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 err="1">
                <a:solidFill>
                  <a:srgbClr val="0070C0"/>
                </a:solidFill>
              </a:rPr>
              <a:t>Hvorfor</a:t>
            </a:r>
            <a:r>
              <a:rPr lang="en-US" sz="2200" b="1" dirty="0">
                <a:solidFill>
                  <a:srgbClr val="0070C0"/>
                </a:solidFill>
              </a:rPr>
              <a:t> </a:t>
            </a:r>
            <a:r>
              <a:rPr lang="en-US" sz="2200" b="1" dirty="0" err="1">
                <a:solidFill>
                  <a:srgbClr val="0070C0"/>
                </a:solidFill>
              </a:rPr>
              <a:t>syns</a:t>
            </a:r>
            <a:r>
              <a:rPr lang="en-US" sz="2200" b="1" dirty="0">
                <a:solidFill>
                  <a:srgbClr val="0070C0"/>
                </a:solidFill>
              </a:rPr>
              <a:t> du </a:t>
            </a:r>
            <a:r>
              <a:rPr lang="en-US" sz="2200" b="1" dirty="0" err="1">
                <a:solidFill>
                  <a:srgbClr val="0070C0"/>
                </a:solidFill>
              </a:rPr>
              <a:t>ordningen</a:t>
            </a:r>
            <a:r>
              <a:rPr lang="en-US" sz="2200" b="1" dirty="0">
                <a:solidFill>
                  <a:srgbClr val="0070C0"/>
                </a:solidFill>
              </a:rPr>
              <a:t> </a:t>
            </a:r>
            <a:r>
              <a:rPr lang="en-US" sz="2200" b="1" dirty="0" err="1">
                <a:solidFill>
                  <a:srgbClr val="0070C0"/>
                </a:solidFill>
              </a:rPr>
              <a:t>fungerte</a:t>
            </a:r>
            <a:r>
              <a:rPr lang="en-US" sz="2200" b="1" dirty="0">
                <a:solidFill>
                  <a:srgbClr val="0070C0"/>
                </a:solidFill>
              </a:rPr>
              <a:t> bra?</a:t>
            </a:r>
            <a:endParaRPr lang="nb-NO" sz="2200" dirty="0" smtClean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nb-NO" sz="2200" dirty="0" smtClean="0"/>
              <a:t>«Veldig </a:t>
            </a:r>
            <a:r>
              <a:rPr lang="nb-NO" sz="2200" dirty="0"/>
              <a:t>bra måte å bli mer kjent med gruppa, og for å diskutere fag i en sosial setting. Også fint å snakke med noen som er lenger fremme i det samme faglige løpet enn oss</a:t>
            </a:r>
            <a:r>
              <a:rPr lang="nb-NO" sz="2200" dirty="0" smtClean="0"/>
              <a:t>.»</a:t>
            </a:r>
          </a:p>
          <a:p>
            <a:pPr marL="457200" lvl="1" indent="0">
              <a:buNone/>
            </a:pPr>
            <a:r>
              <a:rPr lang="en-US" sz="2200" dirty="0" smtClean="0"/>
              <a:t>“I </a:t>
            </a:r>
            <a:r>
              <a:rPr lang="en-US" sz="2200" dirty="0"/>
              <a:t>min </a:t>
            </a:r>
            <a:r>
              <a:rPr lang="en-US" sz="2200" dirty="0" err="1"/>
              <a:t>gruppe</a:t>
            </a:r>
            <a:r>
              <a:rPr lang="en-US" sz="2200" dirty="0"/>
              <a:t> </a:t>
            </a:r>
            <a:r>
              <a:rPr lang="en-US" sz="2200" dirty="0" err="1"/>
              <a:t>syns</a:t>
            </a:r>
            <a:r>
              <a:rPr lang="en-US" sz="2200" dirty="0"/>
              <a:t> </a:t>
            </a:r>
            <a:r>
              <a:rPr lang="en-US" sz="2200" dirty="0" err="1"/>
              <a:t>jeg</a:t>
            </a:r>
            <a:r>
              <a:rPr lang="en-US" sz="2200" dirty="0"/>
              <a:t> </a:t>
            </a:r>
            <a:r>
              <a:rPr lang="en-US" sz="2200" dirty="0" err="1"/>
              <a:t>det</a:t>
            </a:r>
            <a:r>
              <a:rPr lang="en-US" sz="2200" dirty="0"/>
              <a:t> </a:t>
            </a:r>
            <a:r>
              <a:rPr lang="en-US" sz="2200" dirty="0" err="1"/>
              <a:t>har</a:t>
            </a:r>
            <a:r>
              <a:rPr lang="en-US" sz="2200" dirty="0"/>
              <a:t> </a:t>
            </a:r>
            <a:r>
              <a:rPr lang="en-US" sz="2200" dirty="0" err="1"/>
              <a:t>fungert</a:t>
            </a:r>
            <a:r>
              <a:rPr lang="en-US" sz="2200" dirty="0"/>
              <a:t> </a:t>
            </a:r>
            <a:r>
              <a:rPr lang="en-US" sz="2200" dirty="0" err="1"/>
              <a:t>svært</a:t>
            </a:r>
            <a:r>
              <a:rPr lang="en-US" sz="2200" dirty="0"/>
              <a:t> bra. </a:t>
            </a:r>
            <a:r>
              <a:rPr lang="en-US" sz="2200" dirty="0" err="1"/>
              <a:t>Studentassistent</a:t>
            </a:r>
            <a:r>
              <a:rPr lang="en-US" sz="2200" dirty="0"/>
              <a:t> </a:t>
            </a:r>
            <a:r>
              <a:rPr lang="en-US" sz="2200" dirty="0" err="1"/>
              <a:t>har</a:t>
            </a:r>
            <a:r>
              <a:rPr lang="en-US" sz="2200" dirty="0"/>
              <a:t> </a:t>
            </a:r>
            <a:r>
              <a:rPr lang="en-US" sz="2200" dirty="0" err="1"/>
              <a:t>vært</a:t>
            </a:r>
            <a:r>
              <a:rPr lang="en-US" sz="2200" dirty="0"/>
              <a:t> </a:t>
            </a:r>
            <a:r>
              <a:rPr lang="en-US" sz="2200" dirty="0" err="1"/>
              <a:t>godt</a:t>
            </a:r>
            <a:r>
              <a:rPr lang="en-US" sz="2200" dirty="0"/>
              <a:t> </a:t>
            </a:r>
            <a:r>
              <a:rPr lang="en-US" sz="2200" dirty="0" err="1"/>
              <a:t>forberedt</a:t>
            </a:r>
            <a:r>
              <a:rPr lang="en-US" sz="2200" dirty="0"/>
              <a:t> </a:t>
            </a:r>
            <a:r>
              <a:rPr lang="en-US" sz="2200" dirty="0" err="1"/>
              <a:t>og</a:t>
            </a:r>
            <a:r>
              <a:rPr lang="en-US" sz="2200" dirty="0"/>
              <a:t> </a:t>
            </a:r>
            <a:r>
              <a:rPr lang="en-US" sz="2200" dirty="0" err="1"/>
              <a:t>har</a:t>
            </a:r>
            <a:r>
              <a:rPr lang="en-US" sz="2200" dirty="0"/>
              <a:t> god </a:t>
            </a:r>
            <a:r>
              <a:rPr lang="en-US" sz="2200" dirty="0" err="1"/>
              <a:t>kunnskap</a:t>
            </a:r>
            <a:r>
              <a:rPr lang="en-US" sz="2200" dirty="0"/>
              <a:t> om </a:t>
            </a:r>
            <a:r>
              <a:rPr lang="en-US" sz="2200" dirty="0" err="1"/>
              <a:t>pensum</a:t>
            </a:r>
            <a:r>
              <a:rPr lang="en-US" sz="2200" dirty="0"/>
              <a:t> </a:t>
            </a:r>
            <a:r>
              <a:rPr lang="en-US" sz="2200" dirty="0" err="1"/>
              <a:t>og</a:t>
            </a:r>
            <a:r>
              <a:rPr lang="en-US" sz="2200" dirty="0"/>
              <a:t> </a:t>
            </a:r>
            <a:r>
              <a:rPr lang="en-US" sz="2200" dirty="0" err="1"/>
              <a:t>fremstår</a:t>
            </a:r>
            <a:r>
              <a:rPr lang="en-US" sz="2200" dirty="0"/>
              <a:t> </a:t>
            </a:r>
            <a:r>
              <a:rPr lang="en-US" sz="2200" dirty="0" err="1"/>
              <a:t>som</a:t>
            </a:r>
            <a:r>
              <a:rPr lang="en-US" sz="2200" dirty="0"/>
              <a:t> </a:t>
            </a:r>
            <a:r>
              <a:rPr lang="en-US" sz="2200" dirty="0" err="1"/>
              <a:t>interessert</a:t>
            </a:r>
            <a:r>
              <a:rPr lang="en-US" sz="2200" dirty="0"/>
              <a:t> </a:t>
            </a:r>
            <a:r>
              <a:rPr lang="en-US" sz="2200" dirty="0" err="1"/>
              <a:t>som</a:t>
            </a:r>
            <a:r>
              <a:rPr lang="en-US" sz="2200" dirty="0"/>
              <a:t> </a:t>
            </a:r>
            <a:r>
              <a:rPr lang="en-US" sz="2200" dirty="0" err="1"/>
              <a:t>jeg</a:t>
            </a:r>
            <a:r>
              <a:rPr lang="en-US" sz="2200" dirty="0"/>
              <a:t> </a:t>
            </a:r>
            <a:r>
              <a:rPr lang="en-US" sz="2200" dirty="0" err="1"/>
              <a:t>anser</a:t>
            </a:r>
            <a:r>
              <a:rPr lang="en-US" sz="2200" dirty="0"/>
              <a:t> </a:t>
            </a:r>
            <a:r>
              <a:rPr lang="en-US" sz="2200" dirty="0" err="1"/>
              <a:t>som</a:t>
            </a:r>
            <a:r>
              <a:rPr lang="en-US" sz="2200" dirty="0"/>
              <a:t> </a:t>
            </a:r>
            <a:r>
              <a:rPr lang="en-US" sz="2200" dirty="0" err="1"/>
              <a:t>viktig</a:t>
            </a:r>
            <a:r>
              <a:rPr lang="en-US" sz="2200" dirty="0"/>
              <a:t> for at </a:t>
            </a:r>
            <a:r>
              <a:rPr lang="en-US" sz="2200" dirty="0" err="1"/>
              <a:t>det</a:t>
            </a:r>
            <a:r>
              <a:rPr lang="en-US" sz="2200" dirty="0"/>
              <a:t> </a:t>
            </a:r>
            <a:r>
              <a:rPr lang="en-US" sz="2200" dirty="0" err="1"/>
              <a:t>skal</a:t>
            </a:r>
            <a:r>
              <a:rPr lang="en-US" sz="2200" dirty="0"/>
              <a:t> </a:t>
            </a:r>
            <a:r>
              <a:rPr lang="en-US" sz="2200" dirty="0" err="1"/>
              <a:t>fungere</a:t>
            </a:r>
            <a:r>
              <a:rPr lang="en-US" sz="2200" dirty="0"/>
              <a:t> </a:t>
            </a:r>
            <a:r>
              <a:rPr lang="en-US" sz="2200" dirty="0" err="1"/>
              <a:t>som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 smtClean="0"/>
              <a:t>ordning</a:t>
            </a:r>
            <a:r>
              <a:rPr lang="en-US" sz="2200" dirty="0" smtClean="0"/>
              <a:t>.”</a:t>
            </a:r>
            <a:endParaRPr lang="en-US" sz="2200" dirty="0"/>
          </a:p>
          <a:p>
            <a:endParaRPr lang="nb-NO" sz="22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nb-NO" sz="2200" b="1" dirty="0">
                <a:solidFill>
                  <a:srgbClr val="0070C0"/>
                </a:solidFill>
              </a:rPr>
              <a:t>Hva syns du har fungert/ikke fungert? </a:t>
            </a:r>
          </a:p>
          <a:p>
            <a:pPr marL="457200" lvl="1" indent="0">
              <a:buNone/>
            </a:pPr>
            <a:r>
              <a:rPr lang="nb-NO" sz="2200" dirty="0"/>
              <a:t>«Synes det var bra nok! Skulle bare ønske mer engasjement blant de andre studentene</a:t>
            </a:r>
          </a:p>
          <a:p>
            <a:pPr marL="457200" lvl="1" indent="0">
              <a:buNone/>
            </a:pPr>
            <a:r>
              <a:rPr lang="nn-NO" sz="2200" dirty="0" smtClean="0"/>
              <a:t>«</a:t>
            </a:r>
            <a:r>
              <a:rPr lang="nn-NO" sz="2200" dirty="0"/>
              <a:t>Vanskelig når vi ikkje kjenner kvarandre så godt. </a:t>
            </a:r>
            <a:r>
              <a:rPr lang="nn-NO" sz="2200" dirty="0"/>
              <a:t>Lett å ikkje møte opp då»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79111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377</Words>
  <Application>Microsoft Office PowerPoint</Application>
  <PresentationFormat>Widescreen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Office Theme</vt:lpstr>
      <vt:lpstr>Studentassistentordning på ISS – H20</vt:lpstr>
      <vt:lpstr>Om oppmøte</vt:lpstr>
      <vt:lpstr>Noen erfaringer</vt:lpstr>
      <vt:lpstr>Evaluering underveis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Studentassistentordning på ISS – H20</dc:title>
  <dc:creator>Jemima Garcia-Godos</dc:creator>
  <cp:lastModifiedBy>Jemima Garcia-Godos</cp:lastModifiedBy>
  <cp:revision>7</cp:revision>
  <dcterms:created xsi:type="dcterms:W3CDTF">2020-11-26T12:02:02Z</dcterms:created>
  <dcterms:modified xsi:type="dcterms:W3CDTF">2020-11-26T12:48:15Z</dcterms:modified>
</cp:coreProperties>
</file>