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1" r:id="rId1"/>
  </p:sldMasterIdLst>
  <p:notesMasterIdLst>
    <p:notesMasterId r:id="rId15"/>
  </p:notesMasterIdLst>
  <p:sldIdLst>
    <p:sldId id="256" r:id="rId2"/>
    <p:sldId id="257" r:id="rId3"/>
    <p:sldId id="263" r:id="rId4"/>
    <p:sldId id="268" r:id="rId5"/>
    <p:sldId id="265" r:id="rId6"/>
    <p:sldId id="266" r:id="rId7"/>
    <p:sldId id="264" r:id="rId8"/>
    <p:sldId id="267" r:id="rId9"/>
    <p:sldId id="271" r:id="rId10"/>
    <p:sldId id="258" r:id="rId11"/>
    <p:sldId id="259" r:id="rId12"/>
    <p:sldId id="262" r:id="rId13"/>
    <p:sldId id="260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77"/>
  </p:normalViewPr>
  <p:slideViewPr>
    <p:cSldViewPr snapToGrid="0" snapToObjects="1">
      <p:cViewPr varScale="1">
        <p:scale>
          <a:sx n="92" d="100"/>
          <a:sy n="92" d="100"/>
        </p:scale>
        <p:origin x="78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634057-3018-4AF9-85A0-E09B956ED61C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809B950-56E4-4243-834B-1301DCD78864}">
      <dgm:prSet/>
      <dgm:spPr/>
      <dgm:t>
        <a:bodyPr/>
        <a:lstStyle/>
        <a:p>
          <a:r>
            <a:rPr lang="nb-NO"/>
            <a:t>Høy kvalitet på innholdet</a:t>
          </a:r>
          <a:endParaRPr lang="en-US"/>
        </a:p>
      </dgm:t>
    </dgm:pt>
    <dgm:pt modelId="{24326000-3FCE-422C-B809-5FEFE37F30F2}" type="parTrans" cxnId="{02AACAFF-71FA-48C9-B65D-42209E04648D}">
      <dgm:prSet/>
      <dgm:spPr/>
      <dgm:t>
        <a:bodyPr/>
        <a:lstStyle/>
        <a:p>
          <a:endParaRPr lang="en-US"/>
        </a:p>
      </dgm:t>
    </dgm:pt>
    <dgm:pt modelId="{46B3A1E5-02CD-49B5-89E7-6A9C2AE573E5}" type="sibTrans" cxnId="{02AACAFF-71FA-48C9-B65D-42209E04648D}">
      <dgm:prSet/>
      <dgm:spPr/>
      <dgm:t>
        <a:bodyPr/>
        <a:lstStyle/>
        <a:p>
          <a:endParaRPr lang="en-US"/>
        </a:p>
      </dgm:t>
    </dgm:pt>
    <dgm:pt modelId="{408464E7-DAB5-4E80-BCB5-1A1B0491C4AA}">
      <dgm:prSet/>
      <dgm:spPr/>
      <dgm:t>
        <a:bodyPr/>
        <a:lstStyle/>
        <a:p>
          <a:r>
            <a:rPr lang="nb-NO"/>
            <a:t>Variasjon i tematikk og arrangementsformat</a:t>
          </a:r>
          <a:endParaRPr lang="en-US"/>
        </a:p>
      </dgm:t>
    </dgm:pt>
    <dgm:pt modelId="{F2758D01-A46F-4F90-B8DF-3C4ECFE3A0B6}" type="parTrans" cxnId="{E303C88F-D1AA-4A90-93FA-2A2BD66D272F}">
      <dgm:prSet/>
      <dgm:spPr/>
      <dgm:t>
        <a:bodyPr/>
        <a:lstStyle/>
        <a:p>
          <a:endParaRPr lang="en-US"/>
        </a:p>
      </dgm:t>
    </dgm:pt>
    <dgm:pt modelId="{869BC4F6-E0D0-455D-9ED7-31F1E5157549}" type="sibTrans" cxnId="{E303C88F-D1AA-4A90-93FA-2A2BD66D272F}">
      <dgm:prSet/>
      <dgm:spPr/>
      <dgm:t>
        <a:bodyPr/>
        <a:lstStyle/>
        <a:p>
          <a:endParaRPr lang="en-US"/>
        </a:p>
      </dgm:t>
    </dgm:pt>
    <dgm:pt modelId="{F19D3DD1-2DEA-4429-958E-F54A215C167D}">
      <dgm:prSet/>
      <dgm:spPr/>
      <dgm:t>
        <a:bodyPr/>
        <a:lstStyle/>
        <a:p>
          <a:r>
            <a:rPr lang="nb-NO" dirty="0"/>
            <a:t>Opptrapping fra gjennomføring i 2021 (fra 4,5 til 13 arrangementer)</a:t>
          </a:r>
          <a:endParaRPr lang="en-US" dirty="0"/>
        </a:p>
      </dgm:t>
    </dgm:pt>
    <dgm:pt modelId="{980F980F-8B35-4382-96D7-B89279D5B656}" type="parTrans" cxnId="{592364DB-6F8C-45B3-8486-70EA0CA10060}">
      <dgm:prSet/>
      <dgm:spPr/>
      <dgm:t>
        <a:bodyPr/>
        <a:lstStyle/>
        <a:p>
          <a:endParaRPr lang="en-US"/>
        </a:p>
      </dgm:t>
    </dgm:pt>
    <dgm:pt modelId="{FEC0D05B-3842-449A-BFCF-D1A5E4F26144}" type="sibTrans" cxnId="{592364DB-6F8C-45B3-8486-70EA0CA10060}">
      <dgm:prSet/>
      <dgm:spPr/>
      <dgm:t>
        <a:bodyPr/>
        <a:lstStyle/>
        <a:p>
          <a:endParaRPr lang="en-US"/>
        </a:p>
      </dgm:t>
    </dgm:pt>
    <dgm:pt modelId="{1099FC44-58CF-4C18-8ABA-25278538CFBC}">
      <dgm:prSet/>
      <dgm:spPr/>
      <dgm:t>
        <a:bodyPr/>
        <a:lstStyle/>
        <a:p>
          <a:r>
            <a:rPr lang="nb-NO"/>
            <a:t>Positive tilbakemeldinger fra bidragsyterne</a:t>
          </a:r>
          <a:endParaRPr lang="en-US"/>
        </a:p>
      </dgm:t>
    </dgm:pt>
    <dgm:pt modelId="{6F92953F-B7D9-41ED-B530-84EA2A11463A}" type="parTrans" cxnId="{70F50809-FB31-439D-B17E-DE6E4CE288CC}">
      <dgm:prSet/>
      <dgm:spPr/>
      <dgm:t>
        <a:bodyPr/>
        <a:lstStyle/>
        <a:p>
          <a:endParaRPr lang="en-US"/>
        </a:p>
      </dgm:t>
    </dgm:pt>
    <dgm:pt modelId="{463C1121-A78F-4CDD-AF86-0EC10BA20897}" type="sibTrans" cxnId="{70F50809-FB31-439D-B17E-DE6E4CE288CC}">
      <dgm:prSet/>
      <dgm:spPr/>
      <dgm:t>
        <a:bodyPr/>
        <a:lstStyle/>
        <a:p>
          <a:endParaRPr lang="en-US"/>
        </a:p>
      </dgm:t>
    </dgm:pt>
    <dgm:pt modelId="{75A40FA4-E725-1C4C-9779-09057691C611}" type="pres">
      <dgm:prSet presAssocID="{95634057-3018-4AF9-85A0-E09B956ED61C}" presName="linear" presStyleCnt="0">
        <dgm:presLayoutVars>
          <dgm:animLvl val="lvl"/>
          <dgm:resizeHandles val="exact"/>
        </dgm:presLayoutVars>
      </dgm:prSet>
      <dgm:spPr/>
    </dgm:pt>
    <dgm:pt modelId="{B0206DCE-C80F-BF4F-906B-D5B8B02F9410}" type="pres">
      <dgm:prSet presAssocID="{8809B950-56E4-4243-834B-1301DCD78864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FED8F379-966A-BC44-A794-A7B8622026C6}" type="pres">
      <dgm:prSet presAssocID="{46B3A1E5-02CD-49B5-89E7-6A9C2AE573E5}" presName="spacer" presStyleCnt="0"/>
      <dgm:spPr/>
    </dgm:pt>
    <dgm:pt modelId="{731CF1E9-A7BB-0B45-88F9-4F465E785681}" type="pres">
      <dgm:prSet presAssocID="{408464E7-DAB5-4E80-BCB5-1A1B0491C4AA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5AECCD35-CC62-A445-BBF4-361AA903D825}" type="pres">
      <dgm:prSet presAssocID="{869BC4F6-E0D0-455D-9ED7-31F1E5157549}" presName="spacer" presStyleCnt="0"/>
      <dgm:spPr/>
    </dgm:pt>
    <dgm:pt modelId="{03A01384-2A1A-5744-9FA4-61269BC2814B}" type="pres">
      <dgm:prSet presAssocID="{F19D3DD1-2DEA-4429-958E-F54A215C167D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C3C67E8E-E140-5C40-AA9F-32F20AAB1203}" type="pres">
      <dgm:prSet presAssocID="{FEC0D05B-3842-449A-BFCF-D1A5E4F26144}" presName="spacer" presStyleCnt="0"/>
      <dgm:spPr/>
    </dgm:pt>
    <dgm:pt modelId="{68AEBD49-F4FF-C646-89FC-AA9D83DE3028}" type="pres">
      <dgm:prSet presAssocID="{1099FC44-58CF-4C18-8ABA-25278538CFBC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70F50809-FB31-439D-B17E-DE6E4CE288CC}" srcId="{95634057-3018-4AF9-85A0-E09B956ED61C}" destId="{1099FC44-58CF-4C18-8ABA-25278538CFBC}" srcOrd="3" destOrd="0" parTransId="{6F92953F-B7D9-41ED-B530-84EA2A11463A}" sibTransId="{463C1121-A78F-4CDD-AF86-0EC10BA20897}"/>
    <dgm:cxn modelId="{919E5F16-9CF8-6649-BFD3-38492662EB8D}" type="presOf" srcId="{F19D3DD1-2DEA-4429-958E-F54A215C167D}" destId="{03A01384-2A1A-5744-9FA4-61269BC2814B}" srcOrd="0" destOrd="0" presId="urn:microsoft.com/office/officeart/2005/8/layout/vList2"/>
    <dgm:cxn modelId="{3871FE2F-9438-B344-8F55-BEA3E94573BA}" type="presOf" srcId="{1099FC44-58CF-4C18-8ABA-25278538CFBC}" destId="{68AEBD49-F4FF-C646-89FC-AA9D83DE3028}" srcOrd="0" destOrd="0" presId="urn:microsoft.com/office/officeart/2005/8/layout/vList2"/>
    <dgm:cxn modelId="{DE3F986F-908F-C047-ABC1-A735BAEF7D59}" type="presOf" srcId="{8809B950-56E4-4243-834B-1301DCD78864}" destId="{B0206DCE-C80F-BF4F-906B-D5B8B02F9410}" srcOrd="0" destOrd="0" presId="urn:microsoft.com/office/officeart/2005/8/layout/vList2"/>
    <dgm:cxn modelId="{E303C88F-D1AA-4A90-93FA-2A2BD66D272F}" srcId="{95634057-3018-4AF9-85A0-E09B956ED61C}" destId="{408464E7-DAB5-4E80-BCB5-1A1B0491C4AA}" srcOrd="1" destOrd="0" parTransId="{F2758D01-A46F-4F90-B8DF-3C4ECFE3A0B6}" sibTransId="{869BC4F6-E0D0-455D-9ED7-31F1E5157549}"/>
    <dgm:cxn modelId="{BF043AB2-F04A-8E4C-9582-F9806AA4122B}" type="presOf" srcId="{408464E7-DAB5-4E80-BCB5-1A1B0491C4AA}" destId="{731CF1E9-A7BB-0B45-88F9-4F465E785681}" srcOrd="0" destOrd="0" presId="urn:microsoft.com/office/officeart/2005/8/layout/vList2"/>
    <dgm:cxn modelId="{1FC2A7BC-3D5F-6349-B796-65E80AA470DA}" type="presOf" srcId="{95634057-3018-4AF9-85A0-E09B956ED61C}" destId="{75A40FA4-E725-1C4C-9779-09057691C611}" srcOrd="0" destOrd="0" presId="urn:microsoft.com/office/officeart/2005/8/layout/vList2"/>
    <dgm:cxn modelId="{592364DB-6F8C-45B3-8486-70EA0CA10060}" srcId="{95634057-3018-4AF9-85A0-E09B956ED61C}" destId="{F19D3DD1-2DEA-4429-958E-F54A215C167D}" srcOrd="2" destOrd="0" parTransId="{980F980F-8B35-4382-96D7-B89279D5B656}" sibTransId="{FEC0D05B-3842-449A-BFCF-D1A5E4F26144}"/>
    <dgm:cxn modelId="{02AACAFF-71FA-48C9-B65D-42209E04648D}" srcId="{95634057-3018-4AF9-85A0-E09B956ED61C}" destId="{8809B950-56E4-4243-834B-1301DCD78864}" srcOrd="0" destOrd="0" parTransId="{24326000-3FCE-422C-B809-5FEFE37F30F2}" sibTransId="{46B3A1E5-02CD-49B5-89E7-6A9C2AE573E5}"/>
    <dgm:cxn modelId="{E6A9D222-F695-0446-B2A0-EE2601210569}" type="presParOf" srcId="{75A40FA4-E725-1C4C-9779-09057691C611}" destId="{B0206DCE-C80F-BF4F-906B-D5B8B02F9410}" srcOrd="0" destOrd="0" presId="urn:microsoft.com/office/officeart/2005/8/layout/vList2"/>
    <dgm:cxn modelId="{436D5C82-5A8E-214E-B470-1866A9141469}" type="presParOf" srcId="{75A40FA4-E725-1C4C-9779-09057691C611}" destId="{FED8F379-966A-BC44-A794-A7B8622026C6}" srcOrd="1" destOrd="0" presId="urn:microsoft.com/office/officeart/2005/8/layout/vList2"/>
    <dgm:cxn modelId="{BD4AF084-B2ED-FE4B-9C17-57202E15C4AA}" type="presParOf" srcId="{75A40FA4-E725-1C4C-9779-09057691C611}" destId="{731CF1E9-A7BB-0B45-88F9-4F465E785681}" srcOrd="2" destOrd="0" presId="urn:microsoft.com/office/officeart/2005/8/layout/vList2"/>
    <dgm:cxn modelId="{26DDAC3F-A1B7-6742-8177-DB0B19896710}" type="presParOf" srcId="{75A40FA4-E725-1C4C-9779-09057691C611}" destId="{5AECCD35-CC62-A445-BBF4-361AA903D825}" srcOrd="3" destOrd="0" presId="urn:microsoft.com/office/officeart/2005/8/layout/vList2"/>
    <dgm:cxn modelId="{D2E110DF-E02F-814E-A2C6-C0EDEED4F926}" type="presParOf" srcId="{75A40FA4-E725-1C4C-9779-09057691C611}" destId="{03A01384-2A1A-5744-9FA4-61269BC2814B}" srcOrd="4" destOrd="0" presId="urn:microsoft.com/office/officeart/2005/8/layout/vList2"/>
    <dgm:cxn modelId="{BA821813-030F-F741-AE2D-0E4E85137F29}" type="presParOf" srcId="{75A40FA4-E725-1C4C-9779-09057691C611}" destId="{C3C67E8E-E140-5C40-AA9F-32F20AAB1203}" srcOrd="5" destOrd="0" presId="urn:microsoft.com/office/officeart/2005/8/layout/vList2"/>
    <dgm:cxn modelId="{B6E72B93-649B-3C4A-BDBD-DA74B4CE8D91}" type="presParOf" srcId="{75A40FA4-E725-1C4C-9779-09057691C611}" destId="{68AEBD49-F4FF-C646-89FC-AA9D83DE3028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5727ED1-42D6-4AF7-ADE4-ADC8D1D65AE0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545D8DA8-A932-4501-85E3-E0A3120595B2}">
      <dgm:prSet/>
      <dgm:spPr/>
      <dgm:t>
        <a:bodyPr/>
        <a:lstStyle/>
        <a:p>
          <a:r>
            <a:rPr lang="nb-NO"/>
            <a:t>Arrangementspromotering</a:t>
          </a:r>
          <a:endParaRPr lang="en-US"/>
        </a:p>
      </dgm:t>
    </dgm:pt>
    <dgm:pt modelId="{5A722AEA-A80F-42D2-B686-24298779EB0B}" type="parTrans" cxnId="{939722FB-670A-442F-A435-DD34CDAF4E02}">
      <dgm:prSet/>
      <dgm:spPr/>
      <dgm:t>
        <a:bodyPr/>
        <a:lstStyle/>
        <a:p>
          <a:endParaRPr lang="en-US"/>
        </a:p>
      </dgm:t>
    </dgm:pt>
    <dgm:pt modelId="{57320CD2-B2B5-48CF-8DA4-126882391104}" type="sibTrans" cxnId="{939722FB-670A-442F-A435-DD34CDAF4E02}">
      <dgm:prSet/>
      <dgm:spPr/>
      <dgm:t>
        <a:bodyPr/>
        <a:lstStyle/>
        <a:p>
          <a:endParaRPr lang="en-US"/>
        </a:p>
      </dgm:t>
    </dgm:pt>
    <dgm:pt modelId="{7F0F7009-B07C-4334-B525-9EFD582752CF}">
      <dgm:prSet/>
      <dgm:spPr/>
      <dgm:t>
        <a:bodyPr/>
        <a:lstStyle/>
        <a:p>
          <a:r>
            <a:rPr lang="nb-NO"/>
            <a:t>Forankring</a:t>
          </a:r>
          <a:endParaRPr lang="en-US"/>
        </a:p>
      </dgm:t>
    </dgm:pt>
    <dgm:pt modelId="{3B04817D-5A23-4978-9CC4-05988BF1AAD9}" type="parTrans" cxnId="{D874FC2F-6638-4AD6-BAF6-8B29CCBD159A}">
      <dgm:prSet/>
      <dgm:spPr/>
      <dgm:t>
        <a:bodyPr/>
        <a:lstStyle/>
        <a:p>
          <a:endParaRPr lang="en-US"/>
        </a:p>
      </dgm:t>
    </dgm:pt>
    <dgm:pt modelId="{B385E302-8A28-4501-814E-3B621F8452F6}" type="sibTrans" cxnId="{D874FC2F-6638-4AD6-BAF6-8B29CCBD159A}">
      <dgm:prSet/>
      <dgm:spPr/>
      <dgm:t>
        <a:bodyPr/>
        <a:lstStyle/>
        <a:p>
          <a:endParaRPr lang="en-US"/>
        </a:p>
      </dgm:t>
    </dgm:pt>
    <dgm:pt modelId="{C62F84DC-854B-47CE-BD63-1C534F4C8D7B}">
      <dgm:prSet/>
      <dgm:spPr/>
      <dgm:t>
        <a:bodyPr/>
        <a:lstStyle/>
        <a:p>
          <a:r>
            <a:rPr lang="nb-NO"/>
            <a:t>Personavhengig struktur</a:t>
          </a:r>
          <a:endParaRPr lang="en-US"/>
        </a:p>
      </dgm:t>
    </dgm:pt>
    <dgm:pt modelId="{D5932D7E-543F-4683-B223-9AA5581BE2A9}" type="parTrans" cxnId="{A3AC2E4D-811D-4A2B-8A14-D0567D408918}">
      <dgm:prSet/>
      <dgm:spPr/>
      <dgm:t>
        <a:bodyPr/>
        <a:lstStyle/>
        <a:p>
          <a:endParaRPr lang="en-US"/>
        </a:p>
      </dgm:t>
    </dgm:pt>
    <dgm:pt modelId="{6AA26C1D-D8A3-493F-96BE-DDC3301DA927}" type="sibTrans" cxnId="{A3AC2E4D-811D-4A2B-8A14-D0567D408918}">
      <dgm:prSet/>
      <dgm:spPr/>
      <dgm:t>
        <a:bodyPr/>
        <a:lstStyle/>
        <a:p>
          <a:endParaRPr lang="en-US"/>
        </a:p>
      </dgm:t>
    </dgm:pt>
    <dgm:pt modelId="{43E6BFAA-482E-48FB-830B-B7681BBA1BBE}">
      <dgm:prSet/>
      <dgm:spPr/>
      <dgm:t>
        <a:bodyPr/>
        <a:lstStyle/>
        <a:p>
          <a:r>
            <a:rPr lang="nb-NO"/>
            <a:t>Tidskabal</a:t>
          </a:r>
          <a:endParaRPr lang="en-US"/>
        </a:p>
      </dgm:t>
    </dgm:pt>
    <dgm:pt modelId="{13AADEE8-8D8E-4531-A285-50EBF0A139C0}" type="parTrans" cxnId="{CE1AB8E3-D75B-41EC-A6D7-3085C4DD4401}">
      <dgm:prSet/>
      <dgm:spPr/>
      <dgm:t>
        <a:bodyPr/>
        <a:lstStyle/>
        <a:p>
          <a:endParaRPr lang="en-US"/>
        </a:p>
      </dgm:t>
    </dgm:pt>
    <dgm:pt modelId="{E62F20E3-CB06-4048-AE60-F4C75DDC06EB}" type="sibTrans" cxnId="{CE1AB8E3-D75B-41EC-A6D7-3085C4DD4401}">
      <dgm:prSet/>
      <dgm:spPr/>
      <dgm:t>
        <a:bodyPr/>
        <a:lstStyle/>
        <a:p>
          <a:endParaRPr lang="en-US"/>
        </a:p>
      </dgm:t>
    </dgm:pt>
    <dgm:pt modelId="{F7F5B1D5-BFF3-DE4D-BD89-F0329737A919}" type="pres">
      <dgm:prSet presAssocID="{35727ED1-42D6-4AF7-ADE4-ADC8D1D65AE0}" presName="linear" presStyleCnt="0">
        <dgm:presLayoutVars>
          <dgm:animLvl val="lvl"/>
          <dgm:resizeHandles val="exact"/>
        </dgm:presLayoutVars>
      </dgm:prSet>
      <dgm:spPr/>
    </dgm:pt>
    <dgm:pt modelId="{51ED7E6A-7FAF-FA48-ABE2-EF191B710D19}" type="pres">
      <dgm:prSet presAssocID="{545D8DA8-A932-4501-85E3-E0A3120595B2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CB7A40F0-4928-704C-9035-02C7F50A5F48}" type="pres">
      <dgm:prSet presAssocID="{57320CD2-B2B5-48CF-8DA4-126882391104}" presName="spacer" presStyleCnt="0"/>
      <dgm:spPr/>
    </dgm:pt>
    <dgm:pt modelId="{620D3BED-99BE-8946-988A-4A9B83170B2B}" type="pres">
      <dgm:prSet presAssocID="{7F0F7009-B07C-4334-B525-9EFD582752CF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54333E5D-1639-054F-BF72-0BF9C002A9AA}" type="pres">
      <dgm:prSet presAssocID="{B385E302-8A28-4501-814E-3B621F8452F6}" presName="spacer" presStyleCnt="0"/>
      <dgm:spPr/>
    </dgm:pt>
    <dgm:pt modelId="{5C418861-A5CC-5A46-9A02-EA1545BF9525}" type="pres">
      <dgm:prSet presAssocID="{C62F84DC-854B-47CE-BD63-1C534F4C8D7B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9BFBC003-2A93-6540-B668-62432F81DCB9}" type="pres">
      <dgm:prSet presAssocID="{6AA26C1D-D8A3-493F-96BE-DDC3301DA927}" presName="spacer" presStyleCnt="0"/>
      <dgm:spPr/>
    </dgm:pt>
    <dgm:pt modelId="{7A4F32BC-E6A0-AB43-B283-EF113B9A7538}" type="pres">
      <dgm:prSet presAssocID="{43E6BFAA-482E-48FB-830B-B7681BBA1BBE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74C7051A-CBA3-0D44-BF0F-906680FC9E70}" type="presOf" srcId="{C62F84DC-854B-47CE-BD63-1C534F4C8D7B}" destId="{5C418861-A5CC-5A46-9A02-EA1545BF9525}" srcOrd="0" destOrd="0" presId="urn:microsoft.com/office/officeart/2005/8/layout/vList2"/>
    <dgm:cxn modelId="{4144AE20-B729-054C-83A4-4083FB927DCF}" type="presOf" srcId="{545D8DA8-A932-4501-85E3-E0A3120595B2}" destId="{51ED7E6A-7FAF-FA48-ABE2-EF191B710D19}" srcOrd="0" destOrd="0" presId="urn:microsoft.com/office/officeart/2005/8/layout/vList2"/>
    <dgm:cxn modelId="{D874FC2F-6638-4AD6-BAF6-8B29CCBD159A}" srcId="{35727ED1-42D6-4AF7-ADE4-ADC8D1D65AE0}" destId="{7F0F7009-B07C-4334-B525-9EFD582752CF}" srcOrd="1" destOrd="0" parTransId="{3B04817D-5A23-4978-9CC4-05988BF1AAD9}" sibTransId="{B385E302-8A28-4501-814E-3B621F8452F6}"/>
    <dgm:cxn modelId="{F9F5F446-B0D7-A944-9EF3-00E75EF8313F}" type="presOf" srcId="{35727ED1-42D6-4AF7-ADE4-ADC8D1D65AE0}" destId="{F7F5B1D5-BFF3-DE4D-BD89-F0329737A919}" srcOrd="0" destOrd="0" presId="urn:microsoft.com/office/officeart/2005/8/layout/vList2"/>
    <dgm:cxn modelId="{A3AC2E4D-811D-4A2B-8A14-D0567D408918}" srcId="{35727ED1-42D6-4AF7-ADE4-ADC8D1D65AE0}" destId="{C62F84DC-854B-47CE-BD63-1C534F4C8D7B}" srcOrd="2" destOrd="0" parTransId="{D5932D7E-543F-4683-B223-9AA5581BE2A9}" sibTransId="{6AA26C1D-D8A3-493F-96BE-DDC3301DA927}"/>
    <dgm:cxn modelId="{F70CD85D-45C2-AC4A-A562-0A3D143832CF}" type="presOf" srcId="{7F0F7009-B07C-4334-B525-9EFD582752CF}" destId="{620D3BED-99BE-8946-988A-4A9B83170B2B}" srcOrd="0" destOrd="0" presId="urn:microsoft.com/office/officeart/2005/8/layout/vList2"/>
    <dgm:cxn modelId="{AB8A7AC9-B3D7-394C-9751-CA000A5704C1}" type="presOf" srcId="{43E6BFAA-482E-48FB-830B-B7681BBA1BBE}" destId="{7A4F32BC-E6A0-AB43-B283-EF113B9A7538}" srcOrd="0" destOrd="0" presId="urn:microsoft.com/office/officeart/2005/8/layout/vList2"/>
    <dgm:cxn modelId="{CE1AB8E3-D75B-41EC-A6D7-3085C4DD4401}" srcId="{35727ED1-42D6-4AF7-ADE4-ADC8D1D65AE0}" destId="{43E6BFAA-482E-48FB-830B-B7681BBA1BBE}" srcOrd="3" destOrd="0" parTransId="{13AADEE8-8D8E-4531-A285-50EBF0A139C0}" sibTransId="{E62F20E3-CB06-4048-AE60-F4C75DDC06EB}"/>
    <dgm:cxn modelId="{939722FB-670A-442F-A435-DD34CDAF4E02}" srcId="{35727ED1-42D6-4AF7-ADE4-ADC8D1D65AE0}" destId="{545D8DA8-A932-4501-85E3-E0A3120595B2}" srcOrd="0" destOrd="0" parTransId="{5A722AEA-A80F-42D2-B686-24298779EB0B}" sibTransId="{57320CD2-B2B5-48CF-8DA4-126882391104}"/>
    <dgm:cxn modelId="{2A78863D-200F-8143-B639-AD1BEB4EFF95}" type="presParOf" srcId="{F7F5B1D5-BFF3-DE4D-BD89-F0329737A919}" destId="{51ED7E6A-7FAF-FA48-ABE2-EF191B710D19}" srcOrd="0" destOrd="0" presId="urn:microsoft.com/office/officeart/2005/8/layout/vList2"/>
    <dgm:cxn modelId="{67284F03-A401-1047-B6FF-B9BCDC7ECA7E}" type="presParOf" srcId="{F7F5B1D5-BFF3-DE4D-BD89-F0329737A919}" destId="{CB7A40F0-4928-704C-9035-02C7F50A5F48}" srcOrd="1" destOrd="0" presId="urn:microsoft.com/office/officeart/2005/8/layout/vList2"/>
    <dgm:cxn modelId="{D4641D49-943D-4448-B436-D63DDC0F6FCC}" type="presParOf" srcId="{F7F5B1D5-BFF3-DE4D-BD89-F0329737A919}" destId="{620D3BED-99BE-8946-988A-4A9B83170B2B}" srcOrd="2" destOrd="0" presId="urn:microsoft.com/office/officeart/2005/8/layout/vList2"/>
    <dgm:cxn modelId="{2CDDB3A2-9B33-184C-A05F-A567E3AC2EAA}" type="presParOf" srcId="{F7F5B1D5-BFF3-DE4D-BD89-F0329737A919}" destId="{54333E5D-1639-054F-BF72-0BF9C002A9AA}" srcOrd="3" destOrd="0" presId="urn:microsoft.com/office/officeart/2005/8/layout/vList2"/>
    <dgm:cxn modelId="{B0235BB8-EEC8-0C44-A86A-8115B09AC65C}" type="presParOf" srcId="{F7F5B1D5-BFF3-DE4D-BD89-F0329737A919}" destId="{5C418861-A5CC-5A46-9A02-EA1545BF9525}" srcOrd="4" destOrd="0" presId="urn:microsoft.com/office/officeart/2005/8/layout/vList2"/>
    <dgm:cxn modelId="{872DA94C-D3C1-264F-BE2A-D6B375BB5479}" type="presParOf" srcId="{F7F5B1D5-BFF3-DE4D-BD89-F0329737A919}" destId="{9BFBC003-2A93-6540-B668-62432F81DCB9}" srcOrd="5" destOrd="0" presId="urn:microsoft.com/office/officeart/2005/8/layout/vList2"/>
    <dgm:cxn modelId="{E0028809-0ECE-B04D-9BB4-4F03BF5C6CFC}" type="presParOf" srcId="{F7F5B1D5-BFF3-DE4D-BD89-F0329737A919}" destId="{7A4F32BC-E6A0-AB43-B283-EF113B9A7538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331A17F-967B-444C-B6B7-7D85DF4A3F27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2D5C0441-928A-4B70-BF89-2F1296949E3B}">
      <dgm:prSet/>
      <dgm:spPr/>
      <dgm:t>
        <a:bodyPr/>
        <a:lstStyle/>
        <a:p>
          <a:r>
            <a:rPr lang="nb-NO"/>
            <a:t>Tror du studentene ved ditt studieprogram er opptatt av arbeidslivsrelevans? </a:t>
          </a:r>
          <a:endParaRPr lang="en-US"/>
        </a:p>
      </dgm:t>
    </dgm:pt>
    <dgm:pt modelId="{2A1E26B9-43FB-4DC4-A4B0-5B1CF852ED1C}" type="parTrans" cxnId="{68226A72-F33A-4AFE-A959-FAEAC8FF1042}">
      <dgm:prSet/>
      <dgm:spPr/>
      <dgm:t>
        <a:bodyPr/>
        <a:lstStyle/>
        <a:p>
          <a:endParaRPr lang="en-US"/>
        </a:p>
      </dgm:t>
    </dgm:pt>
    <dgm:pt modelId="{6F2E2C91-7CC4-401F-9241-11A288669527}" type="sibTrans" cxnId="{68226A72-F33A-4AFE-A959-FAEAC8FF1042}">
      <dgm:prSet/>
      <dgm:spPr/>
      <dgm:t>
        <a:bodyPr/>
        <a:lstStyle/>
        <a:p>
          <a:endParaRPr lang="en-US"/>
        </a:p>
      </dgm:t>
    </dgm:pt>
    <dgm:pt modelId="{565AFD58-9C4F-470E-A3ED-5AF80BC841DC}">
      <dgm:prSet/>
      <dgm:spPr/>
      <dgm:t>
        <a:bodyPr/>
        <a:lstStyle/>
        <a:p>
          <a:r>
            <a:rPr lang="nb-NO"/>
            <a:t>Hvorfor? / Hvorfor ikke?</a:t>
          </a:r>
          <a:endParaRPr lang="en-US"/>
        </a:p>
      </dgm:t>
    </dgm:pt>
    <dgm:pt modelId="{0B25E0CF-4441-4844-9AF2-51E250E222D1}" type="parTrans" cxnId="{D9358BBC-FC10-4545-9A87-6348F9EA6F8A}">
      <dgm:prSet/>
      <dgm:spPr/>
      <dgm:t>
        <a:bodyPr/>
        <a:lstStyle/>
        <a:p>
          <a:endParaRPr lang="en-US"/>
        </a:p>
      </dgm:t>
    </dgm:pt>
    <dgm:pt modelId="{CEB182C5-22E7-4AAB-9696-D476C2152676}" type="sibTrans" cxnId="{D9358BBC-FC10-4545-9A87-6348F9EA6F8A}">
      <dgm:prSet/>
      <dgm:spPr/>
      <dgm:t>
        <a:bodyPr/>
        <a:lstStyle/>
        <a:p>
          <a:endParaRPr lang="en-US"/>
        </a:p>
      </dgm:t>
    </dgm:pt>
    <dgm:pt modelId="{E7B72914-01D9-4811-B40F-FC83884C9B10}">
      <dgm:prSet/>
      <dgm:spPr/>
      <dgm:t>
        <a:bodyPr/>
        <a:lstStyle/>
        <a:p>
          <a:r>
            <a:rPr lang="nb-NO"/>
            <a:t>På hvilken måte kan du og/eller de vitenskapelige ansatte bidra til å hjelpe studentene med å heve opplevd arbeidslivsrelevans gjennom studiet?</a:t>
          </a:r>
          <a:endParaRPr lang="en-US"/>
        </a:p>
      </dgm:t>
    </dgm:pt>
    <dgm:pt modelId="{D2E92451-B9B8-4D2D-98B4-221A76717189}" type="parTrans" cxnId="{1C58F638-B3A7-456A-AD79-94D06AF3505C}">
      <dgm:prSet/>
      <dgm:spPr/>
      <dgm:t>
        <a:bodyPr/>
        <a:lstStyle/>
        <a:p>
          <a:endParaRPr lang="en-US"/>
        </a:p>
      </dgm:t>
    </dgm:pt>
    <dgm:pt modelId="{AA985485-7BE1-4E0A-A581-4B7DECD2D4AC}" type="sibTrans" cxnId="{1C58F638-B3A7-456A-AD79-94D06AF3505C}">
      <dgm:prSet/>
      <dgm:spPr/>
      <dgm:t>
        <a:bodyPr/>
        <a:lstStyle/>
        <a:p>
          <a:endParaRPr lang="en-US"/>
        </a:p>
      </dgm:t>
    </dgm:pt>
    <dgm:pt modelId="{78B2C941-7B9A-499C-B5AD-414EE9D0A0E8}">
      <dgm:prSet/>
      <dgm:spPr/>
      <dgm:t>
        <a:bodyPr/>
        <a:lstStyle/>
        <a:p>
          <a:r>
            <a:rPr lang="nb-NO"/>
            <a:t>Hvilke samarbeidspartnere kan dere alliere dere med?</a:t>
          </a:r>
          <a:endParaRPr lang="en-US"/>
        </a:p>
      </dgm:t>
    </dgm:pt>
    <dgm:pt modelId="{E04EB6CD-A641-4FB6-80C7-20ECB2200E2B}" type="parTrans" cxnId="{C150A425-4E9B-4059-B4CA-5B07D6602468}">
      <dgm:prSet/>
      <dgm:spPr/>
      <dgm:t>
        <a:bodyPr/>
        <a:lstStyle/>
        <a:p>
          <a:endParaRPr lang="en-US"/>
        </a:p>
      </dgm:t>
    </dgm:pt>
    <dgm:pt modelId="{42BA94A2-80A6-4671-8ACC-E7AC6892A27B}" type="sibTrans" cxnId="{C150A425-4E9B-4059-B4CA-5B07D6602468}">
      <dgm:prSet/>
      <dgm:spPr/>
      <dgm:t>
        <a:bodyPr/>
        <a:lstStyle/>
        <a:p>
          <a:endParaRPr lang="en-US"/>
        </a:p>
      </dgm:t>
    </dgm:pt>
    <dgm:pt modelId="{B32C1D86-9E31-4C64-B878-45F0A471D7C8}">
      <dgm:prSet/>
      <dgm:spPr/>
      <dgm:t>
        <a:bodyPr/>
        <a:lstStyle/>
        <a:p>
          <a:r>
            <a:rPr lang="nb-NO"/>
            <a:t>Karrieresenteret, Arbeidslivskoordinator, SVSU, Program-/Fagutvalg, alumni, eksterne organisasjoner: kan disse eller andre bidra mer ved ditt studieprogram?</a:t>
          </a:r>
          <a:endParaRPr lang="en-US"/>
        </a:p>
      </dgm:t>
    </dgm:pt>
    <dgm:pt modelId="{4AEF8A2A-CF9C-4316-8A09-7E3502C2945F}" type="parTrans" cxnId="{A44EAC66-46B8-442B-B294-DCF32B86E4E7}">
      <dgm:prSet/>
      <dgm:spPr/>
      <dgm:t>
        <a:bodyPr/>
        <a:lstStyle/>
        <a:p>
          <a:endParaRPr lang="en-US"/>
        </a:p>
      </dgm:t>
    </dgm:pt>
    <dgm:pt modelId="{A42BF29E-4FAB-4887-A81B-109FB0C8B94C}" type="sibTrans" cxnId="{A44EAC66-46B8-442B-B294-DCF32B86E4E7}">
      <dgm:prSet/>
      <dgm:spPr/>
      <dgm:t>
        <a:bodyPr/>
        <a:lstStyle/>
        <a:p>
          <a:endParaRPr lang="en-US"/>
        </a:p>
      </dgm:t>
    </dgm:pt>
    <dgm:pt modelId="{57A8A24B-777E-4362-8E8E-9352E85ABD2F}">
      <dgm:prSet/>
      <dgm:spPr/>
      <dgm:t>
        <a:bodyPr/>
        <a:lstStyle/>
        <a:p>
          <a:r>
            <a:rPr lang="nb-NO"/>
            <a:t>Bidrar vi nok til å støtte oppunder initiativene som foregår på fakultetet?</a:t>
          </a:r>
          <a:endParaRPr lang="en-US"/>
        </a:p>
      </dgm:t>
    </dgm:pt>
    <dgm:pt modelId="{2B569DC9-FD3A-4067-9F98-36F86B8FA698}" type="parTrans" cxnId="{FF4BC402-804D-4A05-A0F3-E1E35839E266}">
      <dgm:prSet/>
      <dgm:spPr/>
      <dgm:t>
        <a:bodyPr/>
        <a:lstStyle/>
        <a:p>
          <a:endParaRPr lang="en-US"/>
        </a:p>
      </dgm:t>
    </dgm:pt>
    <dgm:pt modelId="{7C999912-A1A2-4DB9-ADBD-E56440564FF4}" type="sibTrans" cxnId="{FF4BC402-804D-4A05-A0F3-E1E35839E266}">
      <dgm:prSet/>
      <dgm:spPr/>
      <dgm:t>
        <a:bodyPr/>
        <a:lstStyle/>
        <a:p>
          <a:endParaRPr lang="en-US"/>
        </a:p>
      </dgm:t>
    </dgm:pt>
    <dgm:pt modelId="{2951FB84-E92F-444C-BD46-A1D3BC4F613E}">
      <dgm:prSet/>
      <dgm:spPr/>
      <dgm:t>
        <a:bodyPr/>
        <a:lstStyle/>
        <a:p>
          <a:r>
            <a:rPr lang="nb-NO"/>
            <a:t>Hvorfor? / Hvorfor ikke?</a:t>
          </a:r>
          <a:endParaRPr lang="en-US"/>
        </a:p>
      </dgm:t>
    </dgm:pt>
    <dgm:pt modelId="{7A778F01-3156-4198-BEFD-0B11E7B867A4}" type="parTrans" cxnId="{78C76ACC-F4A3-462E-BA1D-F86BC099CEE2}">
      <dgm:prSet/>
      <dgm:spPr/>
      <dgm:t>
        <a:bodyPr/>
        <a:lstStyle/>
        <a:p>
          <a:endParaRPr lang="en-US"/>
        </a:p>
      </dgm:t>
    </dgm:pt>
    <dgm:pt modelId="{3DBB9BD6-15D3-4CD8-88B2-864E822BFDDA}" type="sibTrans" cxnId="{78C76ACC-F4A3-462E-BA1D-F86BC099CEE2}">
      <dgm:prSet/>
      <dgm:spPr/>
      <dgm:t>
        <a:bodyPr/>
        <a:lstStyle/>
        <a:p>
          <a:endParaRPr lang="en-US"/>
        </a:p>
      </dgm:t>
    </dgm:pt>
    <dgm:pt modelId="{850BC1E1-C4A7-4A4B-AB88-05A57F8C1241}" type="pres">
      <dgm:prSet presAssocID="{9331A17F-967B-444C-B6B7-7D85DF4A3F27}" presName="root" presStyleCnt="0">
        <dgm:presLayoutVars>
          <dgm:dir/>
          <dgm:resizeHandles val="exact"/>
        </dgm:presLayoutVars>
      </dgm:prSet>
      <dgm:spPr/>
    </dgm:pt>
    <dgm:pt modelId="{D6142772-7BAB-4378-A4E8-D296477F8736}" type="pres">
      <dgm:prSet presAssocID="{2D5C0441-928A-4B70-BF89-2F1296949E3B}" presName="compNode" presStyleCnt="0"/>
      <dgm:spPr/>
    </dgm:pt>
    <dgm:pt modelId="{8E5BF832-7937-4A32-81C0-18AC845D895B}" type="pres">
      <dgm:prSet presAssocID="{2D5C0441-928A-4B70-BF89-2F1296949E3B}" presName="bgRect" presStyleLbl="bgShp" presStyleIdx="0" presStyleCnt="3"/>
      <dgm:spPr/>
    </dgm:pt>
    <dgm:pt modelId="{F4518700-0AF5-406B-8916-1FE10191E846}" type="pres">
      <dgm:prSet presAssocID="{2D5C0441-928A-4B70-BF89-2F1296949E3B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refighter"/>
        </a:ext>
      </dgm:extLst>
    </dgm:pt>
    <dgm:pt modelId="{488CDFAD-D0E9-40C4-A2E5-3F17A7E758F3}" type="pres">
      <dgm:prSet presAssocID="{2D5C0441-928A-4B70-BF89-2F1296949E3B}" presName="spaceRect" presStyleCnt="0"/>
      <dgm:spPr/>
    </dgm:pt>
    <dgm:pt modelId="{4A3A37BC-584B-4D04-9242-37C41C485D1A}" type="pres">
      <dgm:prSet presAssocID="{2D5C0441-928A-4B70-BF89-2F1296949E3B}" presName="parTx" presStyleLbl="revTx" presStyleIdx="0" presStyleCnt="6">
        <dgm:presLayoutVars>
          <dgm:chMax val="0"/>
          <dgm:chPref val="0"/>
        </dgm:presLayoutVars>
      </dgm:prSet>
      <dgm:spPr/>
    </dgm:pt>
    <dgm:pt modelId="{A5BA57FF-2051-415A-857D-ED4B1799A1B5}" type="pres">
      <dgm:prSet presAssocID="{2D5C0441-928A-4B70-BF89-2F1296949E3B}" presName="desTx" presStyleLbl="revTx" presStyleIdx="1" presStyleCnt="6">
        <dgm:presLayoutVars/>
      </dgm:prSet>
      <dgm:spPr/>
    </dgm:pt>
    <dgm:pt modelId="{26FA1184-18ED-4E21-B74B-9C4A7A4C22AC}" type="pres">
      <dgm:prSet presAssocID="{6F2E2C91-7CC4-401F-9241-11A288669527}" presName="sibTrans" presStyleCnt="0"/>
      <dgm:spPr/>
    </dgm:pt>
    <dgm:pt modelId="{48A14AC9-8988-43D2-9BDA-53B5199461CF}" type="pres">
      <dgm:prSet presAssocID="{78B2C941-7B9A-499C-B5AD-414EE9D0A0E8}" presName="compNode" presStyleCnt="0"/>
      <dgm:spPr/>
    </dgm:pt>
    <dgm:pt modelId="{E924682D-1035-4E95-B87F-7CED236DC650}" type="pres">
      <dgm:prSet presAssocID="{78B2C941-7B9A-499C-B5AD-414EE9D0A0E8}" presName="bgRect" presStyleLbl="bgShp" presStyleIdx="1" presStyleCnt="3"/>
      <dgm:spPr/>
    </dgm:pt>
    <dgm:pt modelId="{85DE3EF0-262C-4E69-8063-7B4B12FA97D6}" type="pres">
      <dgm:prSet presAssocID="{78B2C941-7B9A-499C-B5AD-414EE9D0A0E8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hare With Person"/>
        </a:ext>
      </dgm:extLst>
    </dgm:pt>
    <dgm:pt modelId="{398F3E81-5781-480A-8711-77972EAC7A3C}" type="pres">
      <dgm:prSet presAssocID="{78B2C941-7B9A-499C-B5AD-414EE9D0A0E8}" presName="spaceRect" presStyleCnt="0"/>
      <dgm:spPr/>
    </dgm:pt>
    <dgm:pt modelId="{685EC305-27DA-45C6-A705-D43D8E3B1E86}" type="pres">
      <dgm:prSet presAssocID="{78B2C941-7B9A-499C-B5AD-414EE9D0A0E8}" presName="parTx" presStyleLbl="revTx" presStyleIdx="2" presStyleCnt="6">
        <dgm:presLayoutVars>
          <dgm:chMax val="0"/>
          <dgm:chPref val="0"/>
        </dgm:presLayoutVars>
      </dgm:prSet>
      <dgm:spPr/>
    </dgm:pt>
    <dgm:pt modelId="{9D3D661D-2CCB-4AE0-BFD9-FB47B9764EFD}" type="pres">
      <dgm:prSet presAssocID="{78B2C941-7B9A-499C-B5AD-414EE9D0A0E8}" presName="desTx" presStyleLbl="revTx" presStyleIdx="3" presStyleCnt="6">
        <dgm:presLayoutVars/>
      </dgm:prSet>
      <dgm:spPr/>
    </dgm:pt>
    <dgm:pt modelId="{9B05817A-019E-465B-AFF0-CA1464EB49A2}" type="pres">
      <dgm:prSet presAssocID="{42BA94A2-80A6-4671-8ACC-E7AC6892A27B}" presName="sibTrans" presStyleCnt="0"/>
      <dgm:spPr/>
    </dgm:pt>
    <dgm:pt modelId="{F820F409-4219-4AAB-AE7A-3ED4EA956405}" type="pres">
      <dgm:prSet presAssocID="{57A8A24B-777E-4362-8E8E-9352E85ABD2F}" presName="compNode" presStyleCnt="0"/>
      <dgm:spPr/>
    </dgm:pt>
    <dgm:pt modelId="{28CC540F-8A27-4EB2-8A1F-FB68308DA852}" type="pres">
      <dgm:prSet presAssocID="{57A8A24B-777E-4362-8E8E-9352E85ABD2F}" presName="bgRect" presStyleLbl="bgShp" presStyleIdx="2" presStyleCnt="3"/>
      <dgm:spPr/>
    </dgm:pt>
    <dgm:pt modelId="{2D45028C-FE33-43E9-AC0E-A44FC4810353}" type="pres">
      <dgm:prSet presAssocID="{57A8A24B-777E-4362-8E8E-9352E85ABD2F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ers"/>
        </a:ext>
      </dgm:extLst>
    </dgm:pt>
    <dgm:pt modelId="{2857D7A8-C8B1-4A1A-9FAF-44A135EF01A9}" type="pres">
      <dgm:prSet presAssocID="{57A8A24B-777E-4362-8E8E-9352E85ABD2F}" presName="spaceRect" presStyleCnt="0"/>
      <dgm:spPr/>
    </dgm:pt>
    <dgm:pt modelId="{9DB98C55-11A0-4F02-97AE-7F2036F5AC17}" type="pres">
      <dgm:prSet presAssocID="{57A8A24B-777E-4362-8E8E-9352E85ABD2F}" presName="parTx" presStyleLbl="revTx" presStyleIdx="4" presStyleCnt="6">
        <dgm:presLayoutVars>
          <dgm:chMax val="0"/>
          <dgm:chPref val="0"/>
        </dgm:presLayoutVars>
      </dgm:prSet>
      <dgm:spPr/>
    </dgm:pt>
    <dgm:pt modelId="{C62503D1-067F-4BC4-894E-1E51779034F8}" type="pres">
      <dgm:prSet presAssocID="{57A8A24B-777E-4362-8E8E-9352E85ABD2F}" presName="desTx" presStyleLbl="revTx" presStyleIdx="5" presStyleCnt="6">
        <dgm:presLayoutVars/>
      </dgm:prSet>
      <dgm:spPr/>
    </dgm:pt>
  </dgm:ptLst>
  <dgm:cxnLst>
    <dgm:cxn modelId="{FF4BC402-804D-4A05-A0F3-E1E35839E266}" srcId="{9331A17F-967B-444C-B6B7-7D85DF4A3F27}" destId="{57A8A24B-777E-4362-8E8E-9352E85ABD2F}" srcOrd="2" destOrd="0" parTransId="{2B569DC9-FD3A-4067-9F98-36F86B8FA698}" sibTransId="{7C999912-A1A2-4DB9-ADBD-E56440564FF4}"/>
    <dgm:cxn modelId="{6EC9C602-8048-415C-9B44-7029BB26B35A}" type="presOf" srcId="{E7B72914-01D9-4811-B40F-FC83884C9B10}" destId="{A5BA57FF-2051-415A-857D-ED4B1799A1B5}" srcOrd="0" destOrd="1" presId="urn:microsoft.com/office/officeart/2018/2/layout/IconVerticalSolidList"/>
    <dgm:cxn modelId="{F739901E-021D-4615-BB6E-C5012B4CBDE8}" type="presOf" srcId="{2D5C0441-928A-4B70-BF89-2F1296949E3B}" destId="{4A3A37BC-584B-4D04-9242-37C41C485D1A}" srcOrd="0" destOrd="0" presId="urn:microsoft.com/office/officeart/2018/2/layout/IconVerticalSolidList"/>
    <dgm:cxn modelId="{C150A425-4E9B-4059-B4CA-5B07D6602468}" srcId="{9331A17F-967B-444C-B6B7-7D85DF4A3F27}" destId="{78B2C941-7B9A-499C-B5AD-414EE9D0A0E8}" srcOrd="1" destOrd="0" parTransId="{E04EB6CD-A641-4FB6-80C7-20ECB2200E2B}" sibTransId="{42BA94A2-80A6-4671-8ACC-E7AC6892A27B}"/>
    <dgm:cxn modelId="{1C58F638-B3A7-456A-AD79-94D06AF3505C}" srcId="{2D5C0441-928A-4B70-BF89-2F1296949E3B}" destId="{E7B72914-01D9-4811-B40F-FC83884C9B10}" srcOrd="1" destOrd="0" parTransId="{D2E92451-B9B8-4D2D-98B4-221A76717189}" sibTransId="{AA985485-7BE1-4E0A-A581-4B7DECD2D4AC}"/>
    <dgm:cxn modelId="{63B7644B-B5FC-489F-90D7-D9F884A50BF4}" type="presOf" srcId="{9331A17F-967B-444C-B6B7-7D85DF4A3F27}" destId="{850BC1E1-C4A7-4A4B-AB88-05A57F8C1241}" srcOrd="0" destOrd="0" presId="urn:microsoft.com/office/officeart/2018/2/layout/IconVerticalSolidList"/>
    <dgm:cxn modelId="{A44EAC66-46B8-442B-B294-DCF32B86E4E7}" srcId="{78B2C941-7B9A-499C-B5AD-414EE9D0A0E8}" destId="{B32C1D86-9E31-4C64-B878-45F0A471D7C8}" srcOrd="0" destOrd="0" parTransId="{4AEF8A2A-CF9C-4316-8A09-7E3502C2945F}" sibTransId="{A42BF29E-4FAB-4887-A81B-109FB0C8B94C}"/>
    <dgm:cxn modelId="{60C00869-C4BB-487E-B776-BB918CAE16CE}" type="presOf" srcId="{565AFD58-9C4F-470E-A3ED-5AF80BC841DC}" destId="{A5BA57FF-2051-415A-857D-ED4B1799A1B5}" srcOrd="0" destOrd="0" presId="urn:microsoft.com/office/officeart/2018/2/layout/IconVerticalSolidList"/>
    <dgm:cxn modelId="{68226A72-F33A-4AFE-A959-FAEAC8FF1042}" srcId="{9331A17F-967B-444C-B6B7-7D85DF4A3F27}" destId="{2D5C0441-928A-4B70-BF89-2F1296949E3B}" srcOrd="0" destOrd="0" parTransId="{2A1E26B9-43FB-4DC4-A4B0-5B1CF852ED1C}" sibTransId="{6F2E2C91-7CC4-401F-9241-11A288669527}"/>
    <dgm:cxn modelId="{D4B1EA8A-AAB6-4688-BA7E-2CCE1A53B24C}" type="presOf" srcId="{57A8A24B-777E-4362-8E8E-9352E85ABD2F}" destId="{9DB98C55-11A0-4F02-97AE-7F2036F5AC17}" srcOrd="0" destOrd="0" presId="urn:microsoft.com/office/officeart/2018/2/layout/IconVerticalSolidList"/>
    <dgm:cxn modelId="{259266AA-F9E5-4077-BAAD-73FA6A24922C}" type="presOf" srcId="{78B2C941-7B9A-499C-B5AD-414EE9D0A0E8}" destId="{685EC305-27DA-45C6-A705-D43D8E3B1E86}" srcOrd="0" destOrd="0" presId="urn:microsoft.com/office/officeart/2018/2/layout/IconVerticalSolidList"/>
    <dgm:cxn modelId="{E6DE16B3-1BC7-4176-9494-E875F8A017DE}" type="presOf" srcId="{B32C1D86-9E31-4C64-B878-45F0A471D7C8}" destId="{9D3D661D-2CCB-4AE0-BFD9-FB47B9764EFD}" srcOrd="0" destOrd="0" presId="urn:microsoft.com/office/officeart/2018/2/layout/IconVerticalSolidList"/>
    <dgm:cxn modelId="{D9358BBC-FC10-4545-9A87-6348F9EA6F8A}" srcId="{2D5C0441-928A-4B70-BF89-2F1296949E3B}" destId="{565AFD58-9C4F-470E-A3ED-5AF80BC841DC}" srcOrd="0" destOrd="0" parTransId="{0B25E0CF-4441-4844-9AF2-51E250E222D1}" sibTransId="{CEB182C5-22E7-4AAB-9696-D476C2152676}"/>
    <dgm:cxn modelId="{78C76ACC-F4A3-462E-BA1D-F86BC099CEE2}" srcId="{57A8A24B-777E-4362-8E8E-9352E85ABD2F}" destId="{2951FB84-E92F-444C-BD46-A1D3BC4F613E}" srcOrd="0" destOrd="0" parTransId="{7A778F01-3156-4198-BEFD-0B11E7B867A4}" sibTransId="{3DBB9BD6-15D3-4CD8-88B2-864E822BFDDA}"/>
    <dgm:cxn modelId="{4DE8CDD8-D9C6-4F7E-AC62-81C4EEAC382B}" type="presOf" srcId="{2951FB84-E92F-444C-BD46-A1D3BC4F613E}" destId="{C62503D1-067F-4BC4-894E-1E51779034F8}" srcOrd="0" destOrd="0" presId="urn:microsoft.com/office/officeart/2018/2/layout/IconVerticalSolidList"/>
    <dgm:cxn modelId="{66672775-CE7E-4222-85A2-74661F5C42EB}" type="presParOf" srcId="{850BC1E1-C4A7-4A4B-AB88-05A57F8C1241}" destId="{D6142772-7BAB-4378-A4E8-D296477F8736}" srcOrd="0" destOrd="0" presId="urn:microsoft.com/office/officeart/2018/2/layout/IconVerticalSolidList"/>
    <dgm:cxn modelId="{06987FD1-296D-46FE-B441-7BAE9D87815A}" type="presParOf" srcId="{D6142772-7BAB-4378-A4E8-D296477F8736}" destId="{8E5BF832-7937-4A32-81C0-18AC845D895B}" srcOrd="0" destOrd="0" presId="urn:microsoft.com/office/officeart/2018/2/layout/IconVerticalSolidList"/>
    <dgm:cxn modelId="{07CF1BFF-6AED-4877-9B09-E2E67B0FA708}" type="presParOf" srcId="{D6142772-7BAB-4378-A4E8-D296477F8736}" destId="{F4518700-0AF5-406B-8916-1FE10191E846}" srcOrd="1" destOrd="0" presId="urn:microsoft.com/office/officeart/2018/2/layout/IconVerticalSolidList"/>
    <dgm:cxn modelId="{BD89B673-B8E0-42AA-87CC-9B5EBADECE59}" type="presParOf" srcId="{D6142772-7BAB-4378-A4E8-D296477F8736}" destId="{488CDFAD-D0E9-40C4-A2E5-3F17A7E758F3}" srcOrd="2" destOrd="0" presId="urn:microsoft.com/office/officeart/2018/2/layout/IconVerticalSolidList"/>
    <dgm:cxn modelId="{69DEBE8A-0C0B-49E2-98D1-5D7FB57253F1}" type="presParOf" srcId="{D6142772-7BAB-4378-A4E8-D296477F8736}" destId="{4A3A37BC-584B-4D04-9242-37C41C485D1A}" srcOrd="3" destOrd="0" presId="urn:microsoft.com/office/officeart/2018/2/layout/IconVerticalSolidList"/>
    <dgm:cxn modelId="{C64534A4-C333-4446-8129-64403B1541A1}" type="presParOf" srcId="{D6142772-7BAB-4378-A4E8-D296477F8736}" destId="{A5BA57FF-2051-415A-857D-ED4B1799A1B5}" srcOrd="4" destOrd="0" presId="urn:microsoft.com/office/officeart/2018/2/layout/IconVerticalSolidList"/>
    <dgm:cxn modelId="{3B5DE217-0FA4-464D-84EF-2B92EA46E265}" type="presParOf" srcId="{850BC1E1-C4A7-4A4B-AB88-05A57F8C1241}" destId="{26FA1184-18ED-4E21-B74B-9C4A7A4C22AC}" srcOrd="1" destOrd="0" presId="urn:microsoft.com/office/officeart/2018/2/layout/IconVerticalSolidList"/>
    <dgm:cxn modelId="{484702E0-5ABC-4625-BF24-D341E19526DE}" type="presParOf" srcId="{850BC1E1-C4A7-4A4B-AB88-05A57F8C1241}" destId="{48A14AC9-8988-43D2-9BDA-53B5199461CF}" srcOrd="2" destOrd="0" presId="urn:microsoft.com/office/officeart/2018/2/layout/IconVerticalSolidList"/>
    <dgm:cxn modelId="{74313E2B-01EA-4BC9-B60E-99E4FDB9869B}" type="presParOf" srcId="{48A14AC9-8988-43D2-9BDA-53B5199461CF}" destId="{E924682D-1035-4E95-B87F-7CED236DC650}" srcOrd="0" destOrd="0" presId="urn:microsoft.com/office/officeart/2018/2/layout/IconVerticalSolidList"/>
    <dgm:cxn modelId="{AB0289A6-C12D-4C76-A764-978CF5F1765E}" type="presParOf" srcId="{48A14AC9-8988-43D2-9BDA-53B5199461CF}" destId="{85DE3EF0-262C-4E69-8063-7B4B12FA97D6}" srcOrd="1" destOrd="0" presId="urn:microsoft.com/office/officeart/2018/2/layout/IconVerticalSolidList"/>
    <dgm:cxn modelId="{9717F316-33DC-416E-B23B-9B21DC8905EF}" type="presParOf" srcId="{48A14AC9-8988-43D2-9BDA-53B5199461CF}" destId="{398F3E81-5781-480A-8711-77972EAC7A3C}" srcOrd="2" destOrd="0" presId="urn:microsoft.com/office/officeart/2018/2/layout/IconVerticalSolidList"/>
    <dgm:cxn modelId="{9312B090-F7C2-4168-A64C-BB8938247CF1}" type="presParOf" srcId="{48A14AC9-8988-43D2-9BDA-53B5199461CF}" destId="{685EC305-27DA-45C6-A705-D43D8E3B1E86}" srcOrd="3" destOrd="0" presId="urn:microsoft.com/office/officeart/2018/2/layout/IconVerticalSolidList"/>
    <dgm:cxn modelId="{B90F4BA0-7236-45D5-B861-DE3CF1C43491}" type="presParOf" srcId="{48A14AC9-8988-43D2-9BDA-53B5199461CF}" destId="{9D3D661D-2CCB-4AE0-BFD9-FB47B9764EFD}" srcOrd="4" destOrd="0" presId="urn:microsoft.com/office/officeart/2018/2/layout/IconVerticalSolidList"/>
    <dgm:cxn modelId="{86D85642-DE6C-40F3-9728-F62AA5F1D429}" type="presParOf" srcId="{850BC1E1-C4A7-4A4B-AB88-05A57F8C1241}" destId="{9B05817A-019E-465B-AFF0-CA1464EB49A2}" srcOrd="3" destOrd="0" presId="urn:microsoft.com/office/officeart/2018/2/layout/IconVerticalSolidList"/>
    <dgm:cxn modelId="{E7DE374C-C662-420F-A55B-9D97225891B8}" type="presParOf" srcId="{850BC1E1-C4A7-4A4B-AB88-05A57F8C1241}" destId="{F820F409-4219-4AAB-AE7A-3ED4EA956405}" srcOrd="4" destOrd="0" presId="urn:microsoft.com/office/officeart/2018/2/layout/IconVerticalSolidList"/>
    <dgm:cxn modelId="{2FFEC3A1-4908-4F45-AB9E-C723C508AC2D}" type="presParOf" srcId="{F820F409-4219-4AAB-AE7A-3ED4EA956405}" destId="{28CC540F-8A27-4EB2-8A1F-FB68308DA852}" srcOrd="0" destOrd="0" presId="urn:microsoft.com/office/officeart/2018/2/layout/IconVerticalSolidList"/>
    <dgm:cxn modelId="{7BA682A4-23CD-4C2A-8FDE-0E9AF64A8D65}" type="presParOf" srcId="{F820F409-4219-4AAB-AE7A-3ED4EA956405}" destId="{2D45028C-FE33-43E9-AC0E-A44FC4810353}" srcOrd="1" destOrd="0" presId="urn:microsoft.com/office/officeart/2018/2/layout/IconVerticalSolidList"/>
    <dgm:cxn modelId="{3E4C1459-4CE1-4460-9EE2-8141D1CE4CCD}" type="presParOf" srcId="{F820F409-4219-4AAB-AE7A-3ED4EA956405}" destId="{2857D7A8-C8B1-4A1A-9FAF-44A135EF01A9}" srcOrd="2" destOrd="0" presId="urn:microsoft.com/office/officeart/2018/2/layout/IconVerticalSolidList"/>
    <dgm:cxn modelId="{59DFFF78-DD1A-48CC-8F59-F5DB77D8782C}" type="presParOf" srcId="{F820F409-4219-4AAB-AE7A-3ED4EA956405}" destId="{9DB98C55-11A0-4F02-97AE-7F2036F5AC17}" srcOrd="3" destOrd="0" presId="urn:microsoft.com/office/officeart/2018/2/layout/IconVerticalSolidList"/>
    <dgm:cxn modelId="{50ECF94B-3D44-4959-AD0F-7FB96FF3FA8E}" type="presParOf" srcId="{F820F409-4219-4AAB-AE7A-3ED4EA956405}" destId="{C62503D1-067F-4BC4-894E-1E51779034F8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206DCE-C80F-BF4F-906B-D5B8B02F9410}">
      <dsp:nvSpPr>
        <dsp:cNvPr id="0" name=""/>
        <dsp:cNvSpPr/>
      </dsp:nvSpPr>
      <dsp:spPr>
        <a:xfrm>
          <a:off x="0" y="494"/>
          <a:ext cx="6692813" cy="114075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3000" kern="1200"/>
            <a:t>Høy kvalitet på innholdet</a:t>
          </a:r>
          <a:endParaRPr lang="en-US" sz="3000" kern="1200"/>
        </a:p>
      </dsp:txBody>
      <dsp:txXfrm>
        <a:off x="55687" y="56181"/>
        <a:ext cx="6581439" cy="1029376"/>
      </dsp:txXfrm>
    </dsp:sp>
    <dsp:sp modelId="{731CF1E9-A7BB-0B45-88F9-4F465E785681}">
      <dsp:nvSpPr>
        <dsp:cNvPr id="0" name=""/>
        <dsp:cNvSpPr/>
      </dsp:nvSpPr>
      <dsp:spPr>
        <a:xfrm>
          <a:off x="0" y="1227644"/>
          <a:ext cx="6692813" cy="1140750"/>
        </a:xfrm>
        <a:prstGeom prst="roundRect">
          <a:avLst/>
        </a:prstGeom>
        <a:gradFill rotWithShape="0">
          <a:gsLst>
            <a:gs pos="0">
              <a:schemeClr val="accent2">
                <a:hueOff val="-477861"/>
                <a:satOff val="-11515"/>
                <a:lumOff val="-6928"/>
                <a:alphaOff val="0"/>
                <a:tint val="96000"/>
                <a:lumMod val="100000"/>
              </a:schemeClr>
            </a:gs>
            <a:gs pos="78000">
              <a:schemeClr val="accent2">
                <a:hueOff val="-477861"/>
                <a:satOff val="-11515"/>
                <a:lumOff val="-6928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3000" kern="1200"/>
            <a:t>Variasjon i tematikk og arrangementsformat</a:t>
          </a:r>
          <a:endParaRPr lang="en-US" sz="3000" kern="1200"/>
        </a:p>
      </dsp:txBody>
      <dsp:txXfrm>
        <a:off x="55687" y="1283331"/>
        <a:ext cx="6581439" cy="1029376"/>
      </dsp:txXfrm>
    </dsp:sp>
    <dsp:sp modelId="{03A01384-2A1A-5744-9FA4-61269BC2814B}">
      <dsp:nvSpPr>
        <dsp:cNvPr id="0" name=""/>
        <dsp:cNvSpPr/>
      </dsp:nvSpPr>
      <dsp:spPr>
        <a:xfrm>
          <a:off x="0" y="2454795"/>
          <a:ext cx="6692813" cy="1140750"/>
        </a:xfrm>
        <a:prstGeom prst="roundRect">
          <a:avLst/>
        </a:prstGeom>
        <a:gradFill rotWithShape="0">
          <a:gsLst>
            <a:gs pos="0">
              <a:schemeClr val="accent2">
                <a:hueOff val="-955721"/>
                <a:satOff val="-23029"/>
                <a:lumOff val="-13857"/>
                <a:alphaOff val="0"/>
                <a:tint val="96000"/>
                <a:lumMod val="100000"/>
              </a:schemeClr>
            </a:gs>
            <a:gs pos="78000">
              <a:schemeClr val="accent2">
                <a:hueOff val="-955721"/>
                <a:satOff val="-23029"/>
                <a:lumOff val="-13857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3000" kern="1200" dirty="0"/>
            <a:t>Opptrapping fra gjennomføring i 2021 (fra 4,5 til 13 arrangementer)</a:t>
          </a:r>
          <a:endParaRPr lang="en-US" sz="3000" kern="1200" dirty="0"/>
        </a:p>
      </dsp:txBody>
      <dsp:txXfrm>
        <a:off x="55687" y="2510482"/>
        <a:ext cx="6581439" cy="1029376"/>
      </dsp:txXfrm>
    </dsp:sp>
    <dsp:sp modelId="{68AEBD49-F4FF-C646-89FC-AA9D83DE3028}">
      <dsp:nvSpPr>
        <dsp:cNvPr id="0" name=""/>
        <dsp:cNvSpPr/>
      </dsp:nvSpPr>
      <dsp:spPr>
        <a:xfrm>
          <a:off x="0" y="3681945"/>
          <a:ext cx="6692813" cy="1140750"/>
        </a:xfrm>
        <a:prstGeom prst="roundRect">
          <a:avLst/>
        </a:prstGeom>
        <a:gradFill rotWithShape="0">
          <a:gsLst>
            <a:gs pos="0">
              <a:schemeClr val="accent2">
                <a:hueOff val="-1433582"/>
                <a:satOff val="-34544"/>
                <a:lumOff val="-20785"/>
                <a:alphaOff val="0"/>
                <a:tint val="96000"/>
                <a:lumMod val="100000"/>
              </a:schemeClr>
            </a:gs>
            <a:gs pos="78000">
              <a:schemeClr val="accent2">
                <a:hueOff val="-1433582"/>
                <a:satOff val="-34544"/>
                <a:lumOff val="-20785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3000" kern="1200"/>
            <a:t>Positive tilbakemeldinger fra bidragsyterne</a:t>
          </a:r>
          <a:endParaRPr lang="en-US" sz="3000" kern="1200"/>
        </a:p>
      </dsp:txBody>
      <dsp:txXfrm>
        <a:off x="55687" y="3737632"/>
        <a:ext cx="6581439" cy="102937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ED7E6A-7FAF-FA48-ABE2-EF191B710D19}">
      <dsp:nvSpPr>
        <dsp:cNvPr id="0" name=""/>
        <dsp:cNvSpPr/>
      </dsp:nvSpPr>
      <dsp:spPr>
        <a:xfrm>
          <a:off x="0" y="315674"/>
          <a:ext cx="6692813" cy="9594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4100" kern="1200"/>
            <a:t>Arrangementspromotering</a:t>
          </a:r>
          <a:endParaRPr lang="en-US" sz="4100" kern="1200"/>
        </a:p>
      </dsp:txBody>
      <dsp:txXfrm>
        <a:off x="46834" y="362508"/>
        <a:ext cx="6599145" cy="865732"/>
      </dsp:txXfrm>
    </dsp:sp>
    <dsp:sp modelId="{620D3BED-99BE-8946-988A-4A9B83170B2B}">
      <dsp:nvSpPr>
        <dsp:cNvPr id="0" name=""/>
        <dsp:cNvSpPr/>
      </dsp:nvSpPr>
      <dsp:spPr>
        <a:xfrm>
          <a:off x="0" y="1393154"/>
          <a:ext cx="6692813" cy="959400"/>
        </a:xfrm>
        <a:prstGeom prst="roundRect">
          <a:avLst/>
        </a:prstGeom>
        <a:gradFill rotWithShape="0">
          <a:gsLst>
            <a:gs pos="0">
              <a:schemeClr val="accent2">
                <a:hueOff val="-477861"/>
                <a:satOff val="-11515"/>
                <a:lumOff val="-6928"/>
                <a:alphaOff val="0"/>
                <a:tint val="96000"/>
                <a:lumMod val="100000"/>
              </a:schemeClr>
            </a:gs>
            <a:gs pos="78000">
              <a:schemeClr val="accent2">
                <a:hueOff val="-477861"/>
                <a:satOff val="-11515"/>
                <a:lumOff val="-6928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4100" kern="1200"/>
            <a:t>Forankring</a:t>
          </a:r>
          <a:endParaRPr lang="en-US" sz="4100" kern="1200"/>
        </a:p>
      </dsp:txBody>
      <dsp:txXfrm>
        <a:off x="46834" y="1439988"/>
        <a:ext cx="6599145" cy="865732"/>
      </dsp:txXfrm>
    </dsp:sp>
    <dsp:sp modelId="{5C418861-A5CC-5A46-9A02-EA1545BF9525}">
      <dsp:nvSpPr>
        <dsp:cNvPr id="0" name=""/>
        <dsp:cNvSpPr/>
      </dsp:nvSpPr>
      <dsp:spPr>
        <a:xfrm>
          <a:off x="0" y="2470635"/>
          <a:ext cx="6692813" cy="959400"/>
        </a:xfrm>
        <a:prstGeom prst="roundRect">
          <a:avLst/>
        </a:prstGeom>
        <a:gradFill rotWithShape="0">
          <a:gsLst>
            <a:gs pos="0">
              <a:schemeClr val="accent2">
                <a:hueOff val="-955721"/>
                <a:satOff val="-23029"/>
                <a:lumOff val="-13857"/>
                <a:alphaOff val="0"/>
                <a:tint val="96000"/>
                <a:lumMod val="100000"/>
              </a:schemeClr>
            </a:gs>
            <a:gs pos="78000">
              <a:schemeClr val="accent2">
                <a:hueOff val="-955721"/>
                <a:satOff val="-23029"/>
                <a:lumOff val="-13857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4100" kern="1200"/>
            <a:t>Personavhengig struktur</a:t>
          </a:r>
          <a:endParaRPr lang="en-US" sz="4100" kern="1200"/>
        </a:p>
      </dsp:txBody>
      <dsp:txXfrm>
        <a:off x="46834" y="2517469"/>
        <a:ext cx="6599145" cy="865732"/>
      </dsp:txXfrm>
    </dsp:sp>
    <dsp:sp modelId="{7A4F32BC-E6A0-AB43-B283-EF113B9A7538}">
      <dsp:nvSpPr>
        <dsp:cNvPr id="0" name=""/>
        <dsp:cNvSpPr/>
      </dsp:nvSpPr>
      <dsp:spPr>
        <a:xfrm>
          <a:off x="0" y="3548114"/>
          <a:ext cx="6692813" cy="959400"/>
        </a:xfrm>
        <a:prstGeom prst="roundRect">
          <a:avLst/>
        </a:prstGeom>
        <a:gradFill rotWithShape="0">
          <a:gsLst>
            <a:gs pos="0">
              <a:schemeClr val="accent2">
                <a:hueOff val="-1433582"/>
                <a:satOff val="-34544"/>
                <a:lumOff val="-20785"/>
                <a:alphaOff val="0"/>
                <a:tint val="96000"/>
                <a:lumMod val="100000"/>
              </a:schemeClr>
            </a:gs>
            <a:gs pos="78000">
              <a:schemeClr val="accent2">
                <a:hueOff val="-1433582"/>
                <a:satOff val="-34544"/>
                <a:lumOff val="-20785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4100" kern="1200"/>
            <a:t>Tidskabal</a:t>
          </a:r>
          <a:endParaRPr lang="en-US" sz="4100" kern="1200"/>
        </a:p>
      </dsp:txBody>
      <dsp:txXfrm>
        <a:off x="46834" y="3594948"/>
        <a:ext cx="6599145" cy="86573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5BF832-7937-4A32-81C0-18AC845D895B}">
      <dsp:nvSpPr>
        <dsp:cNvPr id="0" name=""/>
        <dsp:cNvSpPr/>
      </dsp:nvSpPr>
      <dsp:spPr>
        <a:xfrm>
          <a:off x="0" y="499"/>
          <a:ext cx="9618133" cy="116928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518700-0AF5-406B-8916-1FE10191E846}">
      <dsp:nvSpPr>
        <dsp:cNvPr id="0" name=""/>
        <dsp:cNvSpPr/>
      </dsp:nvSpPr>
      <dsp:spPr>
        <a:xfrm>
          <a:off x="353707" y="263587"/>
          <a:ext cx="643104" cy="64310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3A37BC-584B-4D04-9242-37C41C485D1A}">
      <dsp:nvSpPr>
        <dsp:cNvPr id="0" name=""/>
        <dsp:cNvSpPr/>
      </dsp:nvSpPr>
      <dsp:spPr>
        <a:xfrm>
          <a:off x="1350519" y="499"/>
          <a:ext cx="4328159" cy="1169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749" tIns="123749" rIns="123749" bIns="123749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300" kern="1200"/>
            <a:t>Tror du studentene ved ditt studieprogram er opptatt av arbeidslivsrelevans? </a:t>
          </a:r>
          <a:endParaRPr lang="en-US" sz="2300" kern="1200"/>
        </a:p>
      </dsp:txBody>
      <dsp:txXfrm>
        <a:off x="1350519" y="499"/>
        <a:ext cx="4328159" cy="1169280"/>
      </dsp:txXfrm>
    </dsp:sp>
    <dsp:sp modelId="{A5BA57FF-2051-415A-857D-ED4B1799A1B5}">
      <dsp:nvSpPr>
        <dsp:cNvPr id="0" name=""/>
        <dsp:cNvSpPr/>
      </dsp:nvSpPr>
      <dsp:spPr>
        <a:xfrm>
          <a:off x="5678679" y="499"/>
          <a:ext cx="3939453" cy="1169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749" tIns="123749" rIns="123749" bIns="123749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200" kern="1200"/>
            <a:t>Hvorfor? / Hvorfor ikke?</a:t>
          </a:r>
          <a:endParaRPr lang="en-US" sz="1200" kern="1200"/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200" kern="1200"/>
            <a:t>På hvilken måte kan du og/eller de vitenskapelige ansatte bidra til å hjelpe studentene med å heve opplevd arbeidslivsrelevans gjennom studiet?</a:t>
          </a:r>
          <a:endParaRPr lang="en-US" sz="1200" kern="1200"/>
        </a:p>
      </dsp:txBody>
      <dsp:txXfrm>
        <a:off x="5678679" y="499"/>
        <a:ext cx="3939453" cy="1169280"/>
      </dsp:txXfrm>
    </dsp:sp>
    <dsp:sp modelId="{E924682D-1035-4E95-B87F-7CED236DC650}">
      <dsp:nvSpPr>
        <dsp:cNvPr id="0" name=""/>
        <dsp:cNvSpPr/>
      </dsp:nvSpPr>
      <dsp:spPr>
        <a:xfrm>
          <a:off x="0" y="1462100"/>
          <a:ext cx="9618133" cy="116928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DE3EF0-262C-4E69-8063-7B4B12FA97D6}">
      <dsp:nvSpPr>
        <dsp:cNvPr id="0" name=""/>
        <dsp:cNvSpPr/>
      </dsp:nvSpPr>
      <dsp:spPr>
        <a:xfrm>
          <a:off x="353707" y="1725188"/>
          <a:ext cx="643104" cy="64310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5EC305-27DA-45C6-A705-D43D8E3B1E86}">
      <dsp:nvSpPr>
        <dsp:cNvPr id="0" name=""/>
        <dsp:cNvSpPr/>
      </dsp:nvSpPr>
      <dsp:spPr>
        <a:xfrm>
          <a:off x="1350519" y="1462100"/>
          <a:ext cx="4328159" cy="1169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749" tIns="123749" rIns="123749" bIns="123749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300" kern="1200"/>
            <a:t>Hvilke samarbeidspartnere kan dere alliere dere med?</a:t>
          </a:r>
          <a:endParaRPr lang="en-US" sz="2300" kern="1200"/>
        </a:p>
      </dsp:txBody>
      <dsp:txXfrm>
        <a:off x="1350519" y="1462100"/>
        <a:ext cx="4328159" cy="1169280"/>
      </dsp:txXfrm>
    </dsp:sp>
    <dsp:sp modelId="{9D3D661D-2CCB-4AE0-BFD9-FB47B9764EFD}">
      <dsp:nvSpPr>
        <dsp:cNvPr id="0" name=""/>
        <dsp:cNvSpPr/>
      </dsp:nvSpPr>
      <dsp:spPr>
        <a:xfrm>
          <a:off x="5678679" y="1462100"/>
          <a:ext cx="3939453" cy="1169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749" tIns="123749" rIns="123749" bIns="123749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200" kern="1200"/>
            <a:t>Karrieresenteret, Arbeidslivskoordinator, SVSU, Program-/Fagutvalg, alumni, eksterne organisasjoner: kan disse eller andre bidra mer ved ditt studieprogram?</a:t>
          </a:r>
          <a:endParaRPr lang="en-US" sz="1200" kern="1200"/>
        </a:p>
      </dsp:txBody>
      <dsp:txXfrm>
        <a:off x="5678679" y="1462100"/>
        <a:ext cx="3939453" cy="1169280"/>
      </dsp:txXfrm>
    </dsp:sp>
    <dsp:sp modelId="{28CC540F-8A27-4EB2-8A1F-FB68308DA852}">
      <dsp:nvSpPr>
        <dsp:cNvPr id="0" name=""/>
        <dsp:cNvSpPr/>
      </dsp:nvSpPr>
      <dsp:spPr>
        <a:xfrm>
          <a:off x="0" y="2923701"/>
          <a:ext cx="9618133" cy="116928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45028C-FE33-43E9-AC0E-A44FC4810353}">
      <dsp:nvSpPr>
        <dsp:cNvPr id="0" name=""/>
        <dsp:cNvSpPr/>
      </dsp:nvSpPr>
      <dsp:spPr>
        <a:xfrm>
          <a:off x="353707" y="3186789"/>
          <a:ext cx="643104" cy="64310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B98C55-11A0-4F02-97AE-7F2036F5AC17}">
      <dsp:nvSpPr>
        <dsp:cNvPr id="0" name=""/>
        <dsp:cNvSpPr/>
      </dsp:nvSpPr>
      <dsp:spPr>
        <a:xfrm>
          <a:off x="1350519" y="2923701"/>
          <a:ext cx="4328159" cy="1169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749" tIns="123749" rIns="123749" bIns="123749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300" kern="1200"/>
            <a:t>Bidrar vi nok til å støtte oppunder initiativene som foregår på fakultetet?</a:t>
          </a:r>
          <a:endParaRPr lang="en-US" sz="2300" kern="1200"/>
        </a:p>
      </dsp:txBody>
      <dsp:txXfrm>
        <a:off x="1350519" y="2923701"/>
        <a:ext cx="4328159" cy="1169280"/>
      </dsp:txXfrm>
    </dsp:sp>
    <dsp:sp modelId="{C62503D1-067F-4BC4-894E-1E51779034F8}">
      <dsp:nvSpPr>
        <dsp:cNvPr id="0" name=""/>
        <dsp:cNvSpPr/>
      </dsp:nvSpPr>
      <dsp:spPr>
        <a:xfrm>
          <a:off x="5678679" y="2923701"/>
          <a:ext cx="3939453" cy="1169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749" tIns="123749" rIns="123749" bIns="123749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200" kern="1200"/>
            <a:t>Hvorfor? / Hvorfor ikke?</a:t>
          </a:r>
          <a:endParaRPr lang="en-US" sz="1200" kern="1200"/>
        </a:p>
      </dsp:txBody>
      <dsp:txXfrm>
        <a:off x="5678679" y="2923701"/>
        <a:ext cx="3939453" cy="11692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7EA35-CEEB-1443-880B-40DD56D3CF98}" type="datetimeFigureOut">
              <a:rPr lang="nb-NO" smtClean="0"/>
              <a:t>08.06.2022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7A7E87-1D0D-EB4D-B394-7F9572F6078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546363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Forankring blant studieprogrammer som er mindre delaktige i SVSU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7A7E87-1D0D-EB4D-B394-7F9572F60785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220443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88D22-5956-514D-8BB9-7C9177D7A884}" type="datetimeFigureOut">
              <a:rPr lang="nb-NO" smtClean="0"/>
              <a:t>08.06.2022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30B2C-C6A4-744F-83D5-E21CDD929D2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15751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88D22-5956-514D-8BB9-7C9177D7A884}" type="datetimeFigureOut">
              <a:rPr lang="nb-NO" smtClean="0"/>
              <a:t>08.06.2022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30B2C-C6A4-744F-83D5-E21CDD929D2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17842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88D22-5956-514D-8BB9-7C9177D7A884}" type="datetimeFigureOut">
              <a:rPr lang="nb-NO" smtClean="0"/>
              <a:t>08.06.2022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30B2C-C6A4-744F-83D5-E21CDD929D2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8996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88D22-5956-514D-8BB9-7C9177D7A884}" type="datetimeFigureOut">
              <a:rPr lang="nb-NO" smtClean="0"/>
              <a:t>08.06.2022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30B2C-C6A4-744F-83D5-E21CDD929D2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0795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88D22-5956-514D-8BB9-7C9177D7A884}" type="datetimeFigureOut">
              <a:rPr lang="nb-NO" smtClean="0"/>
              <a:t>08.06.2022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30B2C-C6A4-744F-83D5-E21CDD929D2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35803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88D22-5956-514D-8BB9-7C9177D7A884}" type="datetimeFigureOut">
              <a:rPr lang="nb-NO" smtClean="0"/>
              <a:t>08.06.2022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30B2C-C6A4-744F-83D5-E21CDD929D2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21690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88D22-5956-514D-8BB9-7C9177D7A884}" type="datetimeFigureOut">
              <a:rPr lang="nb-NO" smtClean="0"/>
              <a:t>08.06.2022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30B2C-C6A4-744F-83D5-E21CDD929D2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18676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88D22-5956-514D-8BB9-7C9177D7A884}" type="datetimeFigureOut">
              <a:rPr lang="nb-NO" smtClean="0"/>
              <a:t>08.06.2022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30B2C-C6A4-744F-83D5-E21CDD929D2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5778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88D22-5956-514D-8BB9-7C9177D7A884}" type="datetimeFigureOut">
              <a:rPr lang="nb-NO" smtClean="0"/>
              <a:t>08.06.2022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30B2C-C6A4-744F-83D5-E21CDD929D2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02203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88D22-5956-514D-8BB9-7C9177D7A884}" type="datetimeFigureOut">
              <a:rPr lang="nb-NO" smtClean="0"/>
              <a:t>08.06.2022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30B2C-C6A4-744F-83D5-E21CDD929D2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47700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88D22-5956-514D-8BB9-7C9177D7A884}" type="datetimeFigureOut">
              <a:rPr lang="nb-NO" smtClean="0"/>
              <a:t>08.06.2022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30B2C-C6A4-744F-83D5-E21CDD929D29}" type="slidenum">
              <a:rPr lang="nb-NO" smtClean="0"/>
              <a:t>‹#›</a:t>
            </a:fld>
            <a:endParaRPr lang="nb-NO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099643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88D22-5956-514D-8BB9-7C9177D7A884}" type="datetimeFigureOut">
              <a:rPr lang="nb-NO" smtClean="0"/>
              <a:t>08.06.2022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30B2C-C6A4-744F-83D5-E21CDD929D2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828979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88D22-5956-514D-8BB9-7C9177D7A884}" type="datetimeFigureOut">
              <a:rPr lang="nb-NO" smtClean="0"/>
              <a:t>08.06.2022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30B2C-C6A4-744F-83D5-E21CDD929D29}" type="slidenum">
              <a:rPr lang="nb-NO" smtClean="0"/>
              <a:t>‹#›</a:t>
            </a:fld>
            <a:endParaRPr lang="nb-NO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783912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88D22-5956-514D-8BB9-7C9177D7A884}" type="datetimeFigureOut">
              <a:rPr lang="nb-NO" smtClean="0"/>
              <a:t>08.06.2022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30B2C-C6A4-744F-83D5-E21CDD929D2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28822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88D22-5956-514D-8BB9-7C9177D7A884}" type="datetimeFigureOut">
              <a:rPr lang="nb-NO" smtClean="0"/>
              <a:t>08.06.2022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30B2C-C6A4-744F-83D5-E21CDD929D2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503046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88D22-5956-514D-8BB9-7C9177D7A884}" type="datetimeFigureOut">
              <a:rPr lang="nb-NO" smtClean="0"/>
              <a:t>08.06.2022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30B2C-C6A4-744F-83D5-E21CDD929D2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39179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688D22-5956-514D-8BB9-7C9177D7A884}" type="datetimeFigureOut">
              <a:rPr lang="nb-NO" smtClean="0"/>
              <a:t>08.06.2022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B8D30B2C-C6A4-744F-83D5-E21CDD929D2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5852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D6BC9EB-F181-48AB-BCA2-3D1DB20D2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66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FBA0F0-A2DF-83F3-0C41-7184701C08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6" y="999460"/>
            <a:ext cx="5698067" cy="4479852"/>
          </a:xfrm>
        </p:spPr>
        <p:txBody>
          <a:bodyPr anchor="ctr">
            <a:normAutofit/>
          </a:bodyPr>
          <a:lstStyle/>
          <a:p>
            <a:r>
              <a:rPr lang="nb-NO" dirty="0"/>
              <a:t>Arbeidslivsdagene 2022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BA4A37-5CEF-915C-EC1A-6E9B60243B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71971" y="999460"/>
            <a:ext cx="3123620" cy="4479852"/>
          </a:xfrm>
        </p:spPr>
        <p:txBody>
          <a:bodyPr anchor="ctr">
            <a:normAutofit/>
          </a:bodyPr>
          <a:lstStyle/>
          <a:p>
            <a:pPr algn="l"/>
            <a:r>
              <a:rPr lang="nb-NO" dirty="0"/>
              <a:t>Erfaringer fra gjennomføringen av årets arrangement og tanker om veien videre 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D33AAA80-39DC-4020-9BFF-0718F35C7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9C5D90B-7EE3-4D26-AB7D-A5A3A6E112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639186"/>
            <a:ext cx="0" cy="3200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1177F295-741F-4EFF-B0CA-BE69295ADA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 flipV="1">
            <a:off x="11349404" y="1217756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733636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65AC7D1-EAA9-48F5-B509-60A7F50BF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6320AF9-619A-4175-865B-5663E1AEF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63B6EC6-D752-4EE7-908B-F8F19E8C7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11313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FECD4E8-AD3E-4228-82A2-9461958EA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3290979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23">
            <a:extLst>
              <a:ext uri="{FF2B5EF4-FFF2-40B4-BE49-F238E27FC236}">
                <a16:creationId xmlns:a16="http://schemas.microsoft.com/office/drawing/2014/main" id="{7E018740-5C2B-4A41-AC1A-7E68D1EC1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2568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Rectangle 25">
            <a:extLst>
              <a:ext uri="{FF2B5EF4-FFF2-40B4-BE49-F238E27FC236}">
                <a16:creationId xmlns:a16="http://schemas.microsoft.com/office/drawing/2014/main" id="{166F75A4-C475-4941-8EE2-B80A06A2C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534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A032553A-72E8-4B0D-8405-FF9771C9A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33425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Rectangle 27">
            <a:extLst>
              <a:ext uri="{FF2B5EF4-FFF2-40B4-BE49-F238E27FC236}">
                <a16:creationId xmlns:a16="http://schemas.microsoft.com/office/drawing/2014/main" id="{765800AC-C3B9-498E-87BC-29FAE4C76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5592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1F9D6ACB-2FF4-49F9-978A-E0D5327F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72758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A5EC319D-0FEA-4B95-A3EA-01E35672C9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97631" y="-8467"/>
            <a:ext cx="5994369" cy="6866467"/>
          </a:xfrm>
          <a:custGeom>
            <a:avLst/>
            <a:gdLst>
              <a:gd name="connsiteX0" fmla="*/ 0 w 5994369"/>
              <a:gd name="connsiteY0" fmla="*/ 0 h 6866467"/>
              <a:gd name="connsiteX1" fmla="*/ 1249825 w 5994369"/>
              <a:gd name="connsiteY1" fmla="*/ 0 h 6866467"/>
              <a:gd name="connsiteX2" fmla="*/ 1249825 w 5994369"/>
              <a:gd name="connsiteY2" fmla="*/ 8467 h 6866467"/>
              <a:gd name="connsiteX3" fmla="*/ 5994369 w 5994369"/>
              <a:gd name="connsiteY3" fmla="*/ 8467 h 6866467"/>
              <a:gd name="connsiteX4" fmla="*/ 5994369 w 5994369"/>
              <a:gd name="connsiteY4" fmla="*/ 6866467 h 6866467"/>
              <a:gd name="connsiteX5" fmla="*/ 1249825 w 5994369"/>
              <a:gd name="connsiteY5" fmla="*/ 6866467 h 6866467"/>
              <a:gd name="connsiteX6" fmla="*/ 1109382 w 5994369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94369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5994369" y="8467"/>
                </a:lnTo>
                <a:lnTo>
                  <a:pt x="5994369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19543E-ED76-15DD-B240-F93BB9366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1723" y="609600"/>
            <a:ext cx="4512989" cy="2227730"/>
          </a:xfrm>
        </p:spPr>
        <p:txBody>
          <a:bodyPr anchor="ctr">
            <a:normAutofit/>
          </a:bodyPr>
          <a:lstStyle/>
          <a:p>
            <a:r>
              <a:rPr lang="nb-NO">
                <a:solidFill>
                  <a:srgbClr val="FFFFFF"/>
                </a:solidFill>
              </a:rPr>
              <a:t>Arbeidslivsdagene 2022: Oppsummert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36059-1152-F727-C83E-1D64378A03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1725" y="2837329"/>
            <a:ext cx="4512988" cy="3317938"/>
          </a:xfrm>
        </p:spPr>
        <p:txBody>
          <a:bodyPr anchor="t">
            <a:normAutofit/>
          </a:bodyPr>
          <a:lstStyle/>
          <a:p>
            <a:r>
              <a:rPr lang="nb-NO" dirty="0">
                <a:solidFill>
                  <a:srgbClr val="FFFFFF"/>
                </a:solidFill>
              </a:rPr>
              <a:t>2. året med Arbeidslivsdagene</a:t>
            </a:r>
          </a:p>
          <a:p>
            <a:r>
              <a:rPr lang="nb-NO" dirty="0">
                <a:solidFill>
                  <a:srgbClr val="FFFFFF"/>
                </a:solidFill>
              </a:rPr>
              <a:t>Samfunnsvitenskap fra teori til praksis</a:t>
            </a:r>
          </a:p>
          <a:p>
            <a:r>
              <a:rPr lang="nb-NO" dirty="0">
                <a:solidFill>
                  <a:srgbClr val="FFFFFF"/>
                </a:solidFill>
              </a:rPr>
              <a:t>13 arrangementer fra 07.03.-11.03.</a:t>
            </a:r>
          </a:p>
          <a:p>
            <a:r>
              <a:rPr lang="nb-NO" dirty="0">
                <a:solidFill>
                  <a:srgbClr val="FFFFFF"/>
                </a:solidFill>
              </a:rPr>
              <a:t>35 ulike bidragsytere</a:t>
            </a:r>
          </a:p>
          <a:p>
            <a:r>
              <a:rPr lang="nb-NO" dirty="0">
                <a:solidFill>
                  <a:srgbClr val="FFFFFF"/>
                </a:solidFill>
              </a:rPr>
              <a:t>8 Styremedlemmer stod bak gjennomføringen</a:t>
            </a:r>
          </a:p>
          <a:p>
            <a:endParaRPr lang="nb-NO" dirty="0">
              <a:solidFill>
                <a:srgbClr val="FFFFFF"/>
              </a:solidFill>
            </a:endParaRPr>
          </a:p>
        </p:txBody>
      </p:sp>
      <p:pic>
        <p:nvPicPr>
          <p:cNvPr id="1026" name="Picture 2" descr="Kan være et bilde av tekst">
            <a:extLst>
              <a:ext uri="{FF2B5EF4-FFF2-40B4-BE49-F238E27FC236}">
                <a16:creationId xmlns:a16="http://schemas.microsoft.com/office/drawing/2014/main" id="{A1F00806-BD2E-6C2F-BF68-F9E141ABD1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971" y="1464734"/>
            <a:ext cx="4250265" cy="4250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7805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0" name="Group 2069">
            <a:extLst>
              <a:ext uri="{FF2B5EF4-FFF2-40B4-BE49-F238E27FC236}">
                <a16:creationId xmlns:a16="http://schemas.microsoft.com/office/drawing/2014/main" id="{0DAF8575-DDD0-43E3-95E0-CF812F06AF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71" name="Straight Connector 2070">
              <a:extLst>
                <a:ext uri="{FF2B5EF4-FFF2-40B4-BE49-F238E27FC236}">
                  <a16:creationId xmlns:a16="http://schemas.microsoft.com/office/drawing/2014/main" id="{5CCA1792-C598-45A3-82EC-60F305DCB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2" name="Straight Connector 2071">
              <a:extLst>
                <a:ext uri="{FF2B5EF4-FFF2-40B4-BE49-F238E27FC236}">
                  <a16:creationId xmlns:a16="http://schemas.microsoft.com/office/drawing/2014/main" id="{484F3208-0F93-4217-AB03-C74E565729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73" name="Rectangle 23">
              <a:extLst>
                <a:ext uri="{FF2B5EF4-FFF2-40B4-BE49-F238E27FC236}">
                  <a16:creationId xmlns:a16="http://schemas.microsoft.com/office/drawing/2014/main" id="{F862CE08-0EF8-4D30-9F34-5CEF2E35C9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74" name="Rectangle 25">
              <a:extLst>
                <a:ext uri="{FF2B5EF4-FFF2-40B4-BE49-F238E27FC236}">
                  <a16:creationId xmlns:a16="http://schemas.microsoft.com/office/drawing/2014/main" id="{CF707B85-7DC9-4931-8C39-C2802F1FF5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75" name="Isosceles Triangle 2074">
              <a:extLst>
                <a:ext uri="{FF2B5EF4-FFF2-40B4-BE49-F238E27FC236}">
                  <a16:creationId xmlns:a16="http://schemas.microsoft.com/office/drawing/2014/main" id="{39409EB7-9549-43B7-9597-771D971CAB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76" name="Rectangle 27">
              <a:extLst>
                <a:ext uri="{FF2B5EF4-FFF2-40B4-BE49-F238E27FC236}">
                  <a16:creationId xmlns:a16="http://schemas.microsoft.com/office/drawing/2014/main" id="{995D6453-5D14-445F-B965-BA2F9177D0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77" name="Rectangle 28">
              <a:extLst>
                <a:ext uri="{FF2B5EF4-FFF2-40B4-BE49-F238E27FC236}">
                  <a16:creationId xmlns:a16="http://schemas.microsoft.com/office/drawing/2014/main" id="{562F0BDF-F752-4F9D-826C-376BA43AFF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78" name="Rectangle 29">
              <a:extLst>
                <a:ext uri="{FF2B5EF4-FFF2-40B4-BE49-F238E27FC236}">
                  <a16:creationId xmlns:a16="http://schemas.microsoft.com/office/drawing/2014/main" id="{019CD532-CC2D-41A0-B2E5-1A177CC060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79" name="Isosceles Triangle 2078">
              <a:extLst>
                <a:ext uri="{FF2B5EF4-FFF2-40B4-BE49-F238E27FC236}">
                  <a16:creationId xmlns:a16="http://schemas.microsoft.com/office/drawing/2014/main" id="{751829B1-B54D-428F-B99F-234847A0C3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80" name="Isosceles Triangle 2079">
              <a:extLst>
                <a:ext uri="{FF2B5EF4-FFF2-40B4-BE49-F238E27FC236}">
                  <a16:creationId xmlns:a16="http://schemas.microsoft.com/office/drawing/2014/main" id="{C8483DED-5995-47C7-9E6E-3340224B34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082" name="Rectangle 2081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84" name="Group 2083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85" name="Straight Connector 2084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86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87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88" name="Isosceles Triangle 2087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89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90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91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92" name="Isosceles Triangle 2091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93" name="Isosceles Triangle 2092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095" name="Rectangle 2094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8301227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Kan være et bilde av en eller flere personer og tekst som sier 'Arbeidslivsdagene 2022 Mandag Tirsdag Onsdag Torsdag Fredag Naeringsminister Podcast- Foredragtworkshop med GPA HR-Norge :Jan Christian Vestre voksenpoeng Seminarrom 201 foredrag Auditorium 1 med Nora Harriet Holters hus 10:15-12:00 12:15 08:45-09:45 Rydne Auditorium Panelsamtale- Ramball, Accenture, Deloitte 12:15-1300 UTVx22 juli senteret Auditorium 15:30-16:30 二ルL Norfund foredrag 16:30 Harriet Holters hus 101 Paneldebatt og case med X-SV-studentet Auditorium 7 14:15-16:00 PRIO- Apen dag Bedriftspresenta sjon UiO Auditorium 7 16:15 Workshop med Accencture Abels utsikt Mat og drikke! 16:15 Skattetaten Audiotorium 7 16:15-17:15 Foredrag*quiz med PECOS 18:15 U1 7-11 mars'">
            <a:extLst>
              <a:ext uri="{FF2B5EF4-FFF2-40B4-BE49-F238E27FC236}">
                <a16:creationId xmlns:a16="http://schemas.microsoft.com/office/drawing/2014/main" id="{C13B44D2-89F1-25BD-FB15-C7D64C30717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67834" y="1131994"/>
            <a:ext cx="6120514" cy="4590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45794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12AA9-C6ED-C48D-2602-0727D942F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Styremedlemmer og roller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A19066-666C-7E46-B9EB-73A2DAA793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Studenter fra studieprogrammene: </a:t>
            </a:r>
            <a:r>
              <a:rPr lang="nb-NO" dirty="0">
                <a:solidFill>
                  <a:schemeClr val="accent4"/>
                </a:solidFill>
              </a:rPr>
              <a:t>Internasjonale studier, </a:t>
            </a:r>
            <a:r>
              <a:rPr lang="nb-NO" dirty="0">
                <a:solidFill>
                  <a:schemeClr val="accent1"/>
                </a:solidFill>
              </a:rPr>
              <a:t>Organisasjon, ledelse og arbeid (2)</a:t>
            </a:r>
            <a:r>
              <a:rPr lang="nb-NO" dirty="0"/>
              <a:t>, </a:t>
            </a:r>
            <a:r>
              <a:rPr lang="nb-NO" dirty="0">
                <a:solidFill>
                  <a:schemeClr val="accent4"/>
                </a:solidFill>
              </a:rPr>
              <a:t>samfunnsgeografi</a:t>
            </a:r>
            <a:r>
              <a:rPr lang="nb-NO" dirty="0"/>
              <a:t>, </a:t>
            </a:r>
            <a:r>
              <a:rPr lang="nb-NO" dirty="0">
                <a:solidFill>
                  <a:schemeClr val="accent1"/>
                </a:solidFill>
              </a:rPr>
              <a:t>samfunnsøkonomi</a:t>
            </a:r>
            <a:r>
              <a:rPr lang="nb-NO" dirty="0"/>
              <a:t>, </a:t>
            </a:r>
            <a:r>
              <a:rPr lang="nb-NO" dirty="0">
                <a:solidFill>
                  <a:schemeClr val="accent4"/>
                </a:solidFill>
              </a:rPr>
              <a:t>sosialantropologi</a:t>
            </a:r>
            <a:r>
              <a:rPr lang="nb-NO" dirty="0"/>
              <a:t>, </a:t>
            </a:r>
            <a:r>
              <a:rPr lang="nb-NO" dirty="0">
                <a:solidFill>
                  <a:schemeClr val="accent1"/>
                </a:solidFill>
              </a:rPr>
              <a:t>sosiologi</a:t>
            </a:r>
            <a:r>
              <a:rPr lang="nb-NO" dirty="0"/>
              <a:t>, </a:t>
            </a:r>
            <a:r>
              <a:rPr lang="nb-NO" dirty="0">
                <a:solidFill>
                  <a:schemeClr val="accent4"/>
                </a:solidFill>
              </a:rPr>
              <a:t>statsvitenskap</a:t>
            </a:r>
          </a:p>
          <a:p>
            <a:r>
              <a:rPr lang="nb-NO" dirty="0"/>
              <a:t>Leder, bedriftskontakt, økonomiansvarlig, konseptansvarlig, PR-ansvarlig, sosialansvarlig, forenings- og utvalgskoordinator</a:t>
            </a:r>
          </a:p>
          <a:p>
            <a:pPr lvl="1"/>
            <a:r>
              <a:rPr lang="nb-NO" dirty="0"/>
              <a:t>Detter er oppgaver som også administrativt og vitenskapelig ansatte gledelig kan bidra til </a:t>
            </a:r>
            <a:r>
              <a:rPr lang="nb-NO" dirty="0">
                <a:sym typeface="Wingdings" pitchFamily="2" charset="2"/>
              </a:rPr>
              <a:t>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45193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E09B7E24-271E-4A3A-9D65-EE95ED9723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45C59434-03B2-4F06-8362-A01DD785E2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FDF3815-C9F7-4B9E-A371-DE71C4E9D1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23">
              <a:extLst>
                <a:ext uri="{FF2B5EF4-FFF2-40B4-BE49-F238E27FC236}">
                  <a16:creationId xmlns:a16="http://schemas.microsoft.com/office/drawing/2014/main" id="{34C30A41-6D9F-42F2-BE4A-B6D2E4400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5">
              <a:extLst>
                <a:ext uri="{FF2B5EF4-FFF2-40B4-BE49-F238E27FC236}">
                  <a16:creationId xmlns:a16="http://schemas.microsoft.com/office/drawing/2014/main" id="{8577AE11-EC00-4E67-9DDD-624E9DA123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406A24DE-7A6F-4459-9A79-712243D200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7">
              <a:extLst>
                <a:ext uri="{FF2B5EF4-FFF2-40B4-BE49-F238E27FC236}">
                  <a16:creationId xmlns:a16="http://schemas.microsoft.com/office/drawing/2014/main" id="{BFEBE697-7D77-4AC8-8E68-0483B47DFB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28">
              <a:extLst>
                <a:ext uri="{FF2B5EF4-FFF2-40B4-BE49-F238E27FC236}">
                  <a16:creationId xmlns:a16="http://schemas.microsoft.com/office/drawing/2014/main" id="{49FC7B15-C721-4A23-8F6A-2CFA77C614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29">
              <a:extLst>
                <a:ext uri="{FF2B5EF4-FFF2-40B4-BE49-F238E27FC236}">
                  <a16:creationId xmlns:a16="http://schemas.microsoft.com/office/drawing/2014/main" id="{164E8ACB-FC50-451D-AF0A-879ABC6EA6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D5F354A0-F0C9-4254-A913-DD68E78161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Isosceles Triangle 21">
              <a:extLst>
                <a:ext uri="{FF2B5EF4-FFF2-40B4-BE49-F238E27FC236}">
                  <a16:creationId xmlns:a16="http://schemas.microsoft.com/office/drawing/2014/main" id="{9B01B525-8D81-44A3-BC1F-C711B89D23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44F6E07-EEB4-E58A-A63B-332BC4042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5621" y="195373"/>
            <a:ext cx="8288032" cy="109631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3400" dirty="0" err="1"/>
              <a:t>Hvorfor</a:t>
            </a:r>
            <a:r>
              <a:rPr lang="en-US" sz="3400" dirty="0"/>
              <a:t> </a:t>
            </a:r>
            <a:r>
              <a:rPr lang="en-US" sz="3400" dirty="0" err="1"/>
              <a:t>gjennomfører</a:t>
            </a:r>
            <a:r>
              <a:rPr lang="en-US" sz="3400" dirty="0"/>
              <a:t> SVSU </a:t>
            </a:r>
            <a:r>
              <a:rPr lang="en-US" sz="3400" dirty="0" err="1"/>
              <a:t>Arbeidslivsdagene</a:t>
            </a:r>
            <a:r>
              <a:rPr lang="en-US" sz="3400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00C734-9D96-1028-F06A-5E80551FF3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6488" y="1575783"/>
            <a:ext cx="8288032" cy="75321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Politisk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ønske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14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Både</a:t>
            </a:r>
            <a:r>
              <a:rPr lang="en-US" sz="14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4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blant</a:t>
            </a:r>
            <a:r>
              <a:rPr lang="en-US" sz="14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4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studentene</a:t>
            </a:r>
            <a:r>
              <a:rPr lang="en-US" sz="14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4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på</a:t>
            </a:r>
            <a:r>
              <a:rPr lang="en-US" sz="14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4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UiO</a:t>
            </a:r>
            <a:r>
              <a:rPr lang="en-US" sz="14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4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og</a:t>
            </a:r>
            <a:r>
              <a:rPr lang="en-US" sz="14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4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nasjonale</a:t>
            </a:r>
            <a:r>
              <a:rPr lang="en-US" sz="14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4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politikere</a:t>
            </a:r>
            <a:endParaRPr lang="en-US" sz="14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6" name="Picture 5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32907B3A-BE49-5030-393A-C0ED025D43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342" y="2715981"/>
            <a:ext cx="4784888" cy="2950173"/>
          </a:xfrm>
          <a:prstGeom prst="rect">
            <a:avLst/>
          </a:prstGeom>
        </p:spPr>
      </p:pic>
      <p:pic>
        <p:nvPicPr>
          <p:cNvPr id="10" name="Picture 9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2737CCF8-61D2-8539-173E-A71FEE5C56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7375" y="2613094"/>
            <a:ext cx="3397886" cy="3176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1248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E09B7E24-271E-4A3A-9D65-EE95ED9723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45C59434-03B2-4F06-8362-A01DD785E2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FDF3815-C9F7-4B9E-A371-DE71C4E9D1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23">
              <a:extLst>
                <a:ext uri="{FF2B5EF4-FFF2-40B4-BE49-F238E27FC236}">
                  <a16:creationId xmlns:a16="http://schemas.microsoft.com/office/drawing/2014/main" id="{34C30A41-6D9F-42F2-BE4A-B6D2E4400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5">
              <a:extLst>
                <a:ext uri="{FF2B5EF4-FFF2-40B4-BE49-F238E27FC236}">
                  <a16:creationId xmlns:a16="http://schemas.microsoft.com/office/drawing/2014/main" id="{8577AE11-EC00-4E67-9DDD-624E9DA123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406A24DE-7A6F-4459-9A79-712243D200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7">
              <a:extLst>
                <a:ext uri="{FF2B5EF4-FFF2-40B4-BE49-F238E27FC236}">
                  <a16:creationId xmlns:a16="http://schemas.microsoft.com/office/drawing/2014/main" id="{BFEBE697-7D77-4AC8-8E68-0483B47DFB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28">
              <a:extLst>
                <a:ext uri="{FF2B5EF4-FFF2-40B4-BE49-F238E27FC236}">
                  <a16:creationId xmlns:a16="http://schemas.microsoft.com/office/drawing/2014/main" id="{49FC7B15-C721-4A23-8F6A-2CFA77C614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29">
              <a:extLst>
                <a:ext uri="{FF2B5EF4-FFF2-40B4-BE49-F238E27FC236}">
                  <a16:creationId xmlns:a16="http://schemas.microsoft.com/office/drawing/2014/main" id="{164E8ACB-FC50-451D-AF0A-879ABC6EA6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D5F354A0-F0C9-4254-A913-DD68E78161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Isosceles Triangle 21">
              <a:extLst>
                <a:ext uri="{FF2B5EF4-FFF2-40B4-BE49-F238E27FC236}">
                  <a16:creationId xmlns:a16="http://schemas.microsoft.com/office/drawing/2014/main" id="{9B01B525-8D81-44A3-BC1F-C711B89D23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00C734-9D96-1028-F06A-5E80551FF3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086" y="5922958"/>
            <a:ext cx="8288032" cy="75321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Studentpolitisk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platform 2021-2022,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Studentparlamentet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ved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UiO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6" name="Picture 5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32907B3A-BE49-5030-393A-C0ED025D43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6180" y="0"/>
            <a:ext cx="9357506" cy="5769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5817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E09B7E24-271E-4A3A-9D65-EE95ED9723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45C59434-03B2-4F06-8362-A01DD785E2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FDF3815-C9F7-4B9E-A371-DE71C4E9D1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23">
              <a:extLst>
                <a:ext uri="{FF2B5EF4-FFF2-40B4-BE49-F238E27FC236}">
                  <a16:creationId xmlns:a16="http://schemas.microsoft.com/office/drawing/2014/main" id="{34C30A41-6D9F-42F2-BE4A-B6D2E4400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5">
              <a:extLst>
                <a:ext uri="{FF2B5EF4-FFF2-40B4-BE49-F238E27FC236}">
                  <a16:creationId xmlns:a16="http://schemas.microsoft.com/office/drawing/2014/main" id="{8577AE11-EC00-4E67-9DDD-624E9DA123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406A24DE-7A6F-4459-9A79-712243D200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7">
              <a:extLst>
                <a:ext uri="{FF2B5EF4-FFF2-40B4-BE49-F238E27FC236}">
                  <a16:creationId xmlns:a16="http://schemas.microsoft.com/office/drawing/2014/main" id="{BFEBE697-7D77-4AC8-8E68-0483B47DFB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28">
              <a:extLst>
                <a:ext uri="{FF2B5EF4-FFF2-40B4-BE49-F238E27FC236}">
                  <a16:creationId xmlns:a16="http://schemas.microsoft.com/office/drawing/2014/main" id="{49FC7B15-C721-4A23-8F6A-2CFA77C614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29">
              <a:extLst>
                <a:ext uri="{FF2B5EF4-FFF2-40B4-BE49-F238E27FC236}">
                  <a16:creationId xmlns:a16="http://schemas.microsoft.com/office/drawing/2014/main" id="{164E8ACB-FC50-451D-AF0A-879ABC6EA6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D5F354A0-F0C9-4254-A913-DD68E78161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Isosceles Triangle 21">
              <a:extLst>
                <a:ext uri="{FF2B5EF4-FFF2-40B4-BE49-F238E27FC236}">
                  <a16:creationId xmlns:a16="http://schemas.microsoft.com/office/drawing/2014/main" id="{9B01B525-8D81-44A3-BC1F-C711B89D23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44F6E07-EEB4-E58A-A63B-332BC4042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5621" y="195373"/>
            <a:ext cx="8288032" cy="109631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3400" dirty="0" err="1"/>
              <a:t>Hvorfor</a:t>
            </a:r>
            <a:r>
              <a:rPr lang="en-US" sz="3400" dirty="0"/>
              <a:t> </a:t>
            </a:r>
            <a:r>
              <a:rPr lang="en-US" sz="3400" dirty="0" err="1"/>
              <a:t>gjennomfører</a:t>
            </a:r>
            <a:r>
              <a:rPr lang="en-US" sz="3400" dirty="0"/>
              <a:t> SVSU </a:t>
            </a:r>
            <a:r>
              <a:rPr lang="en-US" sz="3400" dirty="0" err="1"/>
              <a:t>Arbeidslivsdagene</a:t>
            </a:r>
            <a:r>
              <a:rPr lang="en-US" sz="3400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00C734-9D96-1028-F06A-5E80551FF3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6488" y="1575783"/>
            <a:ext cx="8288032" cy="75321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Studiebarometeret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14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Bilde </a:t>
            </a:r>
            <a:r>
              <a:rPr lang="en-US" sz="14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fra</a:t>
            </a:r>
            <a:r>
              <a:rPr lang="en-US" sz="14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4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Fakultetsrapport</a:t>
            </a:r>
            <a:r>
              <a:rPr lang="en-US" sz="14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4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Studiebarometeret</a:t>
            </a:r>
            <a:r>
              <a:rPr lang="en-US" sz="14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2020</a:t>
            </a:r>
          </a:p>
        </p:txBody>
      </p:sp>
      <p:pic>
        <p:nvPicPr>
          <p:cNvPr id="7" name="Picture 6" descr="Chart&#10;&#10;Description automatically generated">
            <a:extLst>
              <a:ext uri="{FF2B5EF4-FFF2-40B4-BE49-F238E27FC236}">
                <a16:creationId xmlns:a16="http://schemas.microsoft.com/office/drawing/2014/main" id="{D9EA359A-24D3-895F-51E2-FCEFC1013D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0765" y="2329001"/>
            <a:ext cx="6518948" cy="4139532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6E54636-2115-0A47-43BB-9D8ECF7365A0}"/>
              </a:ext>
            </a:extLst>
          </p:cNvPr>
          <p:cNvCxnSpPr/>
          <p:nvPr/>
        </p:nvCxnSpPr>
        <p:spPr>
          <a:xfrm flipV="1">
            <a:off x="995621" y="5452533"/>
            <a:ext cx="1747579" cy="474134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5984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E33D0-FC7F-1362-02EE-87BD10880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i="1" dirty="0"/>
              <a:t>«Men forskningsbasert undervisning skal da ikke reduseres til hva arbeidslivet trenger akkurat nå» - Generisk professor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9138B0-BEFB-3A28-331D-EC8F240572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Fiktivt motsetningsforhold</a:t>
            </a:r>
          </a:p>
          <a:p>
            <a:r>
              <a:rPr lang="nb-NO" dirty="0"/>
              <a:t>Begrepet ‘Arbeidslivsrelevans’ rommer spørsmål som studenter (som vil ha jobb) må besvare før eller senere – støtt dem i denne prosessen! </a:t>
            </a:r>
          </a:p>
          <a:p>
            <a:r>
              <a:rPr lang="nb-NO" dirty="0"/>
              <a:t>Se verdien av forskningen utover akademia</a:t>
            </a:r>
          </a:p>
          <a:p>
            <a:pPr lvl="1"/>
            <a:r>
              <a:rPr lang="nb-NO" dirty="0"/>
              <a:t>Formidling</a:t>
            </a:r>
          </a:p>
          <a:p>
            <a:pPr lvl="1"/>
            <a:r>
              <a:rPr lang="nb-NO" dirty="0"/>
              <a:t>Påvirkning</a:t>
            </a:r>
          </a:p>
          <a:p>
            <a:pPr lvl="1"/>
            <a:r>
              <a:rPr lang="nb-NO" dirty="0"/>
              <a:t>Troen på forskningens verdi</a:t>
            </a:r>
          </a:p>
        </p:txBody>
      </p:sp>
    </p:spTree>
    <p:extLst>
      <p:ext uri="{BB962C8B-B14F-4D97-AF65-F5344CB8AC3E}">
        <p14:creationId xmlns:p14="http://schemas.microsoft.com/office/powerpoint/2010/main" val="34869241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0" name="Group 2069">
            <a:extLst>
              <a:ext uri="{FF2B5EF4-FFF2-40B4-BE49-F238E27FC236}">
                <a16:creationId xmlns:a16="http://schemas.microsoft.com/office/drawing/2014/main" id="{0DAF8575-DDD0-43E3-95E0-CF812F06AF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71" name="Straight Connector 2070">
              <a:extLst>
                <a:ext uri="{FF2B5EF4-FFF2-40B4-BE49-F238E27FC236}">
                  <a16:creationId xmlns:a16="http://schemas.microsoft.com/office/drawing/2014/main" id="{5CCA1792-C598-45A3-82EC-60F305DCB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2" name="Straight Connector 2071">
              <a:extLst>
                <a:ext uri="{FF2B5EF4-FFF2-40B4-BE49-F238E27FC236}">
                  <a16:creationId xmlns:a16="http://schemas.microsoft.com/office/drawing/2014/main" id="{484F3208-0F93-4217-AB03-C74E565729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73" name="Rectangle 23">
              <a:extLst>
                <a:ext uri="{FF2B5EF4-FFF2-40B4-BE49-F238E27FC236}">
                  <a16:creationId xmlns:a16="http://schemas.microsoft.com/office/drawing/2014/main" id="{F862CE08-0EF8-4D30-9F34-5CEF2E35C9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74" name="Rectangle 25">
              <a:extLst>
                <a:ext uri="{FF2B5EF4-FFF2-40B4-BE49-F238E27FC236}">
                  <a16:creationId xmlns:a16="http://schemas.microsoft.com/office/drawing/2014/main" id="{CF707B85-7DC9-4931-8C39-C2802F1FF5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75" name="Isosceles Triangle 2074">
              <a:extLst>
                <a:ext uri="{FF2B5EF4-FFF2-40B4-BE49-F238E27FC236}">
                  <a16:creationId xmlns:a16="http://schemas.microsoft.com/office/drawing/2014/main" id="{39409EB7-9549-43B7-9597-771D971CAB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76" name="Rectangle 27">
              <a:extLst>
                <a:ext uri="{FF2B5EF4-FFF2-40B4-BE49-F238E27FC236}">
                  <a16:creationId xmlns:a16="http://schemas.microsoft.com/office/drawing/2014/main" id="{995D6453-5D14-445F-B965-BA2F9177D0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77" name="Rectangle 28">
              <a:extLst>
                <a:ext uri="{FF2B5EF4-FFF2-40B4-BE49-F238E27FC236}">
                  <a16:creationId xmlns:a16="http://schemas.microsoft.com/office/drawing/2014/main" id="{562F0BDF-F752-4F9D-826C-376BA43AFF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78" name="Rectangle 29">
              <a:extLst>
                <a:ext uri="{FF2B5EF4-FFF2-40B4-BE49-F238E27FC236}">
                  <a16:creationId xmlns:a16="http://schemas.microsoft.com/office/drawing/2014/main" id="{019CD532-CC2D-41A0-B2E5-1A177CC060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79" name="Isosceles Triangle 2078">
              <a:extLst>
                <a:ext uri="{FF2B5EF4-FFF2-40B4-BE49-F238E27FC236}">
                  <a16:creationId xmlns:a16="http://schemas.microsoft.com/office/drawing/2014/main" id="{751829B1-B54D-428F-B99F-234847A0C3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80" name="Isosceles Triangle 2079">
              <a:extLst>
                <a:ext uri="{FF2B5EF4-FFF2-40B4-BE49-F238E27FC236}">
                  <a16:creationId xmlns:a16="http://schemas.microsoft.com/office/drawing/2014/main" id="{C8483DED-5995-47C7-9E6E-3340224B34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082" name="Rectangle 2081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84" name="Group 2083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85" name="Straight Connector 2084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86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87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88" name="Isosceles Triangle 2087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89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90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91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92" name="Isosceles Triangle 2091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93" name="Isosceles Triangle 2092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095" name="Rectangle 2094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8301227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Kan være et bilde av en eller flere personer og tekst som sier 'Arbeidslivsdagene 2022 Mandag Tirsdag Onsdag Torsdag Fredag Naeringsminister Podcast- Foredragtworkshop med GPA HR-Norge :Jan Christian Vestre voksenpoeng Seminarrom 201 foredrag Auditorium 1 med Nora Harriet Holters hus 10:15-12:00 12:15 08:45-09:45 Rydne Auditorium Panelsamtale- Ramball, Accenture, Deloitte 12:15-1300 UTVx22 juli senteret Auditorium 15:30-16:30 二ルL Norfund foredrag 16:30 Harriet Holters hus 101 Paneldebatt og case med X-SV-studentet Auditorium 7 14:15-16:00 PRIO- Apen dag Bedriftspresenta sjon UiO Auditorium 7 16:15 Workshop med Accencture Abels utsikt Mat og drikke! 16:15 Skattetaten Audiotorium 7 16:15-17:15 Foredrag*quiz med PECOS 18:15 U1 7-11 mars'">
            <a:extLst>
              <a:ext uri="{FF2B5EF4-FFF2-40B4-BE49-F238E27FC236}">
                <a16:creationId xmlns:a16="http://schemas.microsoft.com/office/drawing/2014/main" id="{C13B44D2-89F1-25BD-FB15-C7D64C30717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67834" y="1131994"/>
            <a:ext cx="6120514" cy="4590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31871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0265050-FD84-47EF-A163-6A481836C1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11B064D-F4EB-4312-AEEA-6AFDB257E7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9068" y="-8467"/>
            <a:ext cx="4766733" cy="6866467"/>
            <a:chOff x="7425267" y="-8467"/>
            <a:chExt cx="4766733" cy="686646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E7041201-C3DD-4181-B0E0-5C960FFE53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929A678F-8D0F-4F98-85A6-797199C550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id="{82463FFC-4B08-4AF2-AC5A-F681CE9772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5">
              <a:extLst>
                <a:ext uri="{FF2B5EF4-FFF2-40B4-BE49-F238E27FC236}">
                  <a16:creationId xmlns:a16="http://schemas.microsoft.com/office/drawing/2014/main" id="{87C110A9-8F54-42F4-9B19-8D33F94DE5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9F5AD5FC-19DB-4C66-BDDA-043A6AAC94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352A3EAD-426D-4399-B7E0-81D26F7003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8">
              <a:extLst>
                <a:ext uri="{FF2B5EF4-FFF2-40B4-BE49-F238E27FC236}">
                  <a16:creationId xmlns:a16="http://schemas.microsoft.com/office/drawing/2014/main" id="{F842EF93-A507-4796-A726-0D0A9B751C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24F1410B-DBCE-471A-97C3-B96C0A7BBC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0BBC8502-8D68-4CE4-B690-2EBB6BCCD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F4294D8-6451-5120-EECC-B93FE6CCE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481" y="1382486"/>
            <a:ext cx="3547581" cy="4093028"/>
          </a:xfrm>
        </p:spPr>
        <p:txBody>
          <a:bodyPr anchor="ctr">
            <a:normAutofit/>
          </a:bodyPr>
          <a:lstStyle/>
          <a:p>
            <a:r>
              <a:rPr lang="nb-NO" sz="4100"/>
              <a:t>Høydepunkter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E77CD7A-FE9E-475D-BF9C-78183B0B1B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42625" y="0"/>
            <a:ext cx="644937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418D307-4E5D-CB25-BB37-12D62D8CB3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5556461"/>
              </p:ext>
            </p:extLst>
          </p:nvPr>
        </p:nvGraphicFramePr>
        <p:xfrm>
          <a:off x="4852543" y="944564"/>
          <a:ext cx="6692814" cy="4823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26330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0265050-FD84-47EF-A163-6A481836C1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11B064D-F4EB-4312-AEEA-6AFDB257E7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9068" y="-8467"/>
            <a:ext cx="4766733" cy="6866467"/>
            <a:chOff x="7425267" y="-8467"/>
            <a:chExt cx="4766733" cy="686646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E7041201-C3DD-4181-B0E0-5C960FFE53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929A678F-8D0F-4F98-85A6-797199C550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id="{82463FFC-4B08-4AF2-AC5A-F681CE9772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5">
              <a:extLst>
                <a:ext uri="{FF2B5EF4-FFF2-40B4-BE49-F238E27FC236}">
                  <a16:creationId xmlns:a16="http://schemas.microsoft.com/office/drawing/2014/main" id="{87C110A9-8F54-42F4-9B19-8D33F94DE5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9F5AD5FC-19DB-4C66-BDDA-043A6AAC94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352A3EAD-426D-4399-B7E0-81D26F7003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8">
              <a:extLst>
                <a:ext uri="{FF2B5EF4-FFF2-40B4-BE49-F238E27FC236}">
                  <a16:creationId xmlns:a16="http://schemas.microsoft.com/office/drawing/2014/main" id="{F842EF93-A507-4796-A726-0D0A9B751C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24F1410B-DBCE-471A-97C3-B96C0A7BBC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0BBC8502-8D68-4CE4-B690-2EBB6BCCD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3B20ACD-63C2-57AA-F2BF-E73859EBB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481" y="1382486"/>
            <a:ext cx="3547581" cy="4093028"/>
          </a:xfrm>
        </p:spPr>
        <p:txBody>
          <a:bodyPr anchor="ctr">
            <a:normAutofit/>
          </a:bodyPr>
          <a:lstStyle/>
          <a:p>
            <a:r>
              <a:rPr lang="nb-NO" sz="4400"/>
              <a:t>Utfordringer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E77CD7A-FE9E-475D-BF9C-78183B0B1B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42625" y="0"/>
            <a:ext cx="644937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3BD1C51-96E9-84DD-BB2E-64E611ED00B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2913952"/>
              </p:ext>
            </p:extLst>
          </p:nvPr>
        </p:nvGraphicFramePr>
        <p:xfrm>
          <a:off x="4852543" y="944564"/>
          <a:ext cx="6692814" cy="4823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751593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D7B8F8F-4528-4480-AFA3-A006195F5A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69DDBA-8210-566C-3380-4B80CA3CE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>
            <a:normAutofit/>
          </a:bodyPr>
          <a:lstStyle/>
          <a:p>
            <a:r>
              <a:rPr lang="nb-NO" dirty="0"/>
              <a:t>Spørsmål til ettertanke</a:t>
            </a: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4F8B2185-AE38-43EA-9FA9-E5378AD730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0D36BD5A-BF22-48CD-8A55-28B19177CE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D8F438F-D566-C743-19F7-A4BFABE160F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604898"/>
              </p:ext>
            </p:extLst>
          </p:nvPr>
        </p:nvGraphicFramePr>
        <p:xfrm>
          <a:off x="1286933" y="1948543"/>
          <a:ext cx="9618133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299342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10386-E567-9359-5591-DA3D721CF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Neste steg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D61CED-6739-917D-7B88-6B0FB2E3FE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Studenttillitsvalgte trenger hjelp til å få studentene til å løfte blikket og tenke på hvordan de kan bruke utdanningen sin</a:t>
            </a:r>
          </a:p>
          <a:p>
            <a:pPr lvl="1"/>
            <a:r>
              <a:rPr lang="nb-NO" dirty="0"/>
              <a:t>Enten det skulle være som forsker, ansatt i offentlig/privat/frivillig sektor eller som ‘samfunnsdebattant’</a:t>
            </a:r>
          </a:p>
          <a:p>
            <a:r>
              <a:rPr lang="nb-NO" dirty="0"/>
              <a:t>Behov for videreutvikling av eksisterende initiativer</a:t>
            </a:r>
          </a:p>
          <a:p>
            <a:r>
              <a:rPr lang="nb-NO" dirty="0"/>
              <a:t>Gå i (fysisk) dialog med fag- og programutvalg (september)</a:t>
            </a:r>
          </a:p>
          <a:p>
            <a:r>
              <a:rPr lang="nb-NO" dirty="0"/>
              <a:t>Bruk tilgjengelige ressurser for å fremme karrierelæring hos studentene</a:t>
            </a:r>
          </a:p>
          <a:p>
            <a:r>
              <a:rPr lang="nb-NO" dirty="0"/>
              <a:t>Vær åpen med hvilke utfordringer dere støter på og våg å søke svar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3608499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{01D2F821-FFFA-8F47-8C87-A6FD79FBB4F6}tf10001060</Template>
  <TotalTime>785</TotalTime>
  <Words>410</Words>
  <Application>Microsoft Macintosh PowerPoint</Application>
  <PresentationFormat>Widescreen</PresentationFormat>
  <Paragraphs>53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Trebuchet MS</vt:lpstr>
      <vt:lpstr>Wingdings 3</vt:lpstr>
      <vt:lpstr>Facet</vt:lpstr>
      <vt:lpstr>Arbeidslivsdagene 2022</vt:lpstr>
      <vt:lpstr>Arbeidslivsdagene 2022: Oppsummert</vt:lpstr>
      <vt:lpstr>PowerPoint Presentation</vt:lpstr>
      <vt:lpstr>Styremedlemmer og roller</vt:lpstr>
      <vt:lpstr>Hvorfor gjennomfører SVSU Arbeidslivsdagene?</vt:lpstr>
      <vt:lpstr>PowerPoint Presentation</vt:lpstr>
      <vt:lpstr>Hvorfor gjennomfører SVSU Arbeidslivsdagene?</vt:lpstr>
      <vt:lpstr>«Men forskningsbasert undervisning skal da ikke reduseres til hva arbeidslivet trenger akkurat nå» - Generisk professor</vt:lpstr>
      <vt:lpstr>PowerPoint Presentation</vt:lpstr>
      <vt:lpstr>Høydepunkter</vt:lpstr>
      <vt:lpstr>Utfordringer</vt:lpstr>
      <vt:lpstr>Spørsmål til ettertanke</vt:lpstr>
      <vt:lpstr>Neste steg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Arbeidslivsdagene 2022</dc:title>
  <dc:creator>Idar Henrik Seem</dc:creator>
  <cp:lastModifiedBy>Idar Henrik Seem</cp:lastModifiedBy>
  <cp:revision>63</cp:revision>
  <dcterms:created xsi:type="dcterms:W3CDTF">2022-05-19T11:10:18Z</dcterms:created>
  <dcterms:modified xsi:type="dcterms:W3CDTF">2022-06-08T19:14:33Z</dcterms:modified>
</cp:coreProperties>
</file>