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4" r:id="rId2"/>
    <p:sldId id="316" r:id="rId3"/>
    <p:sldId id="317" r:id="rId4"/>
    <p:sldId id="285" r:id="rId5"/>
    <p:sldId id="320" r:id="rId6"/>
    <p:sldId id="283" r:id="rId7"/>
    <p:sldId id="284" r:id="rId8"/>
    <p:sldId id="321" r:id="rId9"/>
    <p:sldId id="274" r:id="rId10"/>
    <p:sldId id="294" r:id="rId11"/>
    <p:sldId id="278" r:id="rId12"/>
    <p:sldId id="279" r:id="rId13"/>
    <p:sldId id="280" r:id="rId14"/>
    <p:sldId id="281" r:id="rId15"/>
    <p:sldId id="289" r:id="rId16"/>
    <p:sldId id="288" r:id="rId17"/>
    <p:sldId id="318" r:id="rId18"/>
    <p:sldId id="325" r:id="rId19"/>
    <p:sldId id="326" r:id="rId20"/>
    <p:sldId id="319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ne Waaktaar" initials="TW" lastIdx="4" clrIdx="0">
    <p:extLst>
      <p:ext uri="{19B8F6BF-5375-455C-9EA6-DF929625EA0E}">
        <p15:presenceInfo xmlns:p15="http://schemas.microsoft.com/office/powerpoint/2012/main" userId="S-1-5-21-1927809936-1189766144-1318725885-461421" providerId="AD"/>
      </p:ext>
    </p:extLst>
  </p:cmAuthor>
  <p:cmAuthor id="2" name="Trine Waaktaar" initials="TW [2]" lastIdx="5" clrIdx="1">
    <p:extLst>
      <p:ext uri="{19B8F6BF-5375-455C-9EA6-DF929625EA0E}">
        <p15:presenceInfo xmlns:p15="http://schemas.microsoft.com/office/powerpoint/2012/main" userId="S::trinewaa@uio.no::53d7528d-da38-45fb-a635-e6f5c27f6f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FD899-1D7D-4257-BE9C-38931D0198A8}" v="8" dt="2022-06-07T07:32:39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70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Arbeidslivsrelevans utvikling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9.3425276770041768E-2"/>
          <c:y val="0.36427428021580749"/>
          <c:w val="0.83611218800735976"/>
          <c:h val="0.478226055407487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Sheet1!$D$4:$D$6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Sheet1!$E$4:$E$6</c:f>
              <c:numCache>
                <c:formatCode>General</c:formatCode>
                <c:ptCount val="3"/>
                <c:pt idx="0">
                  <c:v>2.7</c:v>
                </c:pt>
                <c:pt idx="1">
                  <c:v>2.6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4-48BE-8CE0-EB0763851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6040272"/>
        <c:axId val="1606040688"/>
      </c:barChart>
      <c:catAx>
        <c:axId val="1606040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688"/>
        <c:crosses val="autoZero"/>
        <c:auto val="1"/>
        <c:lblAlgn val="ctr"/>
        <c:lblOffset val="100"/>
        <c:noMultiLvlLbl val="0"/>
      </c:catAx>
      <c:valAx>
        <c:axId val="160604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BE214-5BE2-4930-8580-D3DE389D387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0F621-6584-483D-A371-5819122216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43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320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BA: over halvparten får jobb, mange studerer videre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325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Nesten alle får jobb, noen få er arbeidssøkende eller studerer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0848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Psykologer får jobb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9413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PhD</a:t>
            </a:r>
            <a:r>
              <a:rPr lang="nb-NO" dirty="0"/>
              <a:t> får jobb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786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90% får jobb innen ett år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890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Våre kandidater jobber i offentlig administrasjon og helse/omsorg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01ED8-F26C-4988-A3FA-D56A5A4666A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00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89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41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94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0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61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94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54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258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67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80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28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24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93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FB2D8-C06E-4866-BE2B-59C7507446C1}" type="datetimeFigureOut">
              <a:rPr lang="nb-NO" smtClean="0"/>
              <a:t>14.06.2022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57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3BDAC4-F21E-4901-BDF2-91C832BA3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37" y="1261377"/>
            <a:ext cx="9144000" cy="2387600"/>
          </a:xfrm>
        </p:spPr>
        <p:txBody>
          <a:bodyPr/>
          <a:lstStyle/>
          <a:p>
            <a:pPr algn="l"/>
            <a:r>
              <a:rPr lang="nb-NO" dirty="0"/>
              <a:t>SV-fakultetets arbeid </a:t>
            </a:r>
            <a:br>
              <a:rPr lang="nb-NO" dirty="0"/>
            </a:br>
            <a:r>
              <a:rPr lang="nb-NO" dirty="0"/>
              <a:t>med arbeidslivsrelevans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F6DF28B-FCB8-44C7-B759-AE2ACF782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14900" y="4011087"/>
            <a:ext cx="9144000" cy="1655762"/>
          </a:xfrm>
        </p:spPr>
        <p:txBody>
          <a:bodyPr/>
          <a:lstStyle/>
          <a:p>
            <a:r>
              <a:rPr lang="nb-NO" dirty="0"/>
              <a:t>Forum for studiespørsmål 9.juni 2022</a:t>
            </a:r>
          </a:p>
          <a:p>
            <a:r>
              <a:rPr lang="nb-NO" sz="2000" dirty="0"/>
              <a:t>Studiedekan Trine Waaktaar</a:t>
            </a: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EE79366-C33E-4934-9FB5-04C274F80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50" y="0"/>
            <a:ext cx="4582850" cy="27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9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83" y="-474651"/>
            <a:ext cx="10515600" cy="1325563"/>
          </a:xfrm>
        </p:spPr>
        <p:txBody>
          <a:bodyPr>
            <a:normAutofit/>
          </a:bodyPr>
          <a:lstStyle/>
          <a:p>
            <a:br>
              <a:rPr lang="nb-NO" sz="4000"/>
            </a:br>
            <a:r>
              <a:rPr lang="nb-NO" sz="4000"/>
              <a:t>Studiebarometeret 2019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128713"/>
            <a:ext cx="9020175" cy="5694352"/>
          </a:xfr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AC91062-BBAE-4FD3-A7E1-713BD78B2491}"/>
              </a:ext>
            </a:extLst>
          </p:cNvPr>
          <p:cNvSpPr/>
          <p:nvPr/>
        </p:nvSpPr>
        <p:spPr>
          <a:xfrm>
            <a:off x="1085850" y="4762501"/>
            <a:ext cx="9420225" cy="4572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76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I farta, bie">
            <a:extLst>
              <a:ext uri="{FF2B5EF4-FFF2-40B4-BE49-F238E27FC236}">
                <a16:creationId xmlns:a16="http://schemas.microsoft.com/office/drawing/2014/main" id="{F97E48A6-1341-4763-903A-7B91E31A4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36" y="751522"/>
            <a:ext cx="1987164" cy="19871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A5F90B-5B46-48CA-A732-7DEAE91A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b-NO"/>
              <a:t>Fora hvor resultatene har blitt presentert og diskutert 2020-22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7B075-11E6-48AF-8B0A-736E1A3D6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334" y="1325563"/>
            <a:ext cx="10515600" cy="4780915"/>
          </a:xfrm>
        </p:spPr>
        <p:txBody>
          <a:bodyPr>
            <a:normAutofit fontScale="70000" lnSpcReduction="20000"/>
          </a:bodyPr>
          <a:lstStyle/>
          <a:p>
            <a:r>
              <a:rPr lang="nb-NO"/>
              <a:t>Arbeidslivsrelevans i dekanatets valgprogram</a:t>
            </a:r>
          </a:p>
          <a:p>
            <a:r>
              <a:rPr lang="nb-NO"/>
              <a:t>Forum for studiespørsmål – fast punkt på alle møter og hele seminarer</a:t>
            </a:r>
          </a:p>
          <a:p>
            <a:r>
              <a:rPr lang="nb-NO"/>
              <a:t>Eget punkt på årlig programgjennomgang</a:t>
            </a:r>
          </a:p>
          <a:p>
            <a:r>
              <a:rPr lang="nb-NO"/>
              <a:t>Instituttledermøter</a:t>
            </a:r>
          </a:p>
          <a:p>
            <a:r>
              <a:rPr lang="nb-NO"/>
              <a:t>Utdanningsledermøter</a:t>
            </a:r>
          </a:p>
          <a:p>
            <a:r>
              <a:rPr lang="nb-NO"/>
              <a:t>Møter på enhetene</a:t>
            </a:r>
          </a:p>
          <a:p>
            <a:r>
              <a:rPr lang="nb-NO"/>
              <a:t>Stabsmøter</a:t>
            </a:r>
          </a:p>
          <a:p>
            <a:r>
              <a:rPr lang="nb-NO"/>
              <a:t>Fakultetsstyreseminarer</a:t>
            </a:r>
          </a:p>
          <a:p>
            <a:r>
              <a:rPr lang="nb-NO"/>
              <a:t>Bilaterale møter SV-studierektor og bilaterale møter dekanat/institutt</a:t>
            </a:r>
          </a:p>
          <a:p>
            <a:r>
              <a:rPr lang="nb-NO"/>
              <a:t>RSA</a:t>
            </a:r>
          </a:p>
          <a:p>
            <a:r>
              <a:rPr lang="nb-NO"/>
              <a:t>LINK</a:t>
            </a:r>
          </a:p>
          <a:p>
            <a:r>
              <a:rPr lang="nb-NO"/>
              <a:t>SV-nytt</a:t>
            </a:r>
          </a:p>
          <a:p>
            <a:r>
              <a:rPr lang="nb-NO"/>
              <a:t>SVSU –dialogmøter og fellesmøter alle </a:t>
            </a:r>
            <a:r>
              <a:rPr lang="nb-NO" err="1"/>
              <a:t>PU’er</a:t>
            </a:r>
            <a:endParaRPr lang="nb-NO"/>
          </a:p>
          <a:p>
            <a:r>
              <a:rPr lang="nb-NO"/>
              <a:t>Møter med LINK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68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3D60B0-2155-433B-9F16-17A76735799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638749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2400"/>
              <a:t>Arbeidslivsrelevans inn i fakultetets og alle enhetenes årsplaner </a:t>
            </a:r>
          </a:p>
          <a:p>
            <a:pPr marL="285750" indent="-285750">
              <a:buFontTx/>
              <a:buChar char="-"/>
            </a:pPr>
            <a:r>
              <a:rPr lang="nb-NO" sz="2400"/>
              <a:t>Egen arbeidslivskoordinator ansatt</a:t>
            </a:r>
          </a:p>
          <a:p>
            <a:pPr marL="285750" indent="-285750">
              <a:buFontTx/>
              <a:buChar char="-"/>
            </a:pPr>
            <a:r>
              <a:rPr lang="nb-NO" sz="2400"/>
              <a:t>Fakultetsutlysning med støtte til utvikling av studentaktive læringsformer</a:t>
            </a:r>
          </a:p>
          <a:p>
            <a:pPr marL="285750" indent="-285750">
              <a:buFontTx/>
              <a:buChar char="-"/>
            </a:pPr>
            <a:r>
              <a:rPr lang="nb-NO" sz="2400"/>
              <a:t>Karrieresenteret som en ressurs 	</a:t>
            </a:r>
          </a:p>
          <a:p>
            <a:pPr marL="846146" lvl="1" indent="-285750">
              <a:buFontTx/>
              <a:buChar char="-"/>
            </a:pPr>
            <a:r>
              <a:rPr lang="nb-NO"/>
              <a:t>Nettverk og erfaringsdeling på tvers av fakultetene</a:t>
            </a:r>
          </a:p>
          <a:p>
            <a:pPr marL="846146" lvl="1" indent="-285750">
              <a:buFontTx/>
              <a:buChar char="-"/>
            </a:pPr>
            <a:r>
              <a:rPr lang="nb-NO"/>
              <a:t>Integrasjon av karrierelæring. Involvering av Karrieresenteret i relevante prosjekter. </a:t>
            </a:r>
          </a:p>
          <a:p>
            <a:pPr marL="846146" lvl="1" indent="-285750">
              <a:buFontTx/>
              <a:buChar char="-"/>
            </a:pPr>
            <a:r>
              <a:rPr lang="nb-NO"/>
              <a:t>Kunnskap og tilgang til potensielle arbeidsgivere</a:t>
            </a:r>
          </a:p>
          <a:p>
            <a:pPr marL="846146" lvl="1" indent="-285750">
              <a:buFontTx/>
              <a:buChar char="-"/>
            </a:pPr>
            <a:r>
              <a:rPr lang="nb-NO"/>
              <a:t>Arbeidslivsdagene (SV) – relevante arbeidsgivere på programmet</a:t>
            </a:r>
          </a:p>
          <a:p>
            <a:pPr marL="285750" indent="-285750">
              <a:buFontTx/>
              <a:buChar char="-"/>
            </a:pPr>
            <a:r>
              <a:rPr lang="nb-NO" sz="2400"/>
              <a:t>PSI: Revidert profesjonsprogram Psykologi i tråd med RETHOS</a:t>
            </a:r>
          </a:p>
          <a:p>
            <a:pPr marL="285750" indent="-285750">
              <a:buFontTx/>
              <a:buChar char="-"/>
            </a:pPr>
            <a:r>
              <a:rPr lang="nb-NO" sz="2400"/>
              <a:t>SAI: Betydelig større innslag av eksterne undervisere fra praksisfeltet på SAI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Prosjektforum (OLA)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Oslo City Studio </a:t>
            </a:r>
          </a:p>
          <a:p>
            <a:pPr marL="285750" indent="-285750">
              <a:buFontTx/>
              <a:buChar char="-"/>
            </a:pPr>
            <a:r>
              <a:rPr lang="nb-NO" sz="2400"/>
              <a:t>ISV: STV4141 – Praksis</a:t>
            </a:r>
          </a:p>
          <a:p>
            <a:pPr marL="285750" indent="-285750">
              <a:buFontTx/>
              <a:buChar char="-"/>
            </a:pPr>
            <a:r>
              <a:rPr lang="nb-NO" sz="2400"/>
              <a:t>Årsmelding med alle bidrag i pandemien fra fakultetets ansatte</a:t>
            </a:r>
          </a:p>
          <a:p>
            <a:pPr marL="560396" lvl="1" indent="0">
              <a:buNone/>
            </a:pPr>
            <a:br>
              <a:rPr lang="nb-NO" sz="1200"/>
            </a:br>
            <a:endParaRPr lang="nb-NO" sz="14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F2FA0-9417-46F9-86EA-73296D65E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0AAD8C-8813-4FB0-853F-DCFC92AE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2020 - tiltak</a:t>
            </a:r>
          </a:p>
        </p:txBody>
      </p:sp>
    </p:spTree>
    <p:extLst>
      <p:ext uri="{BB962C8B-B14F-4D97-AF65-F5344CB8AC3E}">
        <p14:creationId xmlns:p14="http://schemas.microsoft.com/office/powerpoint/2010/main" val="33070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7451D3E3-D0C6-4FD4-B85E-909EE3DC129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060899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3200"/>
              <a:t>Arbeidslivsrelevans inn i SV-fakultetets Strategi 2030</a:t>
            </a:r>
          </a:p>
          <a:p>
            <a:pPr marL="285750" indent="-285750">
              <a:buFontTx/>
              <a:buChar char="-"/>
            </a:pPr>
            <a:r>
              <a:rPr lang="nb-NO" sz="3200"/>
              <a:t>HKDIR/DIKU: Bærekraftlaboratoriet</a:t>
            </a:r>
          </a:p>
          <a:p>
            <a:pPr marL="846146" lvl="1" indent="-285750">
              <a:buFontTx/>
              <a:buChar char="-"/>
            </a:pPr>
            <a:r>
              <a:rPr lang="nb-NO"/>
              <a:t>5 mill.</a:t>
            </a:r>
          </a:p>
          <a:p>
            <a:pPr marL="846146" lvl="1" indent="-285750">
              <a:buFontTx/>
              <a:buChar char="-"/>
            </a:pPr>
            <a:r>
              <a:rPr lang="nb-NO" err="1"/>
              <a:t>Praksisemne</a:t>
            </a:r>
            <a:endParaRPr lang="nb-NO"/>
          </a:p>
          <a:p>
            <a:pPr marL="846146" lvl="1" indent="-285750">
              <a:buFontTx/>
              <a:buChar char="-"/>
            </a:pPr>
            <a:r>
              <a:rPr lang="nb-NO"/>
              <a:t>Skaffet ekstern samarbeidspartner: UN Global Compact Norge</a:t>
            </a:r>
          </a:p>
          <a:p>
            <a:pPr marL="846146" lvl="1" indent="-285750">
              <a:buFontTx/>
              <a:buChar char="-"/>
            </a:pPr>
            <a:r>
              <a:rPr lang="nb-NO"/>
              <a:t>Karrieresenteret og integrert karrierelæring</a:t>
            </a:r>
          </a:p>
          <a:p>
            <a:pPr marL="285784" indent="-285750">
              <a:buFontTx/>
              <a:buChar char="-"/>
            </a:pPr>
            <a:r>
              <a:rPr lang="nb-NO" sz="3200"/>
              <a:t>Vitnemålstekster med arbeidslivsrelevans og bærekraft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ISV/ISS: Tverrfaglig 40-gruppe i </a:t>
            </a:r>
            <a:r>
              <a:rPr lang="nb-NO" sz="3200" err="1"/>
              <a:t>Social</a:t>
            </a:r>
            <a:r>
              <a:rPr lang="nb-NO" sz="3200"/>
              <a:t> data science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Nytt studieprogram i Økonomi og informatikk</a:t>
            </a:r>
          </a:p>
          <a:p>
            <a:pPr marL="285784" indent="-285750">
              <a:buFontTx/>
              <a:buChar char="-"/>
            </a:pPr>
            <a:r>
              <a:rPr lang="nb-NO" sz="3200"/>
              <a:t>PSI,ISS,ISV,SAI med for SV inn i UiO sitt </a:t>
            </a:r>
            <a:r>
              <a:rPr lang="nb-NO" sz="3200" err="1"/>
              <a:t>Honours</a:t>
            </a:r>
            <a:r>
              <a:rPr lang="nb-NO" sz="3200"/>
              <a:t>-program 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ISV: Egen arbeidslivsrelevansarbeidsgruppe ISV: nytt </a:t>
            </a:r>
            <a:r>
              <a:rPr lang="nb-NO" sz="3200" err="1"/>
              <a:t>praksisemne</a:t>
            </a:r>
            <a:r>
              <a:rPr lang="nb-NO" sz="3200"/>
              <a:t> på BA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planlegger nytt </a:t>
            </a:r>
            <a:r>
              <a:rPr lang="nb-NO" sz="3200" err="1"/>
              <a:t>praksisemne</a:t>
            </a:r>
            <a:r>
              <a:rPr lang="nb-NO" sz="3200"/>
              <a:t> på MA etter modell fra ISV</a:t>
            </a:r>
          </a:p>
          <a:p>
            <a:pPr marL="285784" indent="-285750">
              <a:buFontTx/>
              <a:buChar char="-"/>
            </a:pPr>
            <a:r>
              <a:rPr lang="nb-NO" sz="3200"/>
              <a:t>Forsvarssjefen med video om arbeidslivsrelevans</a:t>
            </a:r>
          </a:p>
          <a:p>
            <a:pPr marL="285784" indent="-285750">
              <a:buFontTx/>
              <a:buChar char="-"/>
            </a:pPr>
            <a:r>
              <a:rPr lang="nb-NO" sz="3200"/>
              <a:t>Sentralbanksjefen, forsvarssjefen, utenriksministeren, </a:t>
            </a:r>
            <a:r>
              <a:rPr lang="nb-NO" sz="3200" err="1"/>
              <a:t>næringlivsministeren</a:t>
            </a:r>
            <a:r>
              <a:rPr lang="nb-NO" sz="3200"/>
              <a:t> på besøk</a:t>
            </a:r>
          </a:p>
          <a:p>
            <a:pPr marL="285784" indent="-285750">
              <a:buFontTx/>
              <a:buChar char="-"/>
            </a:pPr>
            <a:endParaRPr lang="nb-NO" sz="3200"/>
          </a:p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D5C3E94-E538-42E9-B95A-FBD5467F0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2021- tiltak</a:t>
            </a:r>
          </a:p>
        </p:txBody>
      </p:sp>
    </p:spTree>
    <p:extLst>
      <p:ext uri="{BB962C8B-B14F-4D97-AF65-F5344CB8AC3E}">
        <p14:creationId xmlns:p14="http://schemas.microsoft.com/office/powerpoint/2010/main" val="398537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ED3045-F633-47F8-8418-11A729C762A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11200" y="859092"/>
            <a:ext cx="11471910" cy="7547609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2800" b="1" dirty="0"/>
              <a:t>Prosjekt: Samarbeid om utvikling av karrieretjenester (August 2021)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Samarbeidsprosjekt; SV, MN og Karrieresenteret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Karrierestøtte fra studiestart til jobb (BA og MA)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Fast program på fakultetets studiestartprogram (BA) for nye studenter. </a:t>
            </a:r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Fra høsten 2022 implementeres et helhetlig og integrert løp med semestervise emner på Canvas for BA. </a:t>
            </a:r>
            <a:endParaRPr lang="nb-NO" dirty="0"/>
          </a:p>
          <a:p>
            <a:pPr marL="1360519" lvl="2" indent="-342900">
              <a:buFontTx/>
              <a:buChar char="-"/>
            </a:pPr>
            <a:r>
              <a:rPr lang="nb-NO" dirty="0"/>
              <a:t>Tilpasset opplegg for alle nye masterstudenter. </a:t>
            </a:r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Alle studenter på BA og MA skal ha tilbudet inne studiestart 2023. Vi tydeliggjør tilbudet, forenkler og digitaliserer oppmelding, bruker læringssystemer og administrative systemer og gir et helhetlig tilbud.</a:t>
            </a:r>
            <a:r>
              <a:rPr lang="nb-NO" b="0" i="0" dirty="0">
                <a:solidFill>
                  <a:srgbClr val="000000"/>
                </a:solidFill>
                <a:effectLst/>
                <a:latin typeface="WordVisiCarriageReturn_MSFontService"/>
              </a:rPr>
              <a:t> </a:t>
            </a:r>
            <a:endParaRPr lang="nb-NO" dirty="0"/>
          </a:p>
          <a:p>
            <a:pPr marL="1360519" lvl="2" indent="-342900">
              <a:buFontTx/>
              <a:buChar char="-"/>
            </a:pPr>
            <a:r>
              <a:rPr lang="nb-NO" dirty="0"/>
              <a:t>Tilpasset tilbud gjennom studieløpet.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Kompetansekartleggingsworkshop tilbys til alle avgangsstudenter (Dette kan du tilby din arbeidsgiver).</a:t>
            </a:r>
          </a:p>
          <a:p>
            <a:pPr marL="1360519" lvl="2" indent="-342900">
              <a:buFontTx/>
              <a:buChar char="-"/>
            </a:pPr>
            <a:r>
              <a:rPr lang="nb-NO" dirty="0"/>
              <a:t>Karrieresenteret er sentral ressurs!</a:t>
            </a:r>
          </a:p>
          <a:p>
            <a:pPr marL="285750" indent="-285750">
              <a:buFontTx/>
              <a:buChar char="-"/>
            </a:pPr>
            <a:r>
              <a:rPr lang="nb-NO" sz="2400" b="1" dirty="0"/>
              <a:t>Prosjekt: </a:t>
            </a:r>
            <a:r>
              <a:rPr lang="nb-NO" sz="2400" b="1" dirty="0" err="1"/>
              <a:t>Career</a:t>
            </a:r>
            <a:r>
              <a:rPr lang="nb-NO" sz="2400" b="1" dirty="0"/>
              <a:t> Support Framework for </a:t>
            </a:r>
            <a:r>
              <a:rPr lang="nb-NO" sz="2400" b="1" dirty="0" err="1"/>
              <a:t>Early</a:t>
            </a:r>
            <a:r>
              <a:rPr lang="nb-NO" sz="2400" b="1" dirty="0"/>
              <a:t> </a:t>
            </a:r>
            <a:r>
              <a:rPr lang="nb-NO" sz="2400" b="1" dirty="0" err="1"/>
              <a:t>Career</a:t>
            </a:r>
            <a:r>
              <a:rPr lang="nb-NO" sz="2400" b="1" dirty="0"/>
              <a:t> </a:t>
            </a:r>
            <a:r>
              <a:rPr lang="nb-NO" sz="2400" b="1" dirty="0" err="1"/>
              <a:t>Researcher</a:t>
            </a:r>
            <a:r>
              <a:rPr lang="nb-NO" sz="2400" b="1" dirty="0"/>
              <a:t> (Oktober 2021)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Samarbeidsprosjekt, MN, SV, Karrieresenteret og Universitetsbiblioteket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Utvikling av kursportefølje for karrierestøtte fra UB</a:t>
            </a:r>
          </a:p>
          <a:p>
            <a:pPr marL="846146" lvl="1" indent="-285750">
              <a:buFontTx/>
              <a:buChar char="-"/>
            </a:pPr>
            <a:r>
              <a:rPr lang="nb-NO" sz="2000" dirty="0"/>
              <a:t>Ønsker videreføring av kompetansekartleggingsworkshop med Karrieresenteret. 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A06C7-64A6-401C-A700-48339229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7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8FE52A-53F0-4252-B9F0-3C8C61CFD3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91440"/>
            <a:ext cx="11471910" cy="6766560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3100" b="1"/>
              <a:t>Enhetenes programevalueringer (2021)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Eget rapporteringspunkt om arbeidslivsrelevans</a:t>
            </a:r>
          </a:p>
          <a:p>
            <a:pPr marL="846146" lvl="1" indent="-285750">
              <a:buFontTx/>
              <a:buChar char="-"/>
            </a:pPr>
            <a:endParaRPr lang="nb-NO" sz="2300"/>
          </a:p>
          <a:p>
            <a:pPr marL="285750" indent="-285750">
              <a:buFontTx/>
              <a:buChar char="-"/>
            </a:pPr>
            <a:r>
              <a:rPr lang="nb-NO" sz="3100" b="1"/>
              <a:t>Karriereintervjuer (høst 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Ny mal for programsider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Oppdatering av karriereintervjuer</a:t>
            </a:r>
          </a:p>
          <a:p>
            <a:pPr marL="846146" lvl="1" indent="-285750">
              <a:buFontTx/>
              <a:buChar char="-"/>
            </a:pPr>
            <a:r>
              <a:rPr lang="nb-NO" sz="2300" err="1"/>
              <a:t>Årshjul</a:t>
            </a:r>
            <a:r>
              <a:rPr lang="nb-NO" sz="2300"/>
              <a:t> og arbeidsstuer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Karriereintervju på video</a:t>
            </a:r>
          </a:p>
          <a:p>
            <a:pPr marL="285750" indent="-285750">
              <a:buFontTx/>
              <a:buChar char="-"/>
            </a:pPr>
            <a:r>
              <a:rPr lang="nb-NO" sz="3100" b="1"/>
              <a:t>Innholdsproduksjon – arbeidslivsrelevans i klasserommet (vår 2022)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Synliggjøre tiltak og virkemidler for å styrke arbeidslivrelevansen i emner på Bachelornivå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Digitale kanaler; FB og infoskjermer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Videoinnhold</a:t>
            </a:r>
          </a:p>
          <a:p>
            <a:pPr marL="846146" lvl="1" indent="-285750">
              <a:buFontTx/>
              <a:buChar char="-"/>
            </a:pPr>
            <a:endParaRPr lang="nb-NO" sz="31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176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95D48611-EBC1-41C2-83E5-814483D9224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5" y="2322671"/>
            <a:ext cx="11828866" cy="4794687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B25B9F-6BCF-468B-999C-5593780EB2B9}"/>
              </a:ext>
            </a:extLst>
          </p:cNvPr>
          <p:cNvSpPr txBox="1"/>
          <p:nvPr/>
        </p:nvSpPr>
        <p:spPr>
          <a:xfrm>
            <a:off x="665217" y="593036"/>
            <a:ext cx="10861563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2800" b="1"/>
              <a:t>Prosjekt: Samfunns- og arbeidslivsrelevante studier (September 2021)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Prosjekteier: Studiedekan, alle enheter, studenter og Karrieresenteret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Praksisemner; BA Statsvitenskap, MA Samfunnsøkonomi, PSI/IAKH Bærekraftlaboratoriet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Integrasjon av karrierelæring i emner; Statsvitenskap, Sosialantropologi, Bærekraftlaboratoriet</a:t>
            </a:r>
          </a:p>
          <a:p>
            <a:pPr marL="1303369" lvl="2" indent="-285750">
              <a:buFontTx/>
              <a:buChar char="-"/>
            </a:pPr>
            <a:r>
              <a:rPr lang="nb-NO" sz="1800"/>
              <a:t>EILIN + Karrieresenteret=Erfaringsutveksling og integrasjon i nye emner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Oversikt over virkemidler som bruker i programmene (Programledere meldt tilbake)</a:t>
            </a:r>
          </a:p>
          <a:p>
            <a:pPr marL="846146" lvl="1" indent="-285750">
              <a:buFontTx/>
              <a:buChar char="-"/>
            </a:pPr>
            <a:r>
              <a:rPr lang="nb-NO" sz="1800" err="1"/>
              <a:t>Alumni</a:t>
            </a:r>
            <a:endParaRPr lang="nb-NO" sz="20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998859-DCB7-4939-BDCC-8E20BB1F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Underviserundersøkelsen NOKUT 2021:</a:t>
            </a:r>
            <a:br>
              <a:rPr lang="nb-NO"/>
            </a:br>
            <a:r>
              <a:rPr lang="nb-NO"/>
              <a:t>underviserne oppfatter allerede undervisningen som arbeidslivsrelevant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EA4A467-2ACF-4BA6-BBED-0F66DE1AE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6" y="1903942"/>
            <a:ext cx="11912728" cy="44196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560EE28-27D2-46FB-81BC-2ADCE0CC7BC8}"/>
              </a:ext>
            </a:extLst>
          </p:cNvPr>
          <p:cNvSpPr/>
          <p:nvPr/>
        </p:nvSpPr>
        <p:spPr>
          <a:xfrm>
            <a:off x="491490" y="2706740"/>
            <a:ext cx="2823210" cy="1888120"/>
          </a:xfrm>
          <a:prstGeom prst="rect">
            <a:avLst/>
          </a:prstGeom>
          <a:solidFill>
            <a:srgbClr val="FFF2CC">
              <a:alpha val="20000"/>
            </a:srgb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87E550E-7584-410C-AD36-D9A89DB8294A}"/>
              </a:ext>
            </a:extLst>
          </p:cNvPr>
          <p:cNvSpPr/>
          <p:nvPr/>
        </p:nvSpPr>
        <p:spPr>
          <a:xfrm>
            <a:off x="4627306" y="2546720"/>
            <a:ext cx="801944" cy="20481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98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67A907A-D081-4365-97C5-2E3EBD0E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Får våre uteksaminerte studenter jobb?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C736A96-4370-4E5B-9835-736824609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Kandidatundersøkelsen 2018*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99D2435-F094-4C2E-AC9F-1D15FE23C2D6}"/>
              </a:ext>
            </a:extLst>
          </p:cNvPr>
          <p:cNvSpPr txBox="1"/>
          <p:nvPr/>
        </p:nvSpPr>
        <p:spPr>
          <a:xfrm>
            <a:off x="5894798" y="113688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b-NO" sz="1800" dirty="0"/>
              <a:t>*Kandidatene som inngår i undersøkelsen h 2018,</a:t>
            </a:r>
          </a:p>
          <a:p>
            <a:pPr algn="r"/>
            <a:r>
              <a:rPr lang="nb-NO" sz="1800" dirty="0"/>
              <a:t> fullførte sin grad ved UiO i perioden 2014 til våren 2018. </a:t>
            </a:r>
          </a:p>
          <a:p>
            <a:pPr algn="r"/>
            <a:r>
              <a:rPr lang="nb-NO" sz="1800" dirty="0"/>
              <a:t>Svarprosent SV 43% , UiO totalt: 38% </a:t>
            </a:r>
          </a:p>
        </p:txBody>
      </p:sp>
    </p:spTree>
    <p:extLst>
      <p:ext uri="{BB962C8B-B14F-4D97-AF65-F5344CB8AC3E}">
        <p14:creationId xmlns:p14="http://schemas.microsoft.com/office/powerpoint/2010/main" val="358938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1CA0EE1-2D80-4A72-BC32-53FF8ECF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Kandidatundersøkelsen 2018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936FA93-A382-489A-B0A6-7C6F0E38A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44" y="1570319"/>
            <a:ext cx="10515599" cy="4992848"/>
          </a:xfrm>
          <a:prstGeom prst="rect">
            <a:avLst/>
          </a:prstGeom>
        </p:spPr>
      </p:pic>
      <p:sp>
        <p:nvSpPr>
          <p:cNvPr id="2" name="Pil: høyre 1">
            <a:extLst>
              <a:ext uri="{FF2B5EF4-FFF2-40B4-BE49-F238E27FC236}">
                <a16:creationId xmlns:a16="http://schemas.microsoft.com/office/drawing/2014/main" id="{C761FAD0-2C98-4814-AABE-1678878B0674}"/>
              </a:ext>
            </a:extLst>
          </p:cNvPr>
          <p:cNvSpPr/>
          <p:nvPr/>
        </p:nvSpPr>
        <p:spPr>
          <a:xfrm>
            <a:off x="47089" y="4448710"/>
            <a:ext cx="1206357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943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3B8C17AD-03BF-447A-AA02-A4E28A362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3" y="988469"/>
            <a:ext cx="11570974" cy="5465493"/>
          </a:xfrm>
        </p:spPr>
      </p:pic>
      <p:sp>
        <p:nvSpPr>
          <p:cNvPr id="8" name="Pil: høyre 7">
            <a:extLst>
              <a:ext uri="{FF2B5EF4-FFF2-40B4-BE49-F238E27FC236}">
                <a16:creationId xmlns:a16="http://schemas.microsoft.com/office/drawing/2014/main" id="{4ABFA77D-27E6-4C86-84DE-78C116521FF5}"/>
              </a:ext>
            </a:extLst>
          </p:cNvPr>
          <p:cNvSpPr/>
          <p:nvPr/>
        </p:nvSpPr>
        <p:spPr>
          <a:xfrm>
            <a:off x="0" y="4253500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02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24CEEE4-6A33-4787-A9A4-19352A6DE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46" y="1190847"/>
            <a:ext cx="11732073" cy="4575507"/>
          </a:xfrm>
          <a:prstGeom prst="rect">
            <a:avLst/>
          </a:prstGeo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EBAA3C03-10FD-418F-AFA7-E9D9EF0EF1B2}"/>
              </a:ext>
            </a:extLst>
          </p:cNvPr>
          <p:cNvSpPr/>
          <p:nvPr/>
        </p:nvSpPr>
        <p:spPr>
          <a:xfrm>
            <a:off x="477012" y="2547991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006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05FF10BA-6B61-4BAB-84AC-4AA04D913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98153"/>
            <a:ext cx="10905066" cy="5261694"/>
          </a:xfrm>
          <a:prstGeom prst="rect">
            <a:avLst/>
          </a:prstGeo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70F965C1-17C1-4F2C-A3D1-2A5608BA2DFF}"/>
              </a:ext>
            </a:extLst>
          </p:cNvPr>
          <p:cNvSpPr/>
          <p:nvPr/>
        </p:nvSpPr>
        <p:spPr>
          <a:xfrm>
            <a:off x="477012" y="3626777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52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99CD45-2A42-4085-AF2B-2443B8112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57D1919C-1D7D-427E-A097-2CDEACEEB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3794"/>
            <a:ext cx="10916029" cy="3684472"/>
          </a:xfrm>
        </p:spPr>
      </p:pic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3B5C4877-49A0-4132-8E5E-1B2C8ADECB4B}"/>
              </a:ext>
            </a:extLst>
          </p:cNvPr>
          <p:cNvSpPr/>
          <p:nvPr/>
        </p:nvSpPr>
        <p:spPr>
          <a:xfrm>
            <a:off x="6791217" y="2434975"/>
            <a:ext cx="780836" cy="3102796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ABEB607A-A4B5-46FA-8728-303B9606E1F5}"/>
              </a:ext>
            </a:extLst>
          </p:cNvPr>
          <p:cNvSpPr/>
          <p:nvPr/>
        </p:nvSpPr>
        <p:spPr>
          <a:xfrm rot="16200000">
            <a:off x="6852862" y="5399761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59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E1532F-1323-4FA4-8601-C3CC231CF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6DF19283-12C1-444A-AFD1-47999C37E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49" y="142453"/>
            <a:ext cx="9236467" cy="6791709"/>
          </a:xfrm>
        </p:spPr>
      </p:pic>
      <p:sp>
        <p:nvSpPr>
          <p:cNvPr id="6" name="Pil: høyre 5">
            <a:extLst>
              <a:ext uri="{FF2B5EF4-FFF2-40B4-BE49-F238E27FC236}">
                <a16:creationId xmlns:a16="http://schemas.microsoft.com/office/drawing/2014/main" id="{F5967FD1-80D5-4CE3-A9F8-E210FD0B906F}"/>
              </a:ext>
            </a:extLst>
          </p:cNvPr>
          <p:cNvSpPr/>
          <p:nvPr/>
        </p:nvSpPr>
        <p:spPr>
          <a:xfrm rot="5400000">
            <a:off x="6739848" y="-69847"/>
            <a:ext cx="791110" cy="647272"/>
          </a:xfrm>
          <a:prstGeom prst="rightArrow">
            <a:avLst/>
          </a:prstGeom>
          <a:solidFill>
            <a:srgbClr val="FE5B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482ED284-CC9F-4EC7-99AA-991E3808F66E}"/>
              </a:ext>
            </a:extLst>
          </p:cNvPr>
          <p:cNvSpPr/>
          <p:nvPr/>
        </p:nvSpPr>
        <p:spPr>
          <a:xfrm>
            <a:off x="6719300" y="649344"/>
            <a:ext cx="780836" cy="6208656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636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A9D76DB-FDF1-4712-9355-E45C2032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Studiebarometeret: Utvikling av arbeidslivsrelevansskårene</a:t>
            </a:r>
          </a:p>
        </p:txBody>
      </p:sp>
      <p:graphicFrame>
        <p:nvGraphicFramePr>
          <p:cNvPr id="4" name="Chart 19">
            <a:extLst>
              <a:ext uri="{FF2B5EF4-FFF2-40B4-BE49-F238E27FC236}">
                <a16:creationId xmlns:a16="http://schemas.microsoft.com/office/drawing/2014/main" id="{31B3BD5D-40A0-4A4F-B807-6DC87B8619ED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497523" y="1019968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A3D8030-C452-4A14-96FE-C5735BE258EB}"/>
              </a:ext>
            </a:extLst>
          </p:cNvPr>
          <p:cNvSpPr/>
          <p:nvPr/>
        </p:nvSpPr>
        <p:spPr>
          <a:xfrm>
            <a:off x="4734558" y="2366010"/>
            <a:ext cx="320929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8C05B3D-6C72-4D25-83B2-F97E271D2A66}"/>
              </a:ext>
            </a:extLst>
          </p:cNvPr>
          <p:cNvSpPr/>
          <p:nvPr/>
        </p:nvSpPr>
        <p:spPr>
          <a:xfrm>
            <a:off x="7943848" y="2366010"/>
            <a:ext cx="344043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 descr="Tilfeldig kvinne med hånd på hip">
            <a:extLst>
              <a:ext uri="{FF2B5EF4-FFF2-40B4-BE49-F238E27FC236}">
                <a16:creationId xmlns:a16="http://schemas.microsoft.com/office/drawing/2014/main" id="{75435BD6-FC1F-482B-942F-61E5828C5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38" y="631374"/>
            <a:ext cx="3581620" cy="59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0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D12BE74-6610-47F2-B11F-1CF18447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20" y="2493009"/>
            <a:ext cx="3074034" cy="542658"/>
          </a:xfrm>
        </p:spPr>
        <p:txBody>
          <a:bodyPr>
            <a:noAutofit/>
          </a:bodyPr>
          <a:lstStyle/>
          <a:p>
            <a:r>
              <a:rPr lang="nb-NO" sz="2800" b="1" dirty="0"/>
              <a:t>Opplevd arbeidslivsrelevans som </a:t>
            </a:r>
            <a:br>
              <a:rPr lang="nb-NO" sz="2800" b="1" dirty="0"/>
            </a:br>
            <a:r>
              <a:rPr lang="nb-NO" sz="2800" b="1" dirty="0" err="1"/>
              <a:t>hoved-og</a:t>
            </a:r>
            <a:r>
              <a:rPr lang="nb-NO" sz="2800" b="1" dirty="0"/>
              <a:t> medvirkende </a:t>
            </a:r>
            <a:br>
              <a:rPr lang="nb-NO" sz="2800" b="1" dirty="0"/>
            </a:br>
            <a:r>
              <a:rPr lang="nb-NO" sz="2800" b="1" dirty="0"/>
              <a:t>årsak til frafall i </a:t>
            </a:r>
            <a:br>
              <a:rPr lang="nb-NO" sz="2800" b="1" dirty="0"/>
            </a:br>
            <a:r>
              <a:rPr lang="nb-NO" sz="2800" b="1" dirty="0"/>
              <a:t>høyere utdanning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36DE015C-6A91-4E1B-88A6-078F35185795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30" y="302402"/>
            <a:ext cx="6055867" cy="6363606"/>
          </a:xfrm>
        </p:spPr>
      </p:pic>
      <p:sp>
        <p:nvSpPr>
          <p:cNvPr id="10" name="Pil: høyre 9">
            <a:extLst>
              <a:ext uri="{FF2B5EF4-FFF2-40B4-BE49-F238E27FC236}">
                <a16:creationId xmlns:a16="http://schemas.microsoft.com/office/drawing/2014/main" id="{4835AAA2-BAE7-4C1B-B3C9-D5AD022ED8DB}"/>
              </a:ext>
            </a:extLst>
          </p:cNvPr>
          <p:cNvSpPr/>
          <p:nvPr/>
        </p:nvSpPr>
        <p:spPr>
          <a:xfrm rot="10800000">
            <a:off x="10095694" y="1037832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AE4119C3-0EFF-43CC-8CD8-9E6A144EDC84}"/>
              </a:ext>
            </a:extLst>
          </p:cNvPr>
          <p:cNvSpPr/>
          <p:nvPr/>
        </p:nvSpPr>
        <p:spPr>
          <a:xfrm rot="10800000">
            <a:off x="10095694" y="3593516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15E39D70-0FF9-4C5B-9776-BD8F96884F53}"/>
              </a:ext>
            </a:extLst>
          </p:cNvPr>
          <p:cNvSpPr/>
          <p:nvPr/>
        </p:nvSpPr>
        <p:spPr>
          <a:xfrm rot="10800000">
            <a:off x="10095694" y="5838133"/>
            <a:ext cx="590813" cy="258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02F479D-0D7F-4DF5-A8D6-E166A366705A}"/>
              </a:ext>
            </a:extLst>
          </p:cNvPr>
          <p:cNvSpPr txBox="1"/>
          <p:nvPr/>
        </p:nvSpPr>
        <p:spPr>
          <a:xfrm>
            <a:off x="690125" y="6112010"/>
            <a:ext cx="23262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500" dirty="0"/>
          </a:p>
          <a:p>
            <a:r>
              <a:rPr lang="en-US" sz="500" dirty="0"/>
              <a:t>  Behr, Giese, M., </a:t>
            </a:r>
            <a:r>
              <a:rPr lang="en-US" sz="500" dirty="0" err="1"/>
              <a:t>Teguim</a:t>
            </a:r>
            <a:r>
              <a:rPr lang="en-US" sz="500" dirty="0"/>
              <a:t> </a:t>
            </a:r>
            <a:r>
              <a:rPr lang="en-US" sz="500" dirty="0" err="1"/>
              <a:t>Kamdjou</a:t>
            </a:r>
            <a:r>
              <a:rPr lang="en-US" sz="500" dirty="0"/>
              <a:t>, H. D., &amp; </a:t>
            </a:r>
            <a:r>
              <a:rPr lang="en-US" sz="500" dirty="0" err="1"/>
              <a:t>Theune</a:t>
            </a:r>
            <a:r>
              <a:rPr lang="en-US" sz="500" dirty="0"/>
              <a:t>, K. (2021). </a:t>
            </a:r>
          </a:p>
          <a:p>
            <a:pPr algn="ctr"/>
            <a:r>
              <a:rPr lang="en-US" sz="500" dirty="0"/>
              <a:t>Motives for dropping out from higher education—An analysis of bachelor's degree</a:t>
            </a:r>
          </a:p>
          <a:p>
            <a:pPr algn="ctr"/>
            <a:r>
              <a:rPr lang="en-US" sz="500" dirty="0"/>
              <a:t> students in Germany. European Journal of Education, 56(2), 325–343. </a:t>
            </a:r>
          </a:p>
          <a:p>
            <a:pPr algn="ctr"/>
            <a:r>
              <a:rPr lang="en-US" sz="500" dirty="0"/>
              <a:t>https://doi.org/10.1111/ejed.12433</a:t>
            </a:r>
          </a:p>
          <a:p>
            <a:endParaRPr lang="nb-NO" sz="500" dirty="0"/>
          </a:p>
        </p:txBody>
      </p:sp>
    </p:spTree>
    <p:extLst>
      <p:ext uri="{BB962C8B-B14F-4D97-AF65-F5344CB8AC3E}">
        <p14:creationId xmlns:p14="http://schemas.microsoft.com/office/powerpoint/2010/main" val="3212491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Forstørrelses glass og spørsmåls tegn">
            <a:extLst>
              <a:ext uri="{FF2B5EF4-FFF2-40B4-BE49-F238E27FC236}">
                <a16:creationId xmlns:a16="http://schemas.microsoft.com/office/drawing/2014/main" id="{3A000C3F-109D-0503-73EB-610D9F70A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0" t="9091" r="2586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15C274-68A7-4DF1-9894-B0B1A0E6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Hva gjør vi videre for å styrke studentenes opplevelse av arbeidslivsrelevans?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668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Detaljer Studiebarometeret 2019-21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2" y="2087359"/>
            <a:ext cx="3302444" cy="2773608"/>
          </a:xfrm>
        </p:spPr>
      </p:pic>
      <p:pic>
        <p:nvPicPr>
          <p:cNvPr id="17" name="Content Placeholder 16" descr="Chart, bar chart&#10;&#10;Description automatically generated">
            <a:extLst>
              <a:ext uri="{FF2B5EF4-FFF2-40B4-BE49-F238E27FC236}">
                <a16:creationId xmlns:a16="http://schemas.microsoft.com/office/drawing/2014/main" id="{8427BD29-C3D0-4924-B8FD-50E13400CE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22" y="1886518"/>
            <a:ext cx="3317875" cy="2974449"/>
          </a:xfrm>
        </p:spPr>
      </p:pic>
      <p:pic>
        <p:nvPicPr>
          <p:cNvPr id="19" name="Picture 18" descr="Graphical user interface, chart&#10;&#10;Description automatically generated with medium confidence">
            <a:extLst>
              <a:ext uri="{FF2B5EF4-FFF2-40B4-BE49-F238E27FC236}">
                <a16:creationId xmlns:a16="http://schemas.microsoft.com/office/drawing/2014/main" id="{4C555956-66AF-41F3-8CAB-5D85F8E2C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50" y="1886518"/>
            <a:ext cx="4306529" cy="32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6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769</Words>
  <Application>Microsoft Office PowerPoint</Application>
  <PresentationFormat>Widescreen</PresentationFormat>
  <Paragraphs>118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WordVisiCarriageReturn_MSFontService</vt:lpstr>
      <vt:lpstr>Office Theme</vt:lpstr>
      <vt:lpstr>SV-fakultetets arbeid  med arbeidslivsrelevans</vt:lpstr>
      <vt:lpstr> Studiebarometeret 2019</vt:lpstr>
      <vt:lpstr>Fora hvor resultatene har blitt presentert og diskutert 2020-22</vt:lpstr>
      <vt:lpstr>2020 - tiltak</vt:lpstr>
      <vt:lpstr>2021- tiltak</vt:lpstr>
      <vt:lpstr>PowerPoint Presentation</vt:lpstr>
      <vt:lpstr>PowerPoint Presentation</vt:lpstr>
      <vt:lpstr>PowerPoint Presentation</vt:lpstr>
      <vt:lpstr>Underviserundersøkelsen NOKUT 2021: underviserne oppfatter allerede undervisningen som arbeidslivsrelevant</vt:lpstr>
      <vt:lpstr>Får våre uteksaminerte studenter jobb?</vt:lpstr>
      <vt:lpstr>Kandidatundersøkelsen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Studiebarometeret: Utvikling av arbeidslivsrelevansskårene</vt:lpstr>
      <vt:lpstr>Opplevd arbeidslivsrelevans som  hoved-og medvirkende  årsak til frafall i  høyere utdanning</vt:lpstr>
      <vt:lpstr>Hva gjør vi videre for å styrke studentenes opplevelse av arbeidslivsrelevans?</vt:lpstr>
      <vt:lpstr>Detaljer Studiebarometeret 2019-21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Fakultetsspesifikke temaer Saker/temaer fakultetet ønsker å ta opp med prorektor?</dc:title>
  <dc:creator>Trine Waaktaar</dc:creator>
  <cp:lastModifiedBy>Agnieszka Silska</cp:lastModifiedBy>
  <cp:revision>3</cp:revision>
  <dcterms:created xsi:type="dcterms:W3CDTF">2020-04-29T06:10:01Z</dcterms:created>
  <dcterms:modified xsi:type="dcterms:W3CDTF">2022-06-14T10:29:12Z</dcterms:modified>
</cp:coreProperties>
</file>