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8" r:id="rId2"/>
    <p:sldId id="259" r:id="rId3"/>
  </p:sldIdLst>
  <p:sldSz cx="12192000" cy="6858000"/>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62B1DA-D091-4FFA-9805-88CE6BCA17AE}" v="10" dt="2025-10-10T06:53:00.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01" autoAdjust="0"/>
  </p:normalViewPr>
  <p:slideViewPr>
    <p:cSldViewPr snapToGrid="0">
      <p:cViewPr varScale="1">
        <p:scale>
          <a:sx n="163" d="100"/>
          <a:sy n="163" d="100"/>
        </p:scale>
        <p:origin x="2466" y="14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31" d="100"/>
          <a:sy n="131" d="100"/>
        </p:scale>
        <p:origin x="7458" y="12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FB0E1748-D47C-499D-B0B8-120BC05FDE9C}" type="datetimeFigureOut">
              <a:rPr lang="nb-NO" smtClean="0"/>
              <a:t>10.10.2025</a:t>
            </a:fld>
            <a:endParaRPr lang="nb-NO"/>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2BA0BD46-42A1-4501-8415-B508A78E74A3}" type="slidenum">
              <a:rPr lang="nb-NO" smtClean="0"/>
              <a:t>‹#›</a:t>
            </a:fld>
            <a:endParaRPr lang="nb-NO"/>
          </a:p>
        </p:txBody>
      </p:sp>
    </p:spTree>
    <p:extLst>
      <p:ext uri="{BB962C8B-B14F-4D97-AF65-F5344CB8AC3E}">
        <p14:creationId xmlns:p14="http://schemas.microsoft.com/office/powerpoint/2010/main" val="2070005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Litt om meg selv og min ‘</a:t>
            </a:r>
            <a:r>
              <a:rPr lang="nb-NO" dirty="0" err="1"/>
              <a:t>track</a:t>
            </a:r>
            <a:r>
              <a:rPr lang="nb-NO" dirty="0"/>
              <a:t> record’ som søker NFR, ERC, RJ, </a:t>
            </a:r>
            <a:r>
              <a:rPr lang="nb-NO" dirty="0" err="1"/>
              <a:t>Vetenskapsrådet</a:t>
            </a:r>
            <a:r>
              <a:rPr lang="nb-NO" dirty="0"/>
              <a:t> etc. og med erfaring som forskningsleder (seksjonsleder, KHM) ved utvikling av søknader ERC/MRSCA samt som </a:t>
            </a:r>
            <a:r>
              <a:rPr lang="nb-NO" dirty="0" err="1"/>
              <a:t>ledamot</a:t>
            </a:r>
            <a:r>
              <a:rPr lang="nb-NO" dirty="0"/>
              <a:t> i Riksbankens Jubileumsfond</a:t>
            </a:r>
          </a:p>
          <a:p>
            <a:endParaRPr lang="nb-NO" dirty="0"/>
          </a:p>
          <a:p>
            <a:r>
              <a:rPr lang="nb-NO" dirty="0"/>
              <a:t>Fikk FRIPPRO-prosjekt i 2024, på fjerde forsøke, men har bak meg mange mislykkede søknader.</a:t>
            </a:r>
          </a:p>
          <a:p>
            <a:endParaRPr lang="nb-NO" dirty="0"/>
          </a:p>
          <a:p>
            <a:r>
              <a:rPr lang="nb-NO" sz="1200" kern="1200" dirty="0">
                <a:solidFill>
                  <a:schemeClr val="tx1"/>
                </a:solidFill>
                <a:effectLst/>
                <a:latin typeface="+mn-lt"/>
                <a:ea typeface="+mn-ea"/>
                <a:cs typeface="+mn-cs"/>
              </a:rPr>
              <a:t>Har blitt bedt om å snakke om hva slags støtte forskere trenger når vi søker om ekstern finansiering. Hva har fungert? Hva har ikke fungert? Hva er </a:t>
            </a:r>
            <a:r>
              <a:rPr lang="nb-NO" sz="1200" kern="1200" dirty="0" err="1">
                <a:solidFill>
                  <a:schemeClr val="tx1"/>
                </a:solidFill>
                <a:effectLst/>
                <a:latin typeface="+mn-lt"/>
                <a:ea typeface="+mn-ea"/>
                <a:cs typeface="+mn-cs"/>
              </a:rPr>
              <a:t>DrømmeRådgiveren</a:t>
            </a:r>
            <a:r>
              <a:rPr lang="nb-NO" sz="1200" kern="1200" dirty="0">
                <a:solidFill>
                  <a:schemeClr val="tx1"/>
                </a:solidFill>
                <a:effectLst/>
                <a:latin typeface="+mn-lt"/>
                <a:ea typeface="+mn-ea"/>
                <a:cs typeface="+mn-cs"/>
              </a:rPr>
              <a:t> ™? Hvordan blir vi best kjent med dere og jobber sammen over tid? </a:t>
            </a:r>
            <a:endParaRPr lang="nb-NO" dirty="0"/>
          </a:p>
          <a:p>
            <a:endParaRPr lang="nb-NO" dirty="0"/>
          </a:p>
          <a:p>
            <a:r>
              <a:rPr lang="nb-NO" dirty="0"/>
              <a:t>50/50 fag og teknikk – forskningsrådgivere og fagfolk utfyller hverandre og det er nødvendig å ha respekt for at vi besitter ulike kompetanser og viktig å ha en fornuftig arbeidsdeling</a:t>
            </a:r>
          </a:p>
          <a:p>
            <a:endParaRPr lang="nb-NO" dirty="0"/>
          </a:p>
          <a:p>
            <a:r>
              <a:rPr lang="nb-NO" dirty="0"/>
              <a:t>Godt å ha noen som holder deg i hånden, som snakker </a:t>
            </a:r>
            <a:r>
              <a:rPr lang="nb-NO" dirty="0" err="1"/>
              <a:t>brüsselsk</a:t>
            </a:r>
            <a:r>
              <a:rPr lang="nb-NO" dirty="0"/>
              <a:t> flytende, og som kan hjelpe til å passe på de viktigste milepælene (eks. frist for innsending, revidering, kontrakt etc.), som holder tanken varm og som kan dytte litt (dette er særlig viktig nå etter at NFR fjernet fristen)</a:t>
            </a:r>
          </a:p>
          <a:p>
            <a:endParaRPr lang="nb-NO" dirty="0"/>
          </a:p>
          <a:p>
            <a:endParaRPr lang="nb-NO" dirty="0"/>
          </a:p>
        </p:txBody>
      </p:sp>
      <p:sp>
        <p:nvSpPr>
          <p:cNvPr id="4" name="Slide Number Placeholder 3"/>
          <p:cNvSpPr>
            <a:spLocks noGrp="1"/>
          </p:cNvSpPr>
          <p:nvPr>
            <p:ph type="sldNum" sz="quarter" idx="5"/>
          </p:nvPr>
        </p:nvSpPr>
        <p:spPr/>
        <p:txBody>
          <a:bodyPr/>
          <a:lstStyle/>
          <a:p>
            <a:fld id="{2BA0BD46-42A1-4501-8415-B508A78E74A3}" type="slidenum">
              <a:rPr lang="nb-NO" smtClean="0"/>
              <a:t>1</a:t>
            </a:fld>
            <a:endParaRPr lang="nb-NO"/>
          </a:p>
        </p:txBody>
      </p:sp>
    </p:spTree>
    <p:extLst>
      <p:ext uri="{BB962C8B-B14F-4D97-AF65-F5344CB8AC3E}">
        <p14:creationId xmlns:p14="http://schemas.microsoft.com/office/powerpoint/2010/main" val="2737207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000" dirty="0"/>
              <a:t>Kostas Chilidis, en venn og tidligere kollega, var en råtass av en forskningsrådgiver som jobbet ved flere enheter ved UiO før han dessverre gikk bort så altfor tidlig i 2022. </a:t>
            </a:r>
          </a:p>
          <a:p>
            <a:endParaRPr lang="nb-NO" sz="1000" dirty="0"/>
          </a:p>
          <a:p>
            <a:r>
              <a:rPr lang="nb-NO" sz="1000" dirty="0"/>
              <a:t>Han sa en gang at en god forskningssøknad er 50 % teknikk og 50 % fagkompetanse. Det er så sant så sant. I dette ligger det også at vi fagnerder trenger dere forskningsrådgiver for å hjelpe oss å ikke gå i nerde-fella.</a:t>
            </a:r>
          </a:p>
          <a:p>
            <a:endParaRPr lang="nb-NO" sz="1000" dirty="0"/>
          </a:p>
          <a:p>
            <a:r>
              <a:rPr lang="nb-NO" sz="1000" dirty="0"/>
              <a:t>På KHM er vi bortskjemt med utrolig gode forskningsrådgivere. I dette ligger også forklaringen på at jeg har valgt en primula som bakgrunnsbilde.</a:t>
            </a:r>
          </a:p>
          <a:p>
            <a:endParaRPr lang="nb-NO" sz="1000" dirty="0"/>
          </a:p>
          <a:p>
            <a:r>
              <a:rPr lang="nb-NO" sz="1000" dirty="0"/>
              <a:t>Det var nemlig denne blomsten jeg fikk av en av våre tidligere forskningsrådgivere da jeg hadde glemte å trykke på send innen fristen i søknadsportalen til NFR, etter å ha jobbet dag og natt i flere uker med en søknad som var blitt ganske god.</a:t>
            </a:r>
          </a:p>
          <a:p>
            <a:endParaRPr lang="nb-NO" sz="1000" dirty="0"/>
          </a:p>
          <a:p>
            <a:r>
              <a:rPr lang="nb-NO" sz="1000" dirty="0"/>
              <a:t>Drømmerådgiveren er hen som har stålkontroll på frister og formalia og som har god kontakt med andre, viktige administrative støttefunksjoner (eks. økonomi) og «hanker dem inn» når det er nødvendig. Hen som har oversikt over aktuelle utlysninger, hvem som er kvalifisert til å søke og som pisker inn forskere og pusher dem til å søke. Hen som er god på </a:t>
            </a:r>
            <a:r>
              <a:rPr lang="nb-NO" sz="1000" dirty="0" err="1"/>
              <a:t>søknadslingoen</a:t>
            </a:r>
            <a:r>
              <a:rPr lang="nb-NO" sz="1000" dirty="0"/>
              <a:t>, som kan «</a:t>
            </a:r>
            <a:r>
              <a:rPr lang="nb-NO" sz="1000" dirty="0" err="1"/>
              <a:t>brüsselsk</a:t>
            </a:r>
            <a:r>
              <a:rPr lang="nb-NO" sz="1000" dirty="0"/>
              <a:t>». Hen som arrangerer søknadsskriveworkshops og workshops med folk som har lyktes i systemet. Hen som har koll på hva som finnes av fellestilbud på UiO og hva vi må gjøre selv lokalt. Etter at NFR-fristen bortfalt (FRIPRO) er dette blitt enda viktigere enn før. Hen som peser deg for at budsjettet skal være godt spikret og realistisk før innsending. Hen som også har tilstrekkelig innsikt i faget til å kunne si at «dette sitter som en kule – dere kommer til å få støtte» (men uten å blande seg i de faglige valgene). Hen som kan slå på tråden til NFR for å høre hva de egentlig mente. </a:t>
            </a:r>
          </a:p>
          <a:p>
            <a:endParaRPr lang="nb-NO" sz="1000" dirty="0"/>
          </a:p>
          <a:p>
            <a:r>
              <a:rPr lang="nb-NO" sz="1000" dirty="0"/>
              <a:t>Forskningsrådgiveren er en viktig støttespiller; du står ikke alene i kampen med skjemaer, avtaler, regelverk, frister etc. Dette er for øvrig minst like viktig når bevilgningen en dag kommer. </a:t>
            </a:r>
          </a:p>
          <a:p>
            <a:endParaRPr lang="nb-NO" sz="1000" dirty="0"/>
          </a:p>
          <a:p>
            <a:r>
              <a:rPr lang="nb-NO" sz="1000" dirty="0"/>
              <a:t>Aller viktigst i samarbeidet mellom oss forskere og forskningsrådgivere tror jeg er å respektere hverandres ulike kompetanser og anerkjenne hvordan de fyller ulike funksjoner i arbeidet med søknaden.</a:t>
            </a:r>
          </a:p>
          <a:p>
            <a:endParaRPr lang="nb-NO" sz="1000" dirty="0"/>
          </a:p>
        </p:txBody>
      </p:sp>
    </p:spTree>
    <p:extLst>
      <p:ext uri="{BB962C8B-B14F-4D97-AF65-F5344CB8AC3E}">
        <p14:creationId xmlns:p14="http://schemas.microsoft.com/office/powerpoint/2010/main" val="3156781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D1E86-34B2-01E1-0B5D-215EDD01F0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37B3B238-1D95-AA9B-DF6B-A4ADA6C5FD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CF488F15-EB5D-0D7C-FC1E-6941B32802A4}"/>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5" name="Footer Placeholder 4">
            <a:extLst>
              <a:ext uri="{FF2B5EF4-FFF2-40B4-BE49-F238E27FC236}">
                <a16:creationId xmlns:a16="http://schemas.microsoft.com/office/drawing/2014/main" id="{4EFA1BAC-22D5-8FE8-A5DD-EEDCDCA919D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7679105-198B-D15B-609F-6A39DDF9AF40}"/>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818832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E6D39-D0FD-59CF-9F48-04AEB5A26866}"/>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0AD70945-93CF-C925-712D-3F13EA9B41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25515F8-3538-504C-DABD-903C0DC13ABB}"/>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5" name="Footer Placeholder 4">
            <a:extLst>
              <a:ext uri="{FF2B5EF4-FFF2-40B4-BE49-F238E27FC236}">
                <a16:creationId xmlns:a16="http://schemas.microsoft.com/office/drawing/2014/main" id="{92B2DCE9-3CA8-F007-8237-A5619C06DF8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5F5D4169-5ACE-FA0A-32FE-67AD933B340B}"/>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3443702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05555-7958-467B-F584-BB0F78227B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5E2E6CD0-8A1A-E7A9-415C-C27D2550BB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F66B8D-45B3-0601-0673-347108025909}"/>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5" name="Footer Placeholder 4">
            <a:extLst>
              <a:ext uri="{FF2B5EF4-FFF2-40B4-BE49-F238E27FC236}">
                <a16:creationId xmlns:a16="http://schemas.microsoft.com/office/drawing/2014/main" id="{E40B4071-1216-2343-A120-4FA60DB1F5BA}"/>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6033A9C-6D20-6E8C-31E0-F0EA48BF8993}"/>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4012882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45BF-A373-62CD-53D1-6E553031C03E}"/>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E61C81DA-F18C-D6D4-539E-68E4B345F8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1789A5C8-0900-F1B9-4823-E4AE076E97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D4E8B338-943A-9853-5432-9ED41F76E85B}"/>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6" name="Footer Placeholder 5">
            <a:extLst>
              <a:ext uri="{FF2B5EF4-FFF2-40B4-BE49-F238E27FC236}">
                <a16:creationId xmlns:a16="http://schemas.microsoft.com/office/drawing/2014/main" id="{3CE5E01F-C718-8B10-CEF3-81AD2C99460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BADEF58D-D0EE-796E-F52E-EF54F10DA245}"/>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1980218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151F8-41C8-9F89-081C-223F1162C480}"/>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983BEAD-FB8A-11E9-2EFD-AA33FCFF0B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D27908-0783-048B-6C79-A9891EB144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61896727-46AC-2114-6358-C3F0A0123B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2FE542-4DA5-7061-852E-50D916CAE3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D8598624-DBEE-91C9-66BE-08B6C1B456E8}"/>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8" name="Footer Placeholder 7">
            <a:extLst>
              <a:ext uri="{FF2B5EF4-FFF2-40B4-BE49-F238E27FC236}">
                <a16:creationId xmlns:a16="http://schemas.microsoft.com/office/drawing/2014/main" id="{C3ABBBDE-D706-4327-04CD-D33E1A154318}"/>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5A6F9CA8-6654-0F7B-C12F-8F9ADF2E66DE}"/>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630741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4F272-C53F-334B-88AA-03CC9482F83E}"/>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E2643C98-6DC4-B050-4CF7-AAD80B1BFAEC}"/>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4" name="Footer Placeholder 3">
            <a:extLst>
              <a:ext uri="{FF2B5EF4-FFF2-40B4-BE49-F238E27FC236}">
                <a16:creationId xmlns:a16="http://schemas.microsoft.com/office/drawing/2014/main" id="{7EF51038-699D-B3C6-FD03-4D1E34E9C93C}"/>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EC1D1687-C119-0245-77A0-155689569088}"/>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4122952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19C0FC-2356-D6FC-FD5D-B58D9E6DF259}"/>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3" name="Footer Placeholder 2">
            <a:extLst>
              <a:ext uri="{FF2B5EF4-FFF2-40B4-BE49-F238E27FC236}">
                <a16:creationId xmlns:a16="http://schemas.microsoft.com/office/drawing/2014/main" id="{61CBE5B2-83DA-49A5-2C5B-DE1CC48AC2F6}"/>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7647CD46-09F1-18B8-E4C4-4E6857C56B3D}"/>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2786304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DBE45-5E41-682C-845E-7854845C8E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260111B7-F134-8131-5E85-5FE65C64B3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2CC767B4-D67A-2237-84CC-41C3FC9ED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41BAB9-733B-FCFC-F38D-FBC35EED54B5}"/>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6" name="Footer Placeholder 5">
            <a:extLst>
              <a:ext uri="{FF2B5EF4-FFF2-40B4-BE49-F238E27FC236}">
                <a16:creationId xmlns:a16="http://schemas.microsoft.com/office/drawing/2014/main" id="{E4D526D7-7AE1-6871-74A4-F8132969004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515708D-49C1-F0F0-39AB-F47F74F94F09}"/>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1218228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40967-8298-191D-F8C6-B7889E5FA7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E3FED84B-1181-BD87-CCE8-9244DD681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5CB05298-E2CE-C367-9996-ED65DA4B6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91A02-FAF4-9297-37F9-884A38CAA0EA}"/>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6" name="Footer Placeholder 5">
            <a:extLst>
              <a:ext uri="{FF2B5EF4-FFF2-40B4-BE49-F238E27FC236}">
                <a16:creationId xmlns:a16="http://schemas.microsoft.com/office/drawing/2014/main" id="{F8C09654-9FDA-0736-5FE0-5360CB3DA485}"/>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AF1E01C-BA17-C6DE-8956-BFE8C0035664}"/>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30304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6E8F8-8E16-3EF8-4974-87C5AAA29D56}"/>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3BC86A5E-DD9D-599C-6C0D-F8B7821559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117B6BE-6335-D411-3310-ED76DEB7724E}"/>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5" name="Footer Placeholder 4">
            <a:extLst>
              <a:ext uri="{FF2B5EF4-FFF2-40B4-BE49-F238E27FC236}">
                <a16:creationId xmlns:a16="http://schemas.microsoft.com/office/drawing/2014/main" id="{52F0FBEE-6C3D-D629-B56A-D641E156E91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BD67026-357E-AE06-8633-396A94557255}"/>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4021851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BFD933-BDA2-AEB1-B840-DCB6230307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4D2CA54D-1CD4-5556-AAF1-84C57BCFEB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0AEE127-DE67-EFA0-172F-325E70EAB37E}"/>
              </a:ext>
            </a:extLst>
          </p:cNvPr>
          <p:cNvSpPr>
            <a:spLocks noGrp="1"/>
          </p:cNvSpPr>
          <p:nvPr>
            <p:ph type="dt" sz="half" idx="10"/>
          </p:nvPr>
        </p:nvSpPr>
        <p:spPr/>
        <p:txBody>
          <a:bodyPr/>
          <a:lstStyle/>
          <a:p>
            <a:fld id="{249884B6-F6CA-424D-AEA3-F5C77399ABD5}" type="datetimeFigureOut">
              <a:rPr lang="nb-NO" smtClean="0"/>
              <a:t>10.10.2025</a:t>
            </a:fld>
            <a:endParaRPr lang="nb-NO"/>
          </a:p>
        </p:txBody>
      </p:sp>
      <p:sp>
        <p:nvSpPr>
          <p:cNvPr id="5" name="Footer Placeholder 4">
            <a:extLst>
              <a:ext uri="{FF2B5EF4-FFF2-40B4-BE49-F238E27FC236}">
                <a16:creationId xmlns:a16="http://schemas.microsoft.com/office/drawing/2014/main" id="{CA71EBBE-A86E-068E-D80A-5A3F4F193D8F}"/>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0C142E5-4402-C266-2491-F53BD231359E}"/>
              </a:ext>
            </a:extLst>
          </p:cNvPr>
          <p:cNvSpPr>
            <a:spLocks noGrp="1"/>
          </p:cNvSpPr>
          <p:nvPr>
            <p:ph type="sldNum" sz="quarter" idx="12"/>
          </p:nvPr>
        </p:nvSpPr>
        <p:spPr/>
        <p:txBody>
          <a:bodyPr/>
          <a:lstStyle/>
          <a:p>
            <a:fld id="{8AC4755A-4E6C-4885-A211-ED1F19259D39}" type="slidenum">
              <a:rPr lang="nb-NO" smtClean="0"/>
              <a:t>‹#›</a:t>
            </a:fld>
            <a:endParaRPr lang="nb-NO"/>
          </a:p>
        </p:txBody>
      </p:sp>
    </p:spTree>
    <p:extLst>
      <p:ext uri="{BB962C8B-B14F-4D97-AF65-F5344CB8AC3E}">
        <p14:creationId xmlns:p14="http://schemas.microsoft.com/office/powerpoint/2010/main" val="3521911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E3C564-837D-8CE9-8EBE-562D57ACA1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DFBD0703-9DEA-CC69-2273-49A317F0E9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A22766E-9221-3249-1614-2F55446DE0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9884B6-F6CA-424D-AEA3-F5C77399ABD5}" type="datetimeFigureOut">
              <a:rPr lang="nb-NO" smtClean="0"/>
              <a:t>10.10.2025</a:t>
            </a:fld>
            <a:endParaRPr lang="nb-NO"/>
          </a:p>
        </p:txBody>
      </p:sp>
      <p:sp>
        <p:nvSpPr>
          <p:cNvPr id="5" name="Footer Placeholder 4">
            <a:extLst>
              <a:ext uri="{FF2B5EF4-FFF2-40B4-BE49-F238E27FC236}">
                <a16:creationId xmlns:a16="http://schemas.microsoft.com/office/drawing/2014/main" id="{866EB13E-8FA5-900D-6D4A-4A90611305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78CC05E1-D7E2-BE8D-CAB5-A4250E57B5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C4755A-4E6C-4885-A211-ED1F19259D39}" type="slidenum">
              <a:rPr lang="nb-NO" smtClean="0"/>
              <a:t>‹#›</a:t>
            </a:fld>
            <a:endParaRPr lang="nb-NO"/>
          </a:p>
        </p:txBody>
      </p:sp>
    </p:spTree>
    <p:extLst>
      <p:ext uri="{BB962C8B-B14F-4D97-AF65-F5344CB8AC3E}">
        <p14:creationId xmlns:p14="http://schemas.microsoft.com/office/powerpoint/2010/main" val="1429553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8CBBE6-00A7-0321-544F-D32EFA839DC8}"/>
              </a:ext>
            </a:extLst>
          </p:cNvPr>
          <p:cNvPicPr>
            <a:picLocks noChangeAspect="1"/>
          </p:cNvPicPr>
          <p:nvPr/>
        </p:nvPicPr>
        <p:blipFill>
          <a:blip r:embed="rId3"/>
          <a:stretch>
            <a:fillRect/>
          </a:stretch>
        </p:blipFill>
        <p:spPr>
          <a:xfrm>
            <a:off x="1554479" y="22860"/>
            <a:ext cx="9015549" cy="6761662"/>
          </a:xfrm>
          <a:prstGeom prst="rect">
            <a:avLst/>
          </a:prstGeom>
        </p:spPr>
      </p:pic>
      <p:sp>
        <p:nvSpPr>
          <p:cNvPr id="3" name="TextBox 2">
            <a:extLst>
              <a:ext uri="{FF2B5EF4-FFF2-40B4-BE49-F238E27FC236}">
                <a16:creationId xmlns:a16="http://schemas.microsoft.com/office/drawing/2014/main" id="{5EA99EFA-BC21-9720-7EE6-CC9F9B1870C2}"/>
              </a:ext>
            </a:extLst>
          </p:cNvPr>
          <p:cNvSpPr txBox="1"/>
          <p:nvPr/>
        </p:nvSpPr>
        <p:spPr>
          <a:xfrm>
            <a:off x="1759131" y="217714"/>
            <a:ext cx="1358538" cy="646331"/>
          </a:xfrm>
          <a:prstGeom prst="rect">
            <a:avLst/>
          </a:prstGeom>
          <a:noFill/>
        </p:spPr>
        <p:txBody>
          <a:bodyPr wrap="square" rtlCol="0">
            <a:spAutoFit/>
          </a:bodyPr>
          <a:lstStyle/>
          <a:p>
            <a:r>
              <a:rPr lang="nb-NO" dirty="0">
                <a:solidFill>
                  <a:schemeClr val="bg1"/>
                </a:solidFill>
              </a:rPr>
              <a:t>Lene Melheim</a:t>
            </a:r>
          </a:p>
        </p:txBody>
      </p:sp>
      <p:pic>
        <p:nvPicPr>
          <p:cNvPr id="5" name="Picture 4">
            <a:extLst>
              <a:ext uri="{FF2B5EF4-FFF2-40B4-BE49-F238E27FC236}">
                <a16:creationId xmlns:a16="http://schemas.microsoft.com/office/drawing/2014/main" id="{3641233E-DA9C-44B2-AC5C-5D72C7CC0377}"/>
              </a:ext>
            </a:extLst>
          </p:cNvPr>
          <p:cNvPicPr>
            <a:picLocks noChangeAspect="1"/>
          </p:cNvPicPr>
          <p:nvPr/>
        </p:nvPicPr>
        <p:blipFill>
          <a:blip r:embed="rId4"/>
          <a:stretch>
            <a:fillRect/>
          </a:stretch>
        </p:blipFill>
        <p:spPr>
          <a:xfrm>
            <a:off x="238313" y="2236400"/>
            <a:ext cx="4635738" cy="4362674"/>
          </a:xfrm>
          <a:prstGeom prst="rect">
            <a:avLst/>
          </a:prstGeom>
        </p:spPr>
      </p:pic>
      <p:sp>
        <p:nvSpPr>
          <p:cNvPr id="6" name="TextBox 5">
            <a:extLst>
              <a:ext uri="{FF2B5EF4-FFF2-40B4-BE49-F238E27FC236}">
                <a16:creationId xmlns:a16="http://schemas.microsoft.com/office/drawing/2014/main" id="{59A60883-FEBB-A6FE-AD3D-26E089B26A3E}"/>
              </a:ext>
            </a:extLst>
          </p:cNvPr>
          <p:cNvSpPr txBox="1"/>
          <p:nvPr/>
        </p:nvSpPr>
        <p:spPr>
          <a:xfrm>
            <a:off x="7274169" y="91313"/>
            <a:ext cx="7279361" cy="646331"/>
          </a:xfrm>
          <a:prstGeom prst="rect">
            <a:avLst/>
          </a:prstGeom>
          <a:noFill/>
        </p:spPr>
        <p:txBody>
          <a:bodyPr wrap="square">
            <a:spAutoFit/>
          </a:bodyPr>
          <a:lstStyle/>
          <a:p>
            <a:r>
              <a:rPr lang="nb-NO" dirty="0">
                <a:solidFill>
                  <a:schemeClr val="bg1"/>
                </a:solidFill>
              </a:rPr>
              <a:t>Forskerstøtte – kompetansedag</a:t>
            </a:r>
          </a:p>
          <a:p>
            <a:r>
              <a:rPr lang="nb-NO" dirty="0">
                <a:solidFill>
                  <a:schemeClr val="bg1"/>
                </a:solidFill>
              </a:rPr>
              <a:t>10. oktober 2025</a:t>
            </a:r>
          </a:p>
        </p:txBody>
      </p:sp>
      <p:sp>
        <p:nvSpPr>
          <p:cNvPr id="7" name="TextBox 6">
            <a:extLst>
              <a:ext uri="{FF2B5EF4-FFF2-40B4-BE49-F238E27FC236}">
                <a16:creationId xmlns:a16="http://schemas.microsoft.com/office/drawing/2014/main" id="{708892DA-90D0-7F2F-79B9-C152FEF9C737}"/>
              </a:ext>
            </a:extLst>
          </p:cNvPr>
          <p:cNvSpPr txBox="1"/>
          <p:nvPr/>
        </p:nvSpPr>
        <p:spPr>
          <a:xfrm>
            <a:off x="238313" y="1590069"/>
            <a:ext cx="1418492" cy="646331"/>
          </a:xfrm>
          <a:prstGeom prst="rect">
            <a:avLst/>
          </a:prstGeom>
          <a:noFill/>
        </p:spPr>
        <p:txBody>
          <a:bodyPr wrap="square" rtlCol="0">
            <a:spAutoFit/>
          </a:bodyPr>
          <a:lstStyle/>
          <a:p>
            <a:r>
              <a:rPr lang="nb-NO" dirty="0">
                <a:solidFill>
                  <a:schemeClr val="accent6">
                    <a:lumMod val="75000"/>
                  </a:schemeClr>
                </a:solidFill>
              </a:rPr>
              <a:t>NFR</a:t>
            </a:r>
          </a:p>
          <a:p>
            <a:r>
              <a:rPr lang="nb-NO" dirty="0">
                <a:solidFill>
                  <a:schemeClr val="accent6">
                    <a:lumMod val="75000"/>
                  </a:schemeClr>
                </a:solidFill>
              </a:rPr>
              <a:t>2025-2028</a:t>
            </a:r>
          </a:p>
        </p:txBody>
      </p:sp>
    </p:spTree>
    <p:extLst>
      <p:ext uri="{BB962C8B-B14F-4D97-AF65-F5344CB8AC3E}">
        <p14:creationId xmlns:p14="http://schemas.microsoft.com/office/powerpoint/2010/main" val="141845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F70E0-3877-E479-63A2-628F4595832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A4B62A4-7E1A-B119-2757-0E4B4FD77DEB}"/>
              </a:ext>
            </a:extLst>
          </p:cNvPr>
          <p:cNvPicPr>
            <a:picLocks noChangeAspect="1"/>
          </p:cNvPicPr>
          <p:nvPr/>
        </p:nvPicPr>
        <p:blipFill>
          <a:blip r:embed="rId3">
            <a:alphaModFix amt="20000"/>
          </a:blip>
          <a:stretch>
            <a:fillRect/>
          </a:stretch>
        </p:blipFill>
        <p:spPr>
          <a:xfrm>
            <a:off x="1554479" y="22860"/>
            <a:ext cx="9015549" cy="6761662"/>
          </a:xfrm>
          <a:prstGeom prst="rect">
            <a:avLst/>
          </a:prstGeom>
        </p:spPr>
      </p:pic>
      <p:sp>
        <p:nvSpPr>
          <p:cNvPr id="3" name="TextBox 2">
            <a:extLst>
              <a:ext uri="{FF2B5EF4-FFF2-40B4-BE49-F238E27FC236}">
                <a16:creationId xmlns:a16="http://schemas.microsoft.com/office/drawing/2014/main" id="{71501C3A-428B-B8AC-3C14-1FBC8847C846}"/>
              </a:ext>
            </a:extLst>
          </p:cNvPr>
          <p:cNvSpPr txBox="1"/>
          <p:nvPr/>
        </p:nvSpPr>
        <p:spPr>
          <a:xfrm>
            <a:off x="2004646" y="644770"/>
            <a:ext cx="6371492" cy="5355312"/>
          </a:xfrm>
          <a:prstGeom prst="rect">
            <a:avLst/>
          </a:prstGeom>
          <a:noFill/>
        </p:spPr>
        <p:txBody>
          <a:bodyPr wrap="square" rtlCol="0">
            <a:spAutoFit/>
          </a:bodyPr>
          <a:lstStyle/>
          <a:p>
            <a:pPr marL="285750" indent="-285750">
              <a:buFont typeface="Arial" panose="020B0604020202020204" pitchFamily="34" charset="0"/>
              <a:buChar char="•"/>
            </a:pPr>
            <a:r>
              <a:rPr lang="nb-NO" dirty="0"/>
              <a:t>50/50 teknikk og fagkompetanse</a:t>
            </a:r>
          </a:p>
          <a:p>
            <a:pPr marL="285750" indent="-285750">
              <a:buFont typeface="Arial" panose="020B0604020202020204" pitchFamily="34" charset="0"/>
              <a:buChar char="•"/>
            </a:pPr>
            <a:endParaRPr lang="nb-NO" dirty="0"/>
          </a:p>
          <a:p>
            <a:endParaRPr lang="nb-NO" dirty="0"/>
          </a:p>
          <a:p>
            <a:pPr marL="285750" indent="-285750">
              <a:buFont typeface="Arial" panose="020B0604020202020204" pitchFamily="34" charset="0"/>
              <a:buChar char="•"/>
            </a:pPr>
            <a:r>
              <a:rPr lang="nb-NO" dirty="0" err="1"/>
              <a:t>DrømmeRådgiveren</a:t>
            </a:r>
            <a:r>
              <a:rPr lang="nb-NO" dirty="0"/>
              <a:t> ™</a:t>
            </a:r>
          </a:p>
          <a:p>
            <a:pPr marL="285750" indent="-285750">
              <a:buFont typeface="Arial" panose="020B0604020202020204" pitchFamily="34" charset="0"/>
              <a:buChar char="•"/>
            </a:pPr>
            <a:endParaRPr lang="nb-NO" dirty="0"/>
          </a:p>
          <a:p>
            <a:pPr marL="742950" lvl="1" indent="-285750">
              <a:buFont typeface="Arial" panose="020B0604020202020204" pitchFamily="34" charset="0"/>
              <a:buChar char="•"/>
            </a:pPr>
            <a:r>
              <a:rPr lang="nb-NO" dirty="0"/>
              <a:t>En som har kontroll på frister og formalia</a:t>
            </a:r>
          </a:p>
          <a:p>
            <a:pPr marL="742950" lvl="1" indent="-285750">
              <a:buFont typeface="Arial" panose="020B0604020202020204" pitchFamily="34" charset="0"/>
              <a:buChar char="•"/>
            </a:pPr>
            <a:r>
              <a:rPr lang="nb-NO" dirty="0"/>
              <a:t>En som har oversikt over utlysninger</a:t>
            </a:r>
          </a:p>
          <a:p>
            <a:pPr marL="742950" lvl="1" indent="-285750">
              <a:buFont typeface="Arial" panose="020B0604020202020204" pitchFamily="34" charset="0"/>
              <a:buChar char="•"/>
            </a:pPr>
            <a:r>
              <a:rPr lang="nb-NO" dirty="0"/>
              <a:t>En som snakker </a:t>
            </a:r>
            <a:r>
              <a:rPr lang="nb-NO" dirty="0" err="1"/>
              <a:t>brüsselsk</a:t>
            </a:r>
            <a:endParaRPr lang="nb-NO" dirty="0"/>
          </a:p>
          <a:p>
            <a:pPr marL="742950" lvl="1" indent="-285750">
              <a:buFont typeface="Arial" panose="020B0604020202020204" pitchFamily="34" charset="0"/>
              <a:buChar char="•"/>
            </a:pPr>
            <a:r>
              <a:rPr lang="nb-NO" dirty="0"/>
              <a:t>En som skaper en ramme </a:t>
            </a:r>
            <a:r>
              <a:rPr lang="nb-NO"/>
              <a:t>for søknadsutvikling</a:t>
            </a:r>
            <a:endParaRPr lang="nb-NO" dirty="0"/>
          </a:p>
          <a:p>
            <a:pPr marL="742950" lvl="1" indent="-285750">
              <a:buFont typeface="Arial" panose="020B0604020202020204" pitchFamily="34" charset="0"/>
              <a:buChar char="•"/>
            </a:pPr>
            <a:r>
              <a:rPr lang="nb-NO" dirty="0"/>
              <a:t>En som pusher litt</a:t>
            </a:r>
          </a:p>
          <a:p>
            <a:pPr marL="742950" lvl="1" indent="-285750">
              <a:buFont typeface="Arial" panose="020B0604020202020204" pitchFamily="34" charset="0"/>
              <a:buChar char="•"/>
            </a:pPr>
            <a:r>
              <a:rPr lang="nb-NO" dirty="0"/>
              <a:t>En hånd å holde i… du er ikke alene!</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Respektere hverandres kompetanser</a:t>
            </a:r>
          </a:p>
          <a:p>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p:txBody>
      </p:sp>
    </p:spTree>
    <p:extLst>
      <p:ext uri="{BB962C8B-B14F-4D97-AF65-F5344CB8AC3E}">
        <p14:creationId xmlns:p14="http://schemas.microsoft.com/office/powerpoint/2010/main" val="59714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58</TotalTime>
  <Words>666</Words>
  <Application>Microsoft Office PowerPoint</Application>
  <PresentationFormat>Widescreen</PresentationFormat>
  <Paragraphs>45</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 Lene Melheim</dc:creator>
  <cp:lastModifiedBy>Anne Lene Melheim</cp:lastModifiedBy>
  <cp:revision>6</cp:revision>
  <cp:lastPrinted>2025-10-10T10:09:54Z</cp:lastPrinted>
  <dcterms:created xsi:type="dcterms:W3CDTF">2025-10-07T11:09:20Z</dcterms:created>
  <dcterms:modified xsi:type="dcterms:W3CDTF">2025-10-10T10:11:26Z</dcterms:modified>
</cp:coreProperties>
</file>