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8"/>
  </p:notesMasterIdLst>
  <p:handoutMasterIdLst>
    <p:handoutMasterId r:id="rId19"/>
  </p:handoutMasterIdLst>
  <p:sldIdLst>
    <p:sldId id="256" r:id="rId6"/>
    <p:sldId id="257" r:id="rId7"/>
    <p:sldId id="266" r:id="rId8"/>
    <p:sldId id="263" r:id="rId9"/>
    <p:sldId id="258" r:id="rId10"/>
    <p:sldId id="260" r:id="rId11"/>
    <p:sldId id="261" r:id="rId12"/>
    <p:sldId id="262" r:id="rId13"/>
    <p:sldId id="267" r:id="rId14"/>
    <p:sldId id="268" r:id="rId15"/>
    <p:sldId id="264" r:id="rId16"/>
    <p:sldId id="265" r:id="rId17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000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5" d="100"/>
          <a:sy n="85" d="100"/>
        </p:scale>
        <p:origin x="20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half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7" name="Text Placeholder 10" descr="Logo university of oslo">
            <a:extLst>
              <a:ext uri="{FF2B5EF4-FFF2-40B4-BE49-F238E27FC236}">
                <a16:creationId xmlns:a16="http://schemas.microsoft.com/office/drawing/2014/main" id="{D507B65A-1446-438E-8EA0-9FE60E124E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3621EE98-3D9F-48D9-A72D-25CA5E335EFE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88B6312-D749-4A49-87B5-7BB5E4DE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B1A70A77-97DE-4AAA-9196-3611C85DFB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288C350-F124-4154-A973-DDEFBC6E46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49F7A2-35A5-48A0-ADD9-71827D0460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7A7B3C-D68C-4449-B852-7B677FBDD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592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half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Text Placeholder 10" descr="Logo university of oslo">
            <a:extLst>
              <a:ext uri="{FF2B5EF4-FFF2-40B4-BE49-F238E27FC236}">
                <a16:creationId xmlns:a16="http://schemas.microsoft.com/office/drawing/2014/main" id="{96999028-C41F-4383-938C-0AEE48CAEA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40" name="addin_colorlist" hidden="1">
            <a:extLst>
              <a:ext uri="{FF2B5EF4-FFF2-40B4-BE49-F238E27FC236}">
                <a16:creationId xmlns:a16="http://schemas.microsoft.com/office/drawing/2014/main" id="{0CB79622-130F-4A1A-8EC5-70CBAAC9E9D8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451D2CD-35CD-4A7B-BC9F-BFE7A1DB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D5E4F3D-E45B-4F29-8FB6-9397C493EE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05C047C-D021-4993-8BCA-6B52BE3A40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6D1AE6-D2B5-49B9-8C2A-EE3784123E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C45229-2034-4A47-89E1-3DAB700E96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6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ull width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2CD0FF08-2E00-7EEE-60E0-42DE3FDFD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3" name="Text Placeholder 10" descr="Logo university of oslo">
            <a:extLst>
              <a:ext uri="{FF2B5EF4-FFF2-40B4-BE49-F238E27FC236}">
                <a16:creationId xmlns:a16="http://schemas.microsoft.com/office/drawing/2014/main" id="{855DB83D-7815-446A-9472-E7D6F3376D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47" name="addin_colorlist" hidden="1">
            <a:extLst>
              <a:ext uri="{FF2B5EF4-FFF2-40B4-BE49-F238E27FC236}">
                <a16:creationId xmlns:a16="http://schemas.microsoft.com/office/drawing/2014/main" id="{1FCA16A7-EA16-45D3-8A2E-0D6324945E7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87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EF14B380-76DE-4173-B7D3-31E7A36654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DB6EDC5-0DC0-49D7-8862-D897F60A38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6E568436-D422-4A9F-A35E-6ECC932FCF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8079B71B-2B27-4E24-9281-48B2C896AC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50DED61E-0C4F-472B-A28B-E496A1EE14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2205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solidFill>
            <a:schemeClr val="accent4"/>
          </a:solidFill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6337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aculty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2" name="Graphic 21" descr="UiO segl">
            <a:extLst>
              <a:ext uri="{FF2B5EF4-FFF2-40B4-BE49-F238E27FC236}">
                <a16:creationId xmlns:a16="http://schemas.microsoft.com/office/drawing/2014/main" id="{EC01DC75-D0B0-4B26-A9E0-4DA4332550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0" name="addin_colorlist" hidden="1">
            <a:extLst>
              <a:ext uri="{FF2B5EF4-FFF2-40B4-BE49-F238E27FC236}">
                <a16:creationId xmlns:a16="http://schemas.microsoft.com/office/drawing/2014/main" id="{7F0B4600-01AF-4489-BB06-80DDCB1334FF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2797541-CC8A-4BF9-AD61-F95B5D424E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7F9F285-7481-495A-B1F0-6CB04E7E3B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5D7F869-7DD8-42A9-BFA1-5DF06F572D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9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colorlist" hidden="1">
            <a:extLst>
              <a:ext uri="{FF2B5EF4-FFF2-40B4-BE49-F238E27FC236}">
                <a16:creationId xmlns:a16="http://schemas.microsoft.com/office/drawing/2014/main" id="{3B6997BB-B94A-40D6-A78C-AD58CB198E0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99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7A13BE6F-3781-43DF-AA89-B8DEEDEF92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F16A078A-965E-4FF3-B0E0-E928670830B3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7D8FAB-5135-4ED0-ACB7-2739C6B82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C5E1721-C410-49BE-9F3F-2480510974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AF0B331-B584-46FA-B290-ADD1C599DD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9D579993-FE03-45A3-B1FB-C50D4B5D62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729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colorlist" hidden="1">
            <a:extLst>
              <a:ext uri="{FF2B5EF4-FFF2-40B4-BE49-F238E27FC236}">
                <a16:creationId xmlns:a16="http://schemas.microsoft.com/office/drawing/2014/main" id="{42E83DC4-A084-4DCE-BDE0-EDA5F5F7AB66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19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342FF409-8859-47BD-AEF8-65723D4F034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942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4" name="addin_colorlist" hidden="1">
            <a:extLst>
              <a:ext uri="{FF2B5EF4-FFF2-40B4-BE49-F238E27FC236}">
                <a16:creationId xmlns:a16="http://schemas.microsoft.com/office/drawing/2014/main" id="{A71FA25B-B97C-4FCD-B086-2318080EAA0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department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172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8A1E855-477D-41E9-B0F8-7881ED26F55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06400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Point A</a:t>
            </a:r>
          </a:p>
          <a:p>
            <a:pPr lvl="0"/>
            <a:r>
              <a:rPr lang="nb-NO" dirty="0"/>
              <a:t>Point B</a:t>
            </a:r>
          </a:p>
          <a:p>
            <a:pPr lvl="0"/>
            <a:r>
              <a:rPr lang="nb-NO" dirty="0"/>
              <a:t>Point C</a:t>
            </a:r>
          </a:p>
          <a:p>
            <a:pPr lvl="0"/>
            <a:r>
              <a:rPr lang="nb-NO" dirty="0"/>
              <a:t>Point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6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695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3" y="416805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E7C183-1D0F-4BA0-AFD5-92D8F4D092D5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p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AB937A8A-0440-4FE6-AE50-0E37CD6CCD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538D53-9E40-4496-B5C8-0E242B7FF25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6EC9E07-E46C-4C5E-8165-4D6A786011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  <a:p>
            <a:endParaRPr lang="en-US" dirty="0"/>
          </a:p>
        </p:txBody>
      </p:sp>
      <p:sp>
        <p:nvSpPr>
          <p:cNvPr id="20" name="Text Placeholder 2" descr="Logo university of oslo">
            <a:extLst>
              <a:ext uri="{FF2B5EF4-FFF2-40B4-BE49-F238E27FC236}">
                <a16:creationId xmlns:a16="http://schemas.microsoft.com/office/drawing/2014/main" id="{8BA44D8A-54F0-40B1-96F3-44DF956CC7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 err="1"/>
              <a:t>Quote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B7FE76BD-1D32-4FE8-AC91-B195070748A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577BCF49-E370-4191-A9D3-5E55520BEC0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64D7346C-42A8-4BF6-BD31-3EF03D696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1664CE25-C511-4C72-86B2-CD04C60CDC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1FDD2AD4-3CBB-4718-8708-A4ABD22FEE4F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9CA383D-0F6C-4656-8C17-CCCA7960CDC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5" name="addin_logo" hidden="1">
            <a:extLst>
              <a:ext uri="{FF2B5EF4-FFF2-40B4-BE49-F238E27FC236}">
                <a16:creationId xmlns:a16="http://schemas.microsoft.com/office/drawing/2014/main" id="{574B200B-554A-44F6-A5CF-7E5E17C8547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E9F05AAF-95F2-4DEB-9E39-9C52A1AA2ECD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background" hidden="1">
            <a:extLst>
              <a:ext uri="{FF2B5EF4-FFF2-40B4-BE49-F238E27FC236}">
                <a16:creationId xmlns:a16="http://schemas.microsoft.com/office/drawing/2014/main" id="{A0564F8C-C50F-400D-BD2B-ED1C4763FC27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EC6402-B72B-43A7-AB55-858B3D9C7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3D099F6-7C77-4DBE-8B36-12B42A9CBF9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884A91-9223-4B5D-BCF2-07CADE2A90D8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11471910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1345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C2CE6A29-6246-4580-A5FA-2D5885A1539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98F27F19-D47F-495E-828B-1AF61ADC44C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2FF72899-ED59-44CD-BF9F-5023DE954F8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E5BE92ED-31F4-4F13-B1C7-BF448E3ACBCE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2113ADE0-F1CB-4DEC-B131-1685CCD7866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E4454965-3397-41CA-B1F5-35396BC493E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logo" hidden="1">
            <a:extLst>
              <a:ext uri="{FF2B5EF4-FFF2-40B4-BE49-F238E27FC236}">
                <a16:creationId xmlns:a16="http://schemas.microsoft.com/office/drawing/2014/main" id="{2CC695BA-6216-43EE-B964-1DB73F921FF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9" name="addin_fillplaceholders" hidden="1">
            <a:extLst>
              <a:ext uri="{FF2B5EF4-FFF2-40B4-BE49-F238E27FC236}">
                <a16:creationId xmlns:a16="http://schemas.microsoft.com/office/drawing/2014/main" id="{AAA7F7F0-C755-4553-AE18-0D94AC09AC7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B1D62193-3764-4D2E-AFE6-E6BA9714CD8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4403BB9-C6B8-4F3F-A5A4-C1B950E42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0C920D9-4935-4D73-B57C-ECC0E55568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2C0B99-C76A-4C57-8420-CE2C32240E21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60046" y="1757499"/>
            <a:ext cx="5489213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E3C3D9C-6063-4223-8367-D7A6F0AE0ED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82726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663A1-2629-4617-879F-3B81440FAA2E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6342742" y="1757499"/>
            <a:ext cx="5489213" cy="430139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501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CBAD15DC-962D-4644-943D-84A382CEF8F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0DE9C538-DDC1-48C5-8D5A-8807D540279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3244FB41-C9AC-4D26-AFCB-CFC71E7BE09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E08E81ED-21CE-44CF-A8EF-06A08B47A5C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EE36E4C-1C72-4D3E-857D-C50FA456E80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879B8875-9C46-447E-AE47-D33CF53627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8" name="addin_grouplist" hidden="1">
            <a:extLst>
              <a:ext uri="{FF2B5EF4-FFF2-40B4-BE49-F238E27FC236}">
                <a16:creationId xmlns:a16="http://schemas.microsoft.com/office/drawing/2014/main" id="{DE421A5B-242F-4987-A4E4-97D981647AE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985F4FD-420C-4F49-AA8A-F408AEF26A1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0" name="addin_fillplaceholders" hidden="1">
            <a:extLst>
              <a:ext uri="{FF2B5EF4-FFF2-40B4-BE49-F238E27FC236}">
                <a16:creationId xmlns:a16="http://schemas.microsoft.com/office/drawing/2014/main" id="{5F7C7520-95E1-4F4E-B418-2FE19FCD540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1" name="addin_background" hidden="1">
            <a:extLst>
              <a:ext uri="{FF2B5EF4-FFF2-40B4-BE49-F238E27FC236}">
                <a16:creationId xmlns:a16="http://schemas.microsoft.com/office/drawing/2014/main" id="{241653B0-2067-4F33-844C-6C207770FD39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FDF87C-567D-4D61-B80A-2B0FAB9C5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784C3231-33DF-4ABD-AA6A-B1871500D64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25A26B-A462-46A4-B17F-67CABD1A5747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AFA7F80C-D0EF-4064-8ACA-92B713F9085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6D50BD7-4B2C-45A9-A4A8-CD09667C2241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ED7AC86C-E0C4-40C1-9970-E4FFA790590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D98AC88F-A26E-4CB1-B344-4D5083606FF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B30E7760-9EB2-4824-8490-521CB6A5DC6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19778B3C-AE55-4C1F-96D4-89E77FFEFB4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7689DE6A-399F-4F9E-BE8F-AB75D8AE61D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2D7A441A-9434-488E-8E7A-06B2DAD3BCB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addin_fillplaceholders" hidden="1">
            <a:extLst>
              <a:ext uri="{FF2B5EF4-FFF2-40B4-BE49-F238E27FC236}">
                <a16:creationId xmlns:a16="http://schemas.microsoft.com/office/drawing/2014/main" id="{48FD3B42-1D9C-4FB6-9DC4-7E69FC9CF38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E254A42F-FF0C-4C4B-97C3-6E091C71ACB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5032E34-F0A1-4B98-A1D4-074D7E126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8D3CC65-E828-4E6B-8A5D-06923E4A058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5FD3C014-9E5F-4D52-AFEA-9C349607CFC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7027F98E-B41D-4718-9D7F-C82CACC5578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AC47F86E-2E0D-4B6F-B94E-693E0865AE0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EBBD227F-7704-4B8B-992A-E396C5C9BEE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FD65ED66-9D76-463A-9247-452FDF8FE9B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EDA4071-7A3D-45EF-8A0E-0C8B7CBF10E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609DAA4A-7252-4239-8860-0B50473F962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59168833-2E68-428A-8A6E-DA49825F139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D43D6145-200D-4A10-8317-8D44D52A214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A459DA60-25AC-4B9F-9907-8F39820B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3DD13DAB-6AD9-4B6F-A8DC-1ACB28B9995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611BF262-7351-49AE-A83E-641151EDDA2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Content Placeholder 1">
            <a:extLst>
              <a:ext uri="{FF2B5EF4-FFF2-40B4-BE49-F238E27FC236}">
                <a16:creationId xmlns:a16="http://schemas.microsoft.com/office/drawing/2014/main" id="{09E50BAE-F00A-4BCB-85AA-3D786FF0CCC3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5AEA75ED-F545-4088-BCA2-805D7040EE3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858F7701-C11C-4D9A-9E67-24E9EED80D1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BBBE916C-1538-4BB4-BBB6-32721527176C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B4FECD9-5E4C-41DF-BF95-E9AEA8165D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FC23A3F8-5F5B-4FEE-9D3E-DD23605A760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48DE5AEB-CFBE-4C32-B1AF-59BE54C49A22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3064328-310D-4B60-A376-3CC76BEA476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BBE53A34-85F8-4E64-8AED-55FF99769A14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C39B4D58-EABC-4B56-92BC-EE42B94D2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DE6A2B87-5071-42B4-A792-74A28AE96A4D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DAB1A706-6027-4218-BA99-DB2D6263AC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24B1BBC-09BF-4EDD-819E-BABBAEB46F4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ACA01BE-C7CC-48BF-ABB4-0C92C5144BC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0A92121-FB1E-456F-B9C5-BACA09F076F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18C4AD3C-8DAE-4C36-A451-B0DC0DDE638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DE51AD55-8E29-4CA8-9662-66FF628F5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2F3BBBE9-00FB-4EB4-BA4B-4AEAFADE296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F0147C48-CE7C-4ADC-B303-FF71AF51F41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4CA119-676E-4CC0-B327-FD645BCE7FB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8BF1C4B3-671D-4B0B-9DC8-D7DF19163D4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DC95209-B9BF-4995-AB5C-F9DD50E9C5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32CA4-30E1-4D48-8F75-1F661A371381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19319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0" name="Picture Placeholder 4">
            <a:extLst>
              <a:ext uri="{FF2B5EF4-FFF2-40B4-BE49-F238E27FC236}">
                <a16:creationId xmlns:a16="http://schemas.microsoft.com/office/drawing/2014/main" id="{85CD4D0C-600A-44FB-B5E2-D61C2E19C7F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Text Placeholder 21">
            <a:extLst>
              <a:ext uri="{FF2B5EF4-FFF2-40B4-BE49-F238E27FC236}">
                <a16:creationId xmlns:a16="http://schemas.microsoft.com/office/drawing/2014/main" id="{F7AD52F7-DF98-4872-9B20-339BCFCA63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F57475-031F-4C3C-8037-D9E91900C86D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E9A2930-F5F3-416C-9EC0-FD52769E1D1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A1E8602A-8D5C-48AA-AA18-68AFE330C38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E226E046-A302-48B4-B28C-9CD7E32BBC0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7" name="addin_text" hidden="1">
            <a:extLst>
              <a:ext uri="{FF2B5EF4-FFF2-40B4-BE49-F238E27FC236}">
                <a16:creationId xmlns:a16="http://schemas.microsoft.com/office/drawing/2014/main" id="{B54B55EC-2D73-44B1-A1DB-E2EBBC5BAF4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8" name="addin_image" hidden="1">
            <a:extLst>
              <a:ext uri="{FF2B5EF4-FFF2-40B4-BE49-F238E27FC236}">
                <a16:creationId xmlns:a16="http://schemas.microsoft.com/office/drawing/2014/main" id="{6A3A5B56-7A3C-4AFA-AAF9-E1AC8EF3092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9" name="addin_grouplist" hidden="1">
            <a:extLst>
              <a:ext uri="{FF2B5EF4-FFF2-40B4-BE49-F238E27FC236}">
                <a16:creationId xmlns:a16="http://schemas.microsoft.com/office/drawing/2014/main" id="{EE57E959-417E-44F7-AFC1-2F2F190A0E3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0" name="addin_logo" hidden="1">
            <a:extLst>
              <a:ext uri="{FF2B5EF4-FFF2-40B4-BE49-F238E27FC236}">
                <a16:creationId xmlns:a16="http://schemas.microsoft.com/office/drawing/2014/main" id="{C76EE1D2-EA46-47F9-B6F4-D148F8E8C5F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fillplaceholders" hidden="1">
            <a:extLst>
              <a:ext uri="{FF2B5EF4-FFF2-40B4-BE49-F238E27FC236}">
                <a16:creationId xmlns:a16="http://schemas.microsoft.com/office/drawing/2014/main" id="{806A214F-E939-4F0F-B574-1E61FA6B218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2" name="addin_background" hidden="1">
            <a:extLst>
              <a:ext uri="{FF2B5EF4-FFF2-40B4-BE49-F238E27FC236}">
                <a16:creationId xmlns:a16="http://schemas.microsoft.com/office/drawing/2014/main" id="{7732CAD8-F361-4B4D-8E20-B548127CBB2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CCF55CC-547D-4387-8DEA-0224CA955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80A3C0F-1FF6-4AA9-9D13-8BC50F7AEB0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80EA39FA-C4EF-4D9F-9F5D-6ED462DC6C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7DD4DF5-C61D-4B1A-A800-6A909C0139E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F80DA054-9B3F-47C7-B4F8-B9556EED12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8C22F697-45AB-4216-91D4-AA7398A489B6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E268EC8F-07B4-46BD-919B-7D31E2120CD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5091368-E7A0-4333-8802-809A3D440785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A0263E7-08FD-4560-BD3B-C5D1C739A94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A2AB67B8-76C6-48BA-9D05-277FF29D0BEB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A4C5798D-61DD-49BE-B726-2DBA0927DC28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9E076A75-E078-4AEB-B115-BB2D26D7443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55AD33A6-E3EC-428F-959C-EF0BF557FC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A1A3D91E-F2F2-4F6A-A44B-01BBB12A5BB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8BCF0FF1-759F-4CAE-BF12-A505B67B4C3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045DAFFC-A617-42D3-803F-9873671E7FCB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4F1C7AB2-FEE3-4AF0-A47C-C7FCC3023B9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3DB4D7B-A021-45CF-8785-009D2691C359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EB8E98F1-16E5-40E7-86DF-2FC4C5A6770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1D3436F9-D3EE-48BA-8DF3-69C2FF9C4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0FD8CF49-0AA3-4291-B6C2-1870C9FD9BB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CC02D407-5621-40EF-92C8-0B18E559BA3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4C3E651D-DB87-4F87-BD30-F61551131089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69951CE8-6BE0-46B7-A197-CE746DC078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924DDBEE-7F9A-4AB6-B190-AE8C11BC57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D3071F5-7810-4E1A-8C97-32551E36FE1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033332F7-AA1A-4861-973F-29492AA959A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7850785E-9E17-43E3-BEAC-4E4A79F7DE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131B474A-19AA-4CC8-8BE0-C96DFB2CF19D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A7C980ED-5FB3-4496-A760-8F04D14B7B3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92485FC4-776F-4842-9B1B-54EF34BD59F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BF9C007C-1EF8-4322-ACF8-6B3FFD3566B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ADB0A71-ABBE-4212-8203-0B0EA6037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74737768-15D0-4A86-BF76-1E9CC0CBDC3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E4A8320A-E0D5-4F63-AC6D-204A0CC807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9D9C903-9404-41AF-92C3-86557E0BE9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2A4B3A1-7BE8-4922-989D-1E1D844535F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154D52BE-21A6-4970-B805-9214FE8519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3" name="addin_colorlist" hidden="1">
            <a:extLst>
              <a:ext uri="{FF2B5EF4-FFF2-40B4-BE49-F238E27FC236}">
                <a16:creationId xmlns:a16="http://schemas.microsoft.com/office/drawing/2014/main" id="{047E2F4C-17D1-4893-96FE-B54EA6D17734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4" name="addin_background" hidden="1">
            <a:extLst>
              <a:ext uri="{FF2B5EF4-FFF2-40B4-BE49-F238E27FC236}">
                <a16:creationId xmlns:a16="http://schemas.microsoft.com/office/drawing/2014/main" id="{7B8E7794-EE6A-4458-9940-E2D4F2803F4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44053FB2-BAC4-4472-A1A8-426A1DAADF3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BC2A0472-EAC0-4C16-BD58-9BDF1BD9D27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3A44EB5-FE74-45E2-ADDB-62AC6A398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39FF8439-61D0-476B-B464-B7C77500F34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611D51E-61D6-4739-81A1-ABD06097336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159A782C-C3AD-46DF-8016-2F6CABBEE6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4CEFF368-F3D3-4208-93C5-E76ED06BFE6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F85C0E5A-BD14-477B-BD8D-DC00216070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76D9D91-30ED-442E-AA61-3F5065C0A6B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4C54C5EF-FA46-4C08-B3D9-B43A5483B345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3E1D8884-C1B5-4005-BC18-B67DAD11909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11890ED-EDFF-4F97-A73E-852CAB10C6F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0F362B01-572E-40F1-A00C-F460165626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3CD586-6E66-4AC8-B5DE-964E9FAFF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76E5AEC-489F-4AAC-9D27-09C4600603C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7" name="addin_background" hidden="1">
            <a:extLst>
              <a:ext uri="{FF2B5EF4-FFF2-40B4-BE49-F238E27FC236}">
                <a16:creationId xmlns:a16="http://schemas.microsoft.com/office/drawing/2014/main" id="{52F5D15A-B48F-4597-B76A-3B8EB8C1A5A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5112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Graphic 4" descr="Logo university of oslo">
            <a:extLst>
              <a:ext uri="{FF2B5EF4-FFF2-40B4-BE49-F238E27FC236}">
                <a16:creationId xmlns:a16="http://schemas.microsoft.com/office/drawing/2014/main" id="{FC22999A-40AC-4186-8730-BF6B9FCCF0E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81001" y="6280142"/>
            <a:ext cx="767518" cy="20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5" r:id="rId3"/>
    <p:sldLayoutId id="2147483694" r:id="rId4"/>
    <p:sldLayoutId id="2147483722" r:id="rId5"/>
    <p:sldLayoutId id="2147483699" r:id="rId6"/>
    <p:sldLayoutId id="2147483698" r:id="rId7"/>
    <p:sldLayoutId id="2147483700" r:id="rId8"/>
    <p:sldLayoutId id="2147483720" r:id="rId9"/>
    <p:sldLayoutId id="2147483719" r:id="rId10"/>
    <p:sldLayoutId id="2147483721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group of blue and yellow circles with icons&#10;&#10;AI-generated content may be incorrect.">
            <a:extLst>
              <a:ext uri="{FF2B5EF4-FFF2-40B4-BE49-F238E27FC236}">
                <a16:creationId xmlns:a16="http://schemas.microsoft.com/office/drawing/2014/main" id="{E04B9668-22A3-7FCE-9300-B23E07AA1D9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9" r="22719"/>
          <a:stretch>
            <a:fillRect/>
          </a:stretch>
        </p:blipFill>
        <p:spPr>
          <a:xfrm>
            <a:off x="9278212" y="939483"/>
            <a:ext cx="2513047" cy="2880998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AD3CC8B-8B10-806A-B50A-A864B732A3A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C060A9-7E48-54FC-14DD-0D764374C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Experience with Research Support	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64D5008-042D-81A1-2FBD-20014D4220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Rosemarie Bernabe, PhD	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96538A0-CE7D-F4C1-3AD8-FB9059ECB9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Professor, Centre for Medical Ethics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F85AFF-46F8-5CF1-080B-21AD9FAF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10/10/25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DEEB54B-DBE5-17C3-E9C6-028D5998C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1086" y="4953547"/>
            <a:ext cx="3278155" cy="1639078"/>
          </a:xfrm>
          <a:prstGeom prst="rect">
            <a:avLst/>
          </a:prstGeom>
        </p:spPr>
      </p:pic>
      <p:pic>
        <p:nvPicPr>
          <p:cNvPr id="1026" name="Picture 2" descr="Norges forskningsråd – Wikipedia">
            <a:extLst>
              <a:ext uri="{FF2B5EF4-FFF2-40B4-BE49-F238E27FC236}">
                <a16:creationId xmlns:a16="http://schemas.microsoft.com/office/drawing/2014/main" id="{B06294B1-B808-B3A6-E53F-FA4C90266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451" y="307052"/>
            <a:ext cx="2970761" cy="997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7DCF2A-183E-3A36-A25A-465718AD9D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2822" y="3820481"/>
            <a:ext cx="3178756" cy="83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31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448AA68-E6C5-099A-90D9-C30D8E621A2E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A3D811-4B92-76C5-286D-01A4F3549862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860E1B8-ACF2-2AA6-B70E-C62414B51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Experience as Project Coordinator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3F0834F-CBFF-1266-3A75-285D9C47B4BB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103210094"/>
              </p:ext>
            </p:extLst>
          </p:nvPr>
        </p:nvGraphicFramePr>
        <p:xfrm>
          <a:off x="360363" y="1082675"/>
          <a:ext cx="11471272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3316">
                  <a:extLst>
                    <a:ext uri="{9D8B030D-6E8A-4147-A177-3AD203B41FA5}">
                      <a16:colId xmlns:a16="http://schemas.microsoft.com/office/drawing/2014/main" val="293362600"/>
                    </a:ext>
                  </a:extLst>
                </a:gridCol>
                <a:gridCol w="3270522">
                  <a:extLst>
                    <a:ext uri="{9D8B030D-6E8A-4147-A177-3AD203B41FA5}">
                      <a16:colId xmlns:a16="http://schemas.microsoft.com/office/drawing/2014/main" val="135932752"/>
                    </a:ext>
                  </a:extLst>
                </a:gridCol>
                <a:gridCol w="3119058">
                  <a:extLst>
                    <a:ext uri="{9D8B030D-6E8A-4147-A177-3AD203B41FA5}">
                      <a16:colId xmlns:a16="http://schemas.microsoft.com/office/drawing/2014/main" val="1473393183"/>
                    </a:ext>
                  </a:extLst>
                </a:gridCol>
                <a:gridCol w="3568376">
                  <a:extLst>
                    <a:ext uri="{9D8B030D-6E8A-4147-A177-3AD203B41FA5}">
                      <a16:colId xmlns:a16="http://schemas.microsoft.com/office/drawing/2014/main" val="3000483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DURATION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110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AccessAfrica1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EDCTP2 (Horizon 2020)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2020-2023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349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ROSiE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Horizon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2021-2024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139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XR4Human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Horizon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2022-2025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967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AccessAfrica2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EDCTP3 (Horizon Europe)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2023-2026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684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BEYOND Bad Apples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Horizon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2022-2026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411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ETHIMED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NORPART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2022-2026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003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Pandemic Ethics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Norwegian Research Council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2023-2028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40776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TRUSTparency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Horizon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2025-2028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468759"/>
                  </a:ext>
                </a:extLst>
              </a:tr>
            </a:tbl>
          </a:graphicData>
        </a:graphic>
      </p:graphicFrame>
      <p:pic>
        <p:nvPicPr>
          <p:cNvPr id="8" name="Picture 7" descr="A red and black logo&#10;&#10;AI-generated content may be incorrect.">
            <a:extLst>
              <a:ext uri="{FF2B5EF4-FFF2-40B4-BE49-F238E27FC236}">
                <a16:creationId xmlns:a16="http://schemas.microsoft.com/office/drawing/2014/main" id="{7EB4029E-648F-742B-1489-45460A007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09" y="1892259"/>
            <a:ext cx="1145223" cy="4189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B6119A-D16B-1F2F-0671-C87758D47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65" y="3426104"/>
            <a:ext cx="1361913" cy="4628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F3BFD5-59E2-0B59-EFBB-DF7AF863A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567" y="2469391"/>
            <a:ext cx="1400166" cy="2982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EC5360B-0D4A-7E26-F6AA-2CEBF87C33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836" y="2835209"/>
            <a:ext cx="895627" cy="42738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AAB0D10-B7A4-8C2C-BF7D-7122558330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465" y="4617735"/>
            <a:ext cx="1361913" cy="52085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EB7654F-84CC-CF30-C7BC-8B64E5E3AB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038" y="5255153"/>
            <a:ext cx="1232781" cy="33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54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86F633C-CBB0-3438-16FB-10674529CCA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313D3A-DF95-7EDC-46B7-C91CDDBCB75B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063303-40FB-4E79-1F3C-7543E9078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F03B4D4-9D58-914D-9042-CDE16474D321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7487948" y="2217173"/>
            <a:ext cx="2511770" cy="28836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987842-6640-28F0-755A-7AD57DCCE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7813" y="2763576"/>
            <a:ext cx="3278155" cy="163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18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94DCE-4FA7-AF2D-39DE-8863DF8A6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E8ECCE8-C5E6-CFE8-8B4C-CB87C2D3074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06141B-FD63-8E43-7217-1935CECD703B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390B684-0862-3CE6-253F-E7FD0A010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Submission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5581E36-0D3E-2046-008E-383CF61D8EAF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0" indent="0"/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Circulation and offering of available calls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Availability of PES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(Offer to) support in filling out Part A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Availability of external reviewer partners – </a:t>
            </a:r>
            <a:r>
              <a:rPr lang="en-US" dirty="0" err="1"/>
              <a:t>Innovayt</a:t>
            </a:r>
            <a:r>
              <a:rPr lang="en-US" dirty="0"/>
              <a:t>, Catalyze, NEHEM, ERINN, etc.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Some expertise on matters pertaining to mechanics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4098" name="Picture 2" descr="Thumb mark icon illustration">
            <a:extLst>
              <a:ext uri="{FF2B5EF4-FFF2-40B4-BE49-F238E27FC236}">
                <a16:creationId xmlns:a16="http://schemas.microsoft.com/office/drawing/2014/main" id="{5BE2EB7A-744A-DADA-68C7-D9AC12790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2150" y="0"/>
            <a:ext cx="254317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270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C16F1D-7142-D976-4478-0023074662C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996955-5D97-CCB1-8B59-9703C22999B6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2DC74F5-08D9-19A0-BB74-D791272F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Submission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E3E018-0EAD-6829-77B4-477F426E4DE4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0" indent="0"/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Availability of PES, but limitations on use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(Offer to) support in filling out Part A and budget, but not necessarily in other admin requirements, especially for IA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Availability of external reviewer partners – </a:t>
            </a:r>
            <a:r>
              <a:rPr lang="en-US" dirty="0" err="1"/>
              <a:t>Innovayt</a:t>
            </a:r>
            <a:r>
              <a:rPr lang="en-US" dirty="0"/>
              <a:t>, Catalyze, NEHEM, ERINN, etc. but maybe have some expertise inhouse, too, even for window-dressing purposes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Some expertise on matters pertaining to mechanics of the call, but deeper knowledge on mechanics desirable on matters pertaining to conflict of interest, lumpsum funding requirements, etc.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2050" name="Picture 2" descr="Identify Improvements &amp; Opportunities ...">
            <a:extLst>
              <a:ext uri="{FF2B5EF4-FFF2-40B4-BE49-F238E27FC236}">
                <a16:creationId xmlns:a16="http://schemas.microsoft.com/office/drawing/2014/main" id="{D22343EA-79E4-96DD-34A5-A7334E3D8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100" y="0"/>
            <a:ext cx="26289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8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F24854-11C3-E700-A201-0C6CBC0C28AD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88FEE5-D44C-1E84-ECB0-11F29341F3A1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50EAED-400B-D53E-B66E-F8812D6D5AD2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2126120"/>
            <a:ext cx="11471910" cy="3773918"/>
          </a:xfrm>
        </p:spPr>
        <p:txBody>
          <a:bodyPr/>
          <a:lstStyle/>
          <a:p>
            <a:pPr marL="0" indent="0"/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Have more tailored workshops or info videos on effective grant proposal writing – divided into the three parts of a proposal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Provide a webpage where we can find templates, info-videos, etc.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Provide incentives to research support officers to master the application process and to remain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6" name="Picture 2" descr="Identify Improvements &amp; Opportunities ...">
            <a:extLst>
              <a:ext uri="{FF2B5EF4-FFF2-40B4-BE49-F238E27FC236}">
                <a16:creationId xmlns:a16="http://schemas.microsoft.com/office/drawing/2014/main" id="{E8EF0917-3D8C-158E-8EAD-BCFCA31DF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100" y="0"/>
            <a:ext cx="26289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764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94BC88E-E7EA-ABD9-1E24-F2FBF75D353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C6F626-18AB-1282-2661-3B55D6643C8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C84373E-794C-78F0-860A-FD76C6A1E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Securing of Funds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F98C5E-5B94-FA3A-2D94-C8914EDF586C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Support in the grant agreement process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err="1"/>
              <a:t>Stimuleringsmidler</a:t>
            </a:r>
            <a:r>
              <a:rPr lang="en-US" dirty="0"/>
              <a:t> for coordinated projects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At least a 10-20% position, funded by overhead funds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One person for all projects!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Presence in regular internal and consortium meetings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Provision of personalized support – e.g., participation in kickoff meetings and general assemblies; training of less experienced partners; responding to partners’ queries and requests; knowledge of the different working dynamics of different consortia; discretion on sensitive matters; consideration on matters pertaining to gender, culture, etc.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6" name="Picture 2" descr="Thumb mark icon illustration">
            <a:extLst>
              <a:ext uri="{FF2B5EF4-FFF2-40B4-BE49-F238E27FC236}">
                <a16:creationId xmlns:a16="http://schemas.microsoft.com/office/drawing/2014/main" id="{3F9F80F9-DCE2-71D0-F248-1C6FE91B2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2150" y="0"/>
            <a:ext cx="254317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840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BD69155-530B-BC74-D8F6-52A6D8BCBF7D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CEF4EE-4D67-BC72-2895-12C31FA47D1C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BB02A43-7204-89DE-4FAC-5C817CEDDBF9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2238316"/>
            <a:ext cx="11471910" cy="3661721"/>
          </a:xfrm>
        </p:spPr>
        <p:txBody>
          <a:bodyPr/>
          <a:lstStyle/>
          <a:p>
            <a:pPr marL="0" indent="0"/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Expertise in regional differences – (North, South, Central, Eastern) European, African, Asian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Expertise in amendment process</a:t>
            </a:r>
          </a:p>
          <a:p>
            <a:endParaRPr lang="en-US" dirty="0"/>
          </a:p>
        </p:txBody>
      </p:sp>
      <p:pic>
        <p:nvPicPr>
          <p:cNvPr id="6" name="Picture 2" descr="Thumb mark icon illustration">
            <a:extLst>
              <a:ext uri="{FF2B5EF4-FFF2-40B4-BE49-F238E27FC236}">
                <a16:creationId xmlns:a16="http://schemas.microsoft.com/office/drawing/2014/main" id="{FBB374C4-544B-CD02-E38E-F3C3E30D1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2150" y="0"/>
            <a:ext cx="254317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583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15D07-F798-CE16-9944-C63403264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240525E-E922-D0C6-B692-96B0F5C66ED0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FDD111-EA46-C93C-0D20-0A5F2282603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48CA159-0971-AA12-6B5D-6681ACEBF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Securing of Funds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DB5868-7090-5070-D3C4-67C28AC9E15F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36572" y="1570429"/>
            <a:ext cx="11471910" cy="4432249"/>
          </a:xfrm>
        </p:spPr>
        <p:txBody>
          <a:bodyPr/>
          <a:lstStyle/>
          <a:p>
            <a:pPr marL="0" indent="0"/>
            <a:r>
              <a:rPr lang="en-US" dirty="0"/>
              <a:t>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At least a 10-20% position, funded by overhead funds, </a:t>
            </a:r>
            <a:r>
              <a:rPr lang="en-US" i="1" dirty="0"/>
              <a:t>but not for everyone</a:t>
            </a:r>
            <a:r>
              <a:rPr lang="en-US" dirty="0"/>
              <a:t>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err="1"/>
              <a:t>Stimuleringsmidler</a:t>
            </a:r>
            <a:r>
              <a:rPr lang="en-US" dirty="0"/>
              <a:t> may be scrapped?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Presence in regular internal and consortium meetings, </a:t>
            </a:r>
            <a:r>
              <a:rPr lang="en-US" i="1" dirty="0"/>
              <a:t>though this is person-specific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Provision of personalized support – e.g., participation in kickoff meetings and general assemblies; training of less experienced partners; responding to partners’ queries and requests; knowledge of the different working dynamics of different consortia; discretion on sensitive matters; consideration on matters pertaining to gender, culture, etc. </a:t>
            </a:r>
            <a:r>
              <a:rPr lang="en-US" i="1" dirty="0"/>
              <a:t>But also person-specific</a:t>
            </a:r>
          </a:p>
          <a:p>
            <a:pPr marL="0" indent="0"/>
            <a:endParaRPr lang="en-US" dirty="0"/>
          </a:p>
        </p:txBody>
      </p:sp>
      <p:pic>
        <p:nvPicPr>
          <p:cNvPr id="7" name="Picture 2" descr="Identify Improvements &amp; Opportunities ...">
            <a:extLst>
              <a:ext uri="{FF2B5EF4-FFF2-40B4-BE49-F238E27FC236}">
                <a16:creationId xmlns:a16="http://schemas.microsoft.com/office/drawing/2014/main" id="{B62707AE-6E5B-8F84-6840-C4C7AFC04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100" y="0"/>
            <a:ext cx="26289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372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3EB66-659B-725F-4543-D586C9C83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A292709-1B4C-144B-3795-4D89FBDDAD9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8A855B-31A5-0335-2617-67B660F96430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9BC02E-6699-1AEE-E7EA-772E294B394C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2143124"/>
            <a:ext cx="11471910" cy="3756913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Expertise in regional differences – (North, South, Central, Eastern) European, African, Asian. </a:t>
            </a:r>
            <a:r>
              <a:rPr lang="en-US" i="1" dirty="0"/>
              <a:t>Very much person-specific and entails years of experience.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Expertise in amendment process. </a:t>
            </a:r>
            <a:r>
              <a:rPr lang="en-US" i="1" dirty="0"/>
              <a:t>Not very many know this laborious process.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Restrictions on service providers, for example, those we have agreements with – but many times not always the best nor the cheapest option.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The “bill us” approach is not conducive to the global south – aggravated by lumpsum funding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Need for a context-sensitive solution when partnering with countries such as Ethiopia</a:t>
            </a:r>
          </a:p>
          <a:p>
            <a:pPr marL="0" indent="0"/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i="1" dirty="0"/>
          </a:p>
          <a:p>
            <a:endParaRPr lang="en-US" dirty="0"/>
          </a:p>
        </p:txBody>
      </p:sp>
      <p:pic>
        <p:nvPicPr>
          <p:cNvPr id="6" name="Picture 2" descr="Identify Improvements &amp; Opportunities ...">
            <a:extLst>
              <a:ext uri="{FF2B5EF4-FFF2-40B4-BE49-F238E27FC236}">
                <a16:creationId xmlns:a16="http://schemas.microsoft.com/office/drawing/2014/main" id="{847D0212-FB71-5E0D-C27F-4FC40521D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100" y="0"/>
            <a:ext cx="26289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066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7556FBF-80C8-B358-497E-89F9320F535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37E702-7CC2-6FA2-AE29-9C1E96EDCE5C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2" descr="Norges forskningsråd – Wikipedia">
            <a:extLst>
              <a:ext uri="{FF2B5EF4-FFF2-40B4-BE49-F238E27FC236}">
                <a16:creationId xmlns:a16="http://schemas.microsoft.com/office/drawing/2014/main" id="{C13ED152-9928-6933-F808-DC342AFDCB83}"/>
              </a:ext>
            </a:extLst>
          </p:cNvPr>
          <p:cNvPicPr>
            <a:picLocks noGrp="1" noChangeAspect="1" noChangeArrowheads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348" y="2530382"/>
            <a:ext cx="3686175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F81F57-D894-E167-991F-0E1C8F596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114" y="2747199"/>
            <a:ext cx="3178756" cy="83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648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E0F8639-5403-C819-9CDF-856492B3E0B5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A91482-6DCE-B633-C2EC-D7F9EB4A437A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E1635A-6956-E45A-E50D-6F99922393EF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Need for external review as well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Consider PES funds  </a:t>
            </a:r>
          </a:p>
        </p:txBody>
      </p:sp>
      <p:pic>
        <p:nvPicPr>
          <p:cNvPr id="6" name="Picture 2" descr="Identify Improvements &amp; Opportunities ...">
            <a:extLst>
              <a:ext uri="{FF2B5EF4-FFF2-40B4-BE49-F238E27FC236}">
                <a16:creationId xmlns:a16="http://schemas.microsoft.com/office/drawing/2014/main" id="{2F248D08-DE2F-9210-9486-0AC939BD1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100" y="0"/>
            <a:ext cx="26289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788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ENG.potx" id="{FB09ADC4-3057-4E26-8533-BBC40523459B}" vid="{D0B67E93-B9A7-473B-984C-B9A6983A28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JAJEJYK5CVUX-448798232-28</_dlc_DocId>
    <_dlc_DocIdUrl xmlns="e5e35b8c-bb2a-40e7-acd7-beed1d1f14b8">
      <Url>https://uio.sharepoint.com/sites/GrafiskUttrykk/_layouts/15/DocIdRedir.aspx?ID=JAJEJYK5CVUX-448798232-28</Url>
      <Description>JAJEJYK5CVUX-448798232-28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11DA80-5818-43A4-96C0-F465C0C231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71015C72-0F86-493A-8B08-4D693B2B2479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English</Template>
  <TotalTime>101</TotalTime>
  <Words>597</Words>
  <Application>Microsoft Office PowerPoint</Application>
  <PresentationFormat>Widescreen</PresentationFormat>
  <Paragraphs>84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Experience with Research Support </vt:lpstr>
      <vt:lpstr>Experience as Project Coordinator</vt:lpstr>
      <vt:lpstr>PowerPoint Presentation</vt:lpstr>
      <vt:lpstr>Before Submission</vt:lpstr>
      <vt:lpstr>Before Submission</vt:lpstr>
      <vt:lpstr>PowerPoint Presentation</vt:lpstr>
      <vt:lpstr>After Securing of Funds</vt:lpstr>
      <vt:lpstr>PowerPoint Presentation</vt:lpstr>
      <vt:lpstr>After Securing of Funds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Rose Bernabe</dc:creator>
  <cp:lastModifiedBy>Rose Bernabe</cp:lastModifiedBy>
  <cp:revision>2</cp:revision>
  <dcterms:created xsi:type="dcterms:W3CDTF">2025-10-09T17:33:20Z</dcterms:created>
  <dcterms:modified xsi:type="dcterms:W3CDTF">2025-10-10T10:47:26Z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b393e4af-21e2-4a00-becb-93bf6477c2c6</vt:lpwstr>
  </property>
</Properties>
</file>