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88" r:id="rId4"/>
    <p:sldId id="283" r:id="rId5"/>
    <p:sldId id="284" r:id="rId6"/>
    <p:sldId id="269" r:id="rId7"/>
    <p:sldId id="275" r:id="rId8"/>
    <p:sldId id="273" r:id="rId9"/>
    <p:sldId id="285" r:id="rId10"/>
    <p:sldId id="28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39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7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62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8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36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31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54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8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1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2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22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22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7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88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606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771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33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620900-0E29-4199-AD8C-C08CCBC1B7E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9BF555-A9B5-4FF9-A34B-65E95696C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forskningsstotte/regelverk-og-forskningsetikk/etikk/standard-for-forskningsintergritet.html" TargetMode="External"/><Relationship Id="rId2" Type="http://schemas.openxmlformats.org/officeDocument/2006/relationships/hyperlink" Target="https://www.uio.no/om/regelverk/etiske-retningslinjer/etiske-retningslinjer-veiledere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832" y="1615043"/>
            <a:ext cx="6815669" cy="1947141"/>
          </a:xfrm>
        </p:spPr>
        <p:txBody>
          <a:bodyPr/>
          <a:lstStyle/>
          <a:p>
            <a:r>
              <a:rPr lang="nb-NO" dirty="0" smtClean="0"/>
              <a:t> </a:t>
            </a:r>
            <a:r>
              <a:rPr lang="nb-NO" sz="3600" dirty="0" smtClean="0"/>
              <a:t>Konflikter og utfordringer i veiledningsforhold – erfaringer fra ombudshverdagen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17917"/>
            <a:ext cx="9144000" cy="2092431"/>
          </a:xfrm>
        </p:spPr>
        <p:txBody>
          <a:bodyPr>
            <a:normAutofit/>
          </a:bodyPr>
          <a:lstStyle/>
          <a:p>
            <a:r>
              <a:rPr lang="nb-NO" sz="1600" dirty="0" smtClean="0"/>
              <a:t>Veiledningens etiske fallgruver</a:t>
            </a:r>
          </a:p>
          <a:p>
            <a:r>
              <a:rPr lang="nb-NO" sz="1600" dirty="0" smtClean="0"/>
              <a:t>Forum for forskningsetikk</a:t>
            </a:r>
          </a:p>
          <a:p>
            <a:r>
              <a:rPr lang="nb-NO" sz="1600" dirty="0" smtClean="0"/>
              <a:t>30. november, 2022 </a:t>
            </a:r>
          </a:p>
          <a:p>
            <a:r>
              <a:rPr lang="nb-NO" sz="1600" dirty="0" smtClean="0"/>
              <a:t>Knut W. Ruyter</a:t>
            </a:r>
          </a:p>
          <a:p>
            <a:r>
              <a:rPr lang="nb-NO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6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Etisk fallgruve?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Fra dyregrav til forskergrav? på jakt etter de gode resultater faller man gjennom – i en grav – som man ikke kommer opp av</a:t>
            </a:r>
          </a:p>
          <a:p>
            <a:r>
              <a:rPr lang="nb-NO" dirty="0" smtClean="0"/>
              <a:t>Men også med mindre fallhøyde, som snubletråder, hindre, obstruksjoner, overkjøring, utelukkelser, (ukjente) vanskeligheter, bakholdsangrep</a:t>
            </a:r>
          </a:p>
          <a:p>
            <a:r>
              <a:rPr lang="nb-NO" dirty="0" smtClean="0"/>
              <a:t>Hvordan unngå (den skjulte) graven?</a:t>
            </a:r>
          </a:p>
          <a:p>
            <a:r>
              <a:rPr lang="nb-NO" dirty="0" smtClean="0"/>
              <a:t>Det finnes råd for alle: 5 fallgruver du må unngå i prosjektarbeid, 12 typiske fallgruver i jobbintervju, 7 fallgruver i sakkyndighetsarbeid, 9 fallgruver (og negative faktorer) i kollegaveiledning ---- 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482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Ingen liste over fallgruver som må unngås</a:t>
            </a:r>
          </a:p>
          <a:p>
            <a:r>
              <a:rPr lang="nb-NO" dirty="0" smtClean="0"/>
              <a:t>Annet enn indirekte gjennom retningslinjer og standarder </a:t>
            </a:r>
          </a:p>
          <a:p>
            <a:r>
              <a:rPr lang="nb-NO" dirty="0" smtClean="0"/>
              <a:t>Erfaringer </a:t>
            </a:r>
            <a:r>
              <a:rPr lang="nb-NO" dirty="0" smtClean="0"/>
              <a:t>fra virksomhet </a:t>
            </a:r>
            <a:r>
              <a:rPr lang="nb-NO" dirty="0" smtClean="0"/>
              <a:t>– som ombud – som i det minste viser typiske «fallgruver» hvor det går skeis – og hvor det er vanskelig å komme seg opp</a:t>
            </a:r>
          </a:p>
          <a:p>
            <a:r>
              <a:rPr lang="nb-NO" dirty="0" smtClean="0"/>
              <a:t>Til slutt foreslå et par remedier som kan forebygge at fallhøyden reduseres og bidra til at </a:t>
            </a:r>
            <a:r>
              <a:rPr lang="nb-NO" dirty="0" err="1" smtClean="0"/>
              <a:t>uovernsstemmelser</a:t>
            </a:r>
            <a:r>
              <a:rPr lang="nb-NO" dirty="0" smtClean="0"/>
              <a:t> kan korrigeres og rettes opp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795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Retningslinjer 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b="1" dirty="0"/>
              <a:t>Etiske retningslinjer for </a:t>
            </a:r>
            <a:r>
              <a:rPr lang="nb-NO" b="1" dirty="0" smtClean="0"/>
              <a:t>veiledningsrelasjoner </a:t>
            </a:r>
            <a:r>
              <a:rPr lang="nb-NO" dirty="0"/>
              <a:t>(UiO, 2020) </a:t>
            </a:r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www.uio.no/om/regelverk/etiske-retningslinjer/etiske-retningslinjer-veiledere.html</a:t>
            </a:r>
            <a:endParaRPr lang="nb-NO" dirty="0" smtClean="0"/>
          </a:p>
          <a:p>
            <a:r>
              <a:rPr lang="nb-NO" dirty="0" smtClean="0"/>
              <a:t>Relasjonsorientert: unngå dobbeltroller og misbruk av makt, god forskningsetisk rollemodell og formidle krav til faglig redelighet, sørge for nødvendige godkjenninger og gjøre kandidaten kjent med regelverk </a:t>
            </a:r>
            <a:endParaRPr lang="nb-NO" dirty="0"/>
          </a:p>
          <a:p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siste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UiO</a:t>
            </a:r>
            <a:r>
              <a:rPr lang="en-US" dirty="0" smtClean="0"/>
              <a:t> </a:t>
            </a:r>
            <a:r>
              <a:rPr lang="en-US" dirty="0" err="1" smtClean="0"/>
              <a:t>nettopp</a:t>
            </a:r>
            <a:r>
              <a:rPr lang="en-US" dirty="0" smtClean="0"/>
              <a:t> </a:t>
            </a:r>
            <a:r>
              <a:rPr lang="en-US" dirty="0" err="1" smtClean="0"/>
              <a:t>vedtatt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b="1" dirty="0" smtClean="0"/>
              <a:t>Standard for </a:t>
            </a:r>
            <a:r>
              <a:rPr lang="en-US" b="1" dirty="0" err="1" smtClean="0"/>
              <a:t>forskningsintegritet</a:t>
            </a:r>
            <a:r>
              <a:rPr lang="en-US" b="1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innholdsbestemmer</a:t>
            </a:r>
            <a:r>
              <a:rPr lang="en-US" dirty="0" smtClean="0"/>
              <a:t> </a:t>
            </a:r>
            <a:r>
              <a:rPr lang="en-US" dirty="0" err="1" smtClean="0"/>
              <a:t>hva</a:t>
            </a:r>
            <a:r>
              <a:rPr lang="en-US" dirty="0" smtClean="0"/>
              <a:t> de </a:t>
            </a:r>
            <a:r>
              <a:rPr lang="en-US" dirty="0" err="1" smtClean="0"/>
              <a:t>anerkjente</a:t>
            </a:r>
            <a:r>
              <a:rPr lang="en-US" dirty="0" smtClean="0"/>
              <a:t> </a:t>
            </a:r>
            <a:r>
              <a:rPr lang="en-US" dirty="0" err="1" smtClean="0"/>
              <a:t>forskningsetiske</a:t>
            </a:r>
            <a:r>
              <a:rPr lang="en-US" dirty="0" smtClean="0"/>
              <a:t> </a:t>
            </a:r>
            <a:r>
              <a:rPr lang="en-US" dirty="0" err="1" smtClean="0"/>
              <a:t>normene</a:t>
            </a:r>
            <a:r>
              <a:rPr lang="en-US" dirty="0" smtClean="0"/>
              <a:t>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–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enkelt</a:t>
            </a:r>
            <a:r>
              <a:rPr lang="en-US" dirty="0" smtClean="0"/>
              <a:t> </a:t>
            </a:r>
            <a:r>
              <a:rPr lang="en-US" dirty="0" err="1" smtClean="0"/>
              <a:t>forsker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holdes</a:t>
            </a:r>
            <a:r>
              <a:rPr lang="en-US" dirty="0" smtClean="0"/>
              <a:t> </a:t>
            </a:r>
            <a:r>
              <a:rPr lang="en-US" dirty="0" err="1" smtClean="0"/>
              <a:t>ansvarlig</a:t>
            </a:r>
            <a:r>
              <a:rPr lang="en-US" dirty="0" smtClean="0"/>
              <a:t> for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www.uio.no/for-ansatte/arbeidsstotte/forskningsstotte/regelverk-og-forskningsetikk/etikk/standard-for-forskningsintergritet.html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Mer</a:t>
            </a:r>
            <a:r>
              <a:rPr lang="en-US" dirty="0" smtClean="0"/>
              <a:t> </a:t>
            </a:r>
            <a:r>
              <a:rPr lang="en-US" dirty="0" err="1" smtClean="0"/>
              <a:t>detaljert</a:t>
            </a:r>
            <a:r>
              <a:rPr lang="en-US" dirty="0" smtClean="0"/>
              <a:t> </a:t>
            </a:r>
            <a:r>
              <a:rPr lang="en-US" dirty="0" err="1" smtClean="0"/>
              <a:t>veiledning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utarbeidet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NESH </a:t>
            </a:r>
            <a:r>
              <a:rPr lang="en-US" b="1" dirty="0" err="1" smtClean="0"/>
              <a:t>Forskningsetiske</a:t>
            </a:r>
            <a:r>
              <a:rPr lang="en-US" b="1" dirty="0" smtClean="0"/>
              <a:t> </a:t>
            </a:r>
            <a:r>
              <a:rPr lang="en-US" b="1" dirty="0" err="1" smtClean="0"/>
              <a:t>retningslinjer</a:t>
            </a:r>
            <a:r>
              <a:rPr lang="en-US" b="1" dirty="0" smtClean="0"/>
              <a:t> for </a:t>
            </a:r>
            <a:r>
              <a:rPr lang="en-US" b="1" dirty="0" err="1" smtClean="0"/>
              <a:t>samfunnsvitenskap</a:t>
            </a:r>
            <a:r>
              <a:rPr lang="en-US" b="1" dirty="0" smtClean="0"/>
              <a:t> </a:t>
            </a: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humaniora</a:t>
            </a:r>
            <a:r>
              <a:rPr lang="en-US" dirty="0" smtClean="0"/>
              <a:t> (</a:t>
            </a:r>
            <a:r>
              <a:rPr lang="en-US" dirty="0" err="1" smtClean="0"/>
              <a:t>sist</a:t>
            </a:r>
            <a:r>
              <a:rPr lang="en-US" dirty="0" smtClean="0"/>
              <a:t> </a:t>
            </a:r>
            <a:r>
              <a:rPr lang="en-US" dirty="0" err="1" smtClean="0"/>
              <a:t>revidert</a:t>
            </a:r>
            <a:r>
              <a:rPr lang="en-US" dirty="0" smtClean="0"/>
              <a:t> 2021). </a:t>
            </a:r>
          </a:p>
          <a:p>
            <a:r>
              <a:rPr lang="en-US" dirty="0" smtClean="0"/>
              <a:t>Alt </a:t>
            </a:r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bra – men de </a:t>
            </a:r>
            <a:r>
              <a:rPr lang="en-US" dirty="0" err="1" smtClean="0"/>
              <a:t>forebygger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alltid</a:t>
            </a:r>
            <a:r>
              <a:rPr lang="en-US" dirty="0" smtClean="0"/>
              <a:t> </a:t>
            </a:r>
            <a:r>
              <a:rPr lang="en-US" dirty="0" err="1" smtClean="0"/>
              <a:t>konflikter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de </a:t>
            </a:r>
            <a:r>
              <a:rPr lang="en-US" dirty="0" err="1" smtClean="0"/>
              <a:t>løser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heller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smtClean="0"/>
              <a:t>… </a:t>
            </a:r>
            <a:endParaRPr lang="en-US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9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Innsmett: lav terskelinngang 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VO etablert som lavterskeltilbud for vitenskapelig ansatte «som har behov for å drøfte forskningsetiske problemstillinger» - med formål om å løse konflikter på et så tidlig og lavt nivå som mulig. (Uavhengig, nøytral, ikke-partisk, konfidensiell)</a:t>
            </a:r>
          </a:p>
          <a:p>
            <a:r>
              <a:rPr lang="nb-NO" dirty="0" err="1" smtClean="0"/>
              <a:t>Ca</a:t>
            </a:r>
            <a:r>
              <a:rPr lang="nb-NO" dirty="0" smtClean="0"/>
              <a:t> 100 saker per år, hvorav en del oppstår mellom veileder(e) og kandidat(er)</a:t>
            </a:r>
            <a:endParaRPr lang="nb-NO" dirty="0"/>
          </a:p>
          <a:p>
            <a:r>
              <a:rPr lang="nb-NO" dirty="0" smtClean="0"/>
              <a:t>Hva jeg vet noe om, er når noe går skeis – (vel vitende om at det stort sett går greit) – og hva type fallgruver/problemer det dreier seg om </a:t>
            </a:r>
          </a:p>
          <a:p>
            <a:r>
              <a:rPr lang="nb-NO" dirty="0" smtClean="0"/>
              <a:t>Bidrar med veiledning, megling, noen ganger henvisning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8150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Type fallgruver – negative faktorer 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93342"/>
            <a:ext cx="9601196" cy="3575657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Mangelfull, dårlig, uforutsigbar … veiledning </a:t>
            </a:r>
          </a:p>
          <a:p>
            <a:r>
              <a:rPr lang="nb-NO" dirty="0" smtClean="0"/>
              <a:t>Uberettiget medforfatterskap i større prosjekter, veileder som medforfatter, avskåret fra mulighet til å bli forfatter  </a:t>
            </a:r>
          </a:p>
          <a:p>
            <a:r>
              <a:rPr lang="nb-NO" dirty="0" smtClean="0"/>
              <a:t>Styring av og tilgang til data (og utelukkelse fra)</a:t>
            </a:r>
          </a:p>
          <a:p>
            <a:r>
              <a:rPr lang="nb-NO" dirty="0" smtClean="0"/>
              <a:t>Privat datahåndtering og skyggelagring med krav til «eierskap» </a:t>
            </a:r>
          </a:p>
          <a:p>
            <a:r>
              <a:rPr lang="nb-NO" dirty="0" smtClean="0"/>
              <a:t>Veilederes håndtering av makt – og «eneveldige» beslutninger</a:t>
            </a:r>
          </a:p>
          <a:p>
            <a:r>
              <a:rPr lang="nb-NO" dirty="0" smtClean="0"/>
              <a:t>Avvisning av ansvar for å løse konflikter </a:t>
            </a:r>
            <a:endParaRPr lang="nb-NO" dirty="0"/>
          </a:p>
          <a:p>
            <a:r>
              <a:rPr lang="nb-NO" dirty="0" smtClean="0"/>
              <a:t>Linjevegring mot å ta tak i problemer 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01CD9-ACE4-41E7-BE1B-18CD53A9DA33}" type="datetime1">
              <a:rPr lang="nb-NO" altLang="nb-NO" smtClean="0"/>
              <a:pPr>
                <a:defRPr/>
              </a:pPr>
              <a:t>30.11.2022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0A9333-9E0B-4DF0-8F36-C954ADEF39E4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0601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Forskningsorganisering og målsetninger som kompliserer og øker vanskelighetene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Krav til internasjonal og tverrfaglig prosjekter for finansiering (40% av NFR), med mange PL, flere veiledere – </a:t>
            </a:r>
            <a:r>
              <a:rPr lang="nb-NO" dirty="0" err="1" smtClean="0"/>
              <a:t>stip</a:t>
            </a:r>
            <a:r>
              <a:rPr lang="nb-NO" dirty="0" smtClean="0"/>
              <a:t> kan ha 3-4 </a:t>
            </a:r>
          </a:p>
          <a:p>
            <a:r>
              <a:rPr lang="nb-NO" dirty="0" smtClean="0"/>
              <a:t>Antall forfattere per artikkel øker </a:t>
            </a:r>
            <a:r>
              <a:rPr lang="nb-NO" dirty="0" err="1" smtClean="0"/>
              <a:t>eksponensielt</a:t>
            </a:r>
            <a:r>
              <a:rPr lang="nb-NO" dirty="0" smtClean="0"/>
              <a:t>. Strid om plassering. Hvor mange </a:t>
            </a:r>
            <a:r>
              <a:rPr lang="nb-NO" dirty="0" err="1" smtClean="0"/>
              <a:t>førsteforf</a:t>
            </a:r>
            <a:r>
              <a:rPr lang="nb-NO" dirty="0" smtClean="0"/>
              <a:t>? Betydningen av </a:t>
            </a:r>
            <a:r>
              <a:rPr lang="nb-NO" dirty="0" err="1" smtClean="0"/>
              <a:t>impact</a:t>
            </a:r>
            <a:r>
              <a:rPr lang="nb-NO" dirty="0" smtClean="0"/>
              <a:t>. 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Trans-faglig</a:t>
            </a:r>
          </a:p>
          <a:p>
            <a:r>
              <a:rPr lang="nb-NO" dirty="0" smtClean="0"/>
              <a:t>Samfunnsnyttig </a:t>
            </a:r>
          </a:p>
          <a:p>
            <a:r>
              <a:rPr lang="nb-NO" dirty="0" smtClean="0"/>
              <a:t>Løse globale </a:t>
            </a:r>
          </a:p>
          <a:p>
            <a:r>
              <a:rPr lang="nb-NO" dirty="0" smtClean="0"/>
              <a:t>Grunnlag for pol</a:t>
            </a:r>
            <a:endParaRPr lang="nb-NO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85008" y="593168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743" y="2456953"/>
            <a:ext cx="2305566" cy="32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19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Remedier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Forventningsavklaring – </a:t>
            </a:r>
            <a:r>
              <a:rPr lang="nb-NO" dirty="0" err="1" smtClean="0"/>
              <a:t>Discussion</a:t>
            </a:r>
            <a:r>
              <a:rPr lang="nb-NO" dirty="0" smtClean="0"/>
              <a:t> Material for </a:t>
            </a:r>
            <a:r>
              <a:rPr lang="nb-NO" dirty="0" err="1" smtClean="0"/>
              <a:t>Newly</a:t>
            </a:r>
            <a:r>
              <a:rPr lang="nb-NO" dirty="0" smtClean="0"/>
              <a:t> </a:t>
            </a:r>
            <a:r>
              <a:rPr lang="nb-NO" dirty="0" err="1" smtClean="0"/>
              <a:t>Accepted</a:t>
            </a:r>
            <a:r>
              <a:rPr lang="nb-NO" dirty="0" smtClean="0"/>
              <a:t> </a:t>
            </a:r>
            <a:r>
              <a:rPr lang="nb-NO" dirty="0" err="1" smtClean="0"/>
              <a:t>Ph.D</a:t>
            </a:r>
            <a:r>
              <a:rPr lang="nb-NO" dirty="0" smtClean="0"/>
              <a:t>. </a:t>
            </a:r>
            <a:r>
              <a:rPr lang="nb-NO" dirty="0" err="1" smtClean="0"/>
              <a:t>Candidates</a:t>
            </a:r>
            <a:r>
              <a:rPr lang="nb-NO" dirty="0" smtClean="0"/>
              <a:t> and </a:t>
            </a:r>
            <a:r>
              <a:rPr lang="nb-NO" dirty="0" err="1" smtClean="0"/>
              <a:t>their</a:t>
            </a:r>
            <a:r>
              <a:rPr lang="nb-NO" dirty="0" smtClean="0"/>
              <a:t> Supervisors – mye brukt av LINK, </a:t>
            </a:r>
            <a:r>
              <a:rPr lang="nb-NO" dirty="0" err="1" smtClean="0"/>
              <a:t>matnat</a:t>
            </a:r>
            <a:r>
              <a:rPr lang="nb-NO" dirty="0" smtClean="0"/>
              <a:t> – men svakheten er løs i kantene og uforpliktende</a:t>
            </a:r>
          </a:p>
          <a:p>
            <a:r>
              <a:rPr lang="nb-NO" dirty="0" smtClean="0"/>
              <a:t>Etiske retningslinjer for veiledningsrelasjoner forventes fulgt, av begge parter, men ingenting om hva og hvordan – men litt om konfliktforebygging (om hvem og hvordan)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7903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Forhåndsavtaler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Fra forventningsavklaring til forhånds- og ansvarsavklaring, gjerne skriftlig:</a:t>
            </a:r>
          </a:p>
          <a:p>
            <a:r>
              <a:rPr lang="nb-NO" dirty="0" smtClean="0"/>
              <a:t>Forpliktende og jevnlig oppfølging </a:t>
            </a:r>
          </a:p>
          <a:p>
            <a:r>
              <a:rPr lang="nb-NO" dirty="0" smtClean="0"/>
              <a:t>Medforfatterskap avklart, publiseringsplan, </a:t>
            </a:r>
            <a:r>
              <a:rPr lang="nb-NO" dirty="0" err="1" smtClean="0"/>
              <a:t>forf</a:t>
            </a:r>
            <a:r>
              <a:rPr lang="nb-NO" dirty="0" smtClean="0"/>
              <a:t> rekkefølge</a:t>
            </a:r>
          </a:p>
          <a:p>
            <a:r>
              <a:rPr lang="nb-NO" dirty="0" smtClean="0"/>
              <a:t>Datahåndtering, innsamling, oppbevaring, tilgang, deling </a:t>
            </a:r>
            <a:r>
              <a:rPr lang="nb-NO" dirty="0" err="1" smtClean="0"/>
              <a:t>osv</a:t>
            </a:r>
            <a:endParaRPr lang="nb-NO" dirty="0" smtClean="0"/>
          </a:p>
          <a:p>
            <a:r>
              <a:rPr lang="nb-NO" dirty="0" smtClean="0"/>
              <a:t>Ansvar for veileder, ansvar for stipendiat</a:t>
            </a:r>
          </a:p>
          <a:p>
            <a:r>
              <a:rPr lang="nb-NO" dirty="0" smtClean="0"/>
              <a:t>Beslutningsmyndighet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405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Konflikthåndtering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Fra konfliktforebygging til konflikthåndtering</a:t>
            </a:r>
          </a:p>
          <a:p>
            <a:r>
              <a:rPr lang="nb-NO" dirty="0" smtClean="0"/>
              <a:t>Rutiner for håndtering av konflikter (uoverensstemmelser) – hvor henvende seg, hvem gjør hva, involvering av tredje part, melding, varsling osv. Dette kan være aktuelt for veiledere, ikke bare stipendiater. </a:t>
            </a:r>
          </a:p>
          <a:p>
            <a:r>
              <a:rPr lang="nb-NO" dirty="0" smtClean="0"/>
              <a:t>Avklaring av hvem som har beslutningsmyndighet, ikke minst når forskningsleder, prosjektleder, veileder er del av konflikten</a:t>
            </a:r>
          </a:p>
          <a:p>
            <a:r>
              <a:rPr lang="nb-NO" dirty="0" smtClean="0"/>
              <a:t>Unødvendig i tillitsbasert system. Men veldig nyttig for arbeidsflyt og konfliktløsning. Matnyttig «forarbeid» – i ettertid tar uendelig mye krefter og energi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9671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1212</TotalTime>
  <Words>726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Garamond</vt:lpstr>
      <vt:lpstr>Organic</vt:lpstr>
      <vt:lpstr> Konflikter og utfordringer i veiledningsforhold – erfaringer fra ombudshverdagen</vt:lpstr>
      <vt:lpstr>Etisk fallgruve?</vt:lpstr>
      <vt:lpstr>UiO</vt:lpstr>
      <vt:lpstr>Retningslinjer  </vt:lpstr>
      <vt:lpstr>Innsmett: lav terskelinngang  </vt:lpstr>
      <vt:lpstr>Type fallgruver – negative faktorer  </vt:lpstr>
      <vt:lpstr>Forskningsorganisering og målsetninger som kompliserer og øker vanskelighetene</vt:lpstr>
      <vt:lpstr>Remedier </vt:lpstr>
      <vt:lpstr>Forhåndsavtaler</vt:lpstr>
      <vt:lpstr>Konflikthåndtering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Veiledning og medforfatterskap</dc:title>
  <dc:creator>Knut W Ruyter</dc:creator>
  <cp:lastModifiedBy>Knut Willem Ruyter</cp:lastModifiedBy>
  <cp:revision>90</cp:revision>
  <dcterms:created xsi:type="dcterms:W3CDTF">2019-09-19T07:44:52Z</dcterms:created>
  <dcterms:modified xsi:type="dcterms:W3CDTF">2022-11-30T08:15:06Z</dcterms:modified>
</cp:coreProperties>
</file>