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346" r:id="rId2"/>
    <p:sldId id="343" r:id="rId3"/>
    <p:sldId id="344" r:id="rId4"/>
    <p:sldId id="345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A1DF78-283C-5A4B-BB4B-F6B1B686B616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48A291-9864-3242-8A63-D8DD0566C0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6147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Evaluate Instrument Strength</a:t>
            </a: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"Discuss the criteria for a strong instrument in Mendelian randomization studies and apply these to evaluate the instruments provided."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Assess Instrument Validity</a:t>
            </a: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"What are the key assumptions for a valid instrument in IV regression, and how can we test whether these assumptions hold for each instrument listed?"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Explore Pleiotropy</a:t>
            </a: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"Consider the possibility of pleiotropy in the instruments listed. How could pleiotropy affect the validity of the instruments and the results of the Mendelian randomization?"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Compare Instruments</a:t>
            </a: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"Compare and contrast the potential instruments in terms of their relevance and exogeneity. Which characteristics might disqualify an instrument, and why?"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Design a Study</a:t>
            </a: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"Design a hypothetical study using one of the instruments to investigate the causal effect of depression on dementia risk. Outline the study design and the statistical analysis plan."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Instrumental Variable Estimation</a:t>
            </a: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"How does the instrumental variable estimation differ from the traditional regression analysis? Discuss the implications of this difference in the context of the provided instruments."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Data Sources and Quality</a:t>
            </a: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"What are the potential sources of data for the instruments listed, and how might data quality issues impact the study's findings?"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Ethical Considerations</a:t>
            </a: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"Are there any ethical considerations to be aware of when using genetic instruments for Mendelian randomization studies?"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Instrument Selection Strategy</a:t>
            </a: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"What strategies could be used to select the most appropriate instrument from the list for a Mendelian randomization study?"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Discuss Confounding and Bias</a:t>
            </a: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"How do instrumental variables help to address confounding and bias in observational studies? Provide examples with the instruments listed."</a:t>
            </a:r>
          </a:p>
          <a:p>
            <a:br>
              <a:rPr lang="en-GB"/>
            </a:br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4DEB3-C012-9343-9973-153671D18305}" type="slidenum">
              <a:rPr lang="en-NO" smtClean="0"/>
              <a:t>2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479951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b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</a:b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Vary the Strength of the Instrument</a:t>
            </a: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Prompt: "Adjust the strength of the PRS for depression as an instrument by changing the coefficient in the simulation. Observe how this affects the estimates and diagnostics in the IV regression."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Introduce Measurement Error</a:t>
            </a: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Prompt: "Simulate measurement error in the PRS for depression and examine how this impacts the IV regression results. Discuss the implications for using genetic instruments."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Change the Confounder's Impact</a:t>
            </a: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Prompt: "Alter the influence of the confounder on both depression and dementia. </a:t>
            </a:r>
            <a:r>
              <a:rPr lang="en-GB" b="0" i="0" u="none" strike="noStrike" err="1">
                <a:solidFill>
                  <a:srgbClr val="374151"/>
                </a:solidFill>
                <a:effectLst/>
                <a:latin typeface="Söhne"/>
              </a:rPr>
              <a:t>Analyze</a:t>
            </a: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 how varying degrees of confounding affect the bias in the estimates."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Simulate Non-Linear Relationships</a:t>
            </a: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Prompt: "Modify the simulation to include non-linear relationships between variables. Explore how IV regression handles non-linearity in the context of Mendelian randomization."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Test Different Sample Sizes</a:t>
            </a: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Prompt: "Experiment with different sample sizes in your simulation. Discuss how sample size affects the power and precision of IV estimates."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Introduce Additional Confounders</a:t>
            </a: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Prompt: "Add more confounders to your simulation. Investigate the impact of multiple confounding factors on IV regression results."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Explore Different Distributions of Variables</a:t>
            </a: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Prompt: "Change the distributions of your simulated variables (e.g., make them skewed or kurtotic). Explore how the distributional assumptions affect the results."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Use a Different Instrument</a:t>
            </a: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Prompt: "Simulate a different instrument for depression, such as a different genetic variant or a composite genetic score. Compare the results with those obtained using PRS for depression."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Simulate Binary Outcomes</a:t>
            </a: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Prompt: "Modify the outcome (e.g., dementia) to be a binary variable. Discuss the challenges and methods for IV regression with binary outcomes."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Conduct Sensitivity Analysis</a:t>
            </a: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Prompt: "Perform sensitivity analyses to check the robustness of your IV estimates to violations of key assumptions like the exclusion restriction."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Compare with Other Methods</a:t>
            </a: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Prompt: "Compare the IV regression results with estimates obtained from other methods like ordinary least squares (OLS) or logistic regression."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Examine Effect Heterogeneity</a:t>
            </a: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Prompt: "Investigate whether the effect of depression on dementia varies across different subgroups in your simulated data."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Assess Instrument Validity</a:t>
            </a: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Prompt: "Implement statistical tests or checks to assess the validity of your instrument."</a:t>
            </a:r>
          </a:p>
          <a:p>
            <a:br>
              <a:rPr lang="en-GB"/>
            </a:br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4DEB3-C012-9343-9973-153671D18305}" type="slidenum">
              <a:rPr lang="en-NO" smtClean="0"/>
              <a:t>3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989836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b="1" i="0" u="none" strike="noStrike">
                <a:effectLst/>
                <a:latin typeface="Söhne"/>
              </a:rPr>
              <a:t>Quiz Questions: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What does the coefficient for 'depression' indicate in this model?</a:t>
            </a:r>
            <a:endParaRPr lang="en-GB" b="0" i="0" u="none" strike="noStrike">
              <a:solidFill>
                <a:srgbClr val="374151"/>
              </a:solidFill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A. It represents the change in dementia for each unit increase in depression.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B. It shows the effect of the confounder on dementia.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C. It indicates the relationship between PRS for depression and dementia.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D. It is the direct effect of dementia on depression.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Is the relationship between depression and dementia statistically significant?</a:t>
            </a:r>
            <a:endParaRPr lang="en-GB" b="0" i="0" u="none" strike="noStrike">
              <a:solidFill>
                <a:srgbClr val="374151"/>
              </a:solidFill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A. Yes, it is highly significant.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B. No, it is not significant.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C. The results are inconclusive.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D. The significance cannot be determined from this output.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What do the results of the 'Weak instruments' diagnostic test suggest?</a:t>
            </a:r>
            <a:endParaRPr lang="en-GB" b="0" i="0" u="none" strike="noStrike">
              <a:solidFill>
                <a:srgbClr val="374151"/>
              </a:solidFill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A. The instrument is weak and not suitable.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B. The instrument is strong and suitable for the analysis.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C. The test is inconclusive.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D. The test does not apply to this model.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What can be inferred from the Wu-Hausman test result?</a:t>
            </a:r>
            <a:endParaRPr lang="en-GB" b="0" i="0" u="none" strike="noStrike">
              <a:solidFill>
                <a:srgbClr val="374151"/>
              </a:solidFill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A. There is strong evidence of endogeneity.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B. There is no evidence of endogeneity.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C. The test is inconclusive regarding endogeneity.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D. The test suggests the model is mis-specified.</a:t>
            </a:r>
          </a:p>
          <a:p>
            <a:pPr algn="l">
              <a:buFont typeface="+mj-lt"/>
              <a:buAutoNum type="arabicPeriod"/>
            </a:pPr>
            <a:r>
              <a:rPr lang="en-GB" b="1" i="0" u="none" strike="noStrike">
                <a:solidFill>
                  <a:srgbClr val="374151"/>
                </a:solidFill>
                <a:effectLst/>
                <a:latin typeface="Söhne"/>
              </a:rPr>
              <a:t>How would you describe the model’s overall explanatory power based on the 'Multiple R-Squared' value?</a:t>
            </a:r>
            <a:endParaRPr lang="en-GB" b="0" i="0" u="none" strike="noStrike">
              <a:solidFill>
                <a:srgbClr val="374151"/>
              </a:solidFill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A. The model explains a very high proportion of the variability in dementia.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B. The model explains a moderate proportion of the variability in dementia.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C. The model explains a low proportion of the variability in dementia.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D. The model does not explain any of the variability in dementia.</a:t>
            </a:r>
          </a:p>
          <a:p>
            <a:pPr algn="l"/>
            <a:endParaRPr lang="en-GB" b="1" i="0" u="none" strike="noStrike">
              <a:effectLst/>
              <a:latin typeface="Söhne"/>
            </a:endParaRPr>
          </a:p>
          <a:p>
            <a:pPr algn="l"/>
            <a:endParaRPr lang="en-GB" b="1" i="0" u="none" strike="noStrike">
              <a:effectLst/>
              <a:latin typeface="Söhne"/>
            </a:endParaRPr>
          </a:p>
          <a:p>
            <a:pPr algn="l"/>
            <a:r>
              <a:rPr lang="en-GB" b="1" i="0" u="none" strike="noStrike">
                <a:effectLst/>
                <a:latin typeface="Söhne"/>
              </a:rPr>
              <a:t>Correct Answers:</a:t>
            </a:r>
          </a:p>
          <a:p>
            <a:pPr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A</a:t>
            </a:r>
          </a:p>
          <a:p>
            <a:pPr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A</a:t>
            </a:r>
          </a:p>
          <a:p>
            <a:pPr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B</a:t>
            </a:r>
          </a:p>
          <a:p>
            <a:pPr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B</a:t>
            </a:r>
          </a:p>
          <a:p>
            <a:pPr algn="l">
              <a:buFont typeface="+mj-lt"/>
              <a:buAutoNum type="arabicPeriod"/>
            </a:pPr>
            <a:r>
              <a:rPr lang="en-GB" b="0" i="0" u="none" strike="noStrike">
                <a:solidFill>
                  <a:srgbClr val="374151"/>
                </a:solidFill>
                <a:effectLst/>
                <a:latin typeface="Söhne"/>
              </a:rPr>
              <a:t>B</a:t>
            </a:r>
          </a:p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4DEB3-C012-9343-9973-153671D18305}" type="slidenum">
              <a:rPr lang="en-NO" smtClean="0"/>
              <a:t>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064838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960DF5-F0EE-E21F-45E4-DE76756C0E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2EA1A90-B077-6488-3B48-20A3B3A37B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7671BEA-1FF4-0759-E830-78E85EE34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5ED2-4191-5C4A-BECE-2C0F34A952EB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218811D-2660-6C93-7B71-3406E74A7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86FCB7-EFC6-B94C-602C-101C47C9D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324E-7FEB-144D-9FE4-30D80D0C49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20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CC8BBC-37CE-9BBA-E7C5-92A52913F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DFC8E93-5569-89C0-51BF-74FCFA778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D5B3FCE-4D9F-C5D0-23BB-A97A007B6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5ED2-4191-5C4A-BECE-2C0F34A952EB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5A8BC66-079E-5E53-72A2-8FBDF677E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7CECFAF-45DB-9D3B-E0DB-4F6018A76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324E-7FEB-144D-9FE4-30D80D0C49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4950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1D91A2-8A06-8817-6F3C-A15EA3A3F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84271F4-FEDD-CBF5-5738-0F7308589D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1890C9A-9CAD-A1E7-83D5-AF322F6E3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5ED2-4191-5C4A-BECE-2C0F34A952EB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DFABEF7-72B0-F56B-3458-2C25A4ECA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9AB2A4C-0F6E-448F-1248-2EA3793F8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324E-7FEB-144D-9FE4-30D80D0C49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1929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A30E4C-D062-D14F-9992-67A8B6E01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177722C-4133-1A78-FEC4-73F80FE49D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081DCD9-178C-11FE-6D3D-BD5A1C83F3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0BAADA8-4936-0855-67D1-086145EEE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5ED2-4191-5C4A-BECE-2C0F34A952EB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EF13CAE-E837-BBA5-BC32-DE58F4441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A4C6DD5-39CF-D9DE-2C23-3A22F4986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324E-7FEB-144D-9FE4-30D80D0C49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3669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524D61-4216-1391-3F2F-C41D242BF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90EC9C9-93B2-D141-3B0E-746D630985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2653942-4E4D-2AC8-C718-50B5DF0512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4D6E488-2896-D9CD-777C-59784E111C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BBEC85C-FD02-4892-4BF7-AA9EB4339B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FD019C2-5187-CE89-57C9-776640ACD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5ED2-4191-5C4A-BECE-2C0F34A952EB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805CA37-DA38-E392-D454-D24EDDE26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9170181-3221-ABB8-3947-E3ABF9D45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324E-7FEB-144D-9FE4-30D80D0C49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7902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F642EB-B58C-6240-C26E-8ABC7C071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6D2B2D6-9169-39B5-5B8B-8B620ADA2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5ED2-4191-5C4A-BECE-2C0F34A952EB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16CAFF5-B065-FE02-9B7F-D5EC3BC88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8586A2C-BB8D-C3C7-9268-A15F36397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324E-7FEB-144D-9FE4-30D80D0C49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6814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EA125A1-76AC-8CE1-1347-3E577122F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5ED2-4191-5C4A-BECE-2C0F34A952EB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FC2D2A8-DEA1-A302-6345-78A499CA0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C531F13-83B0-DC2D-24D6-F2816E424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324E-7FEB-144D-9FE4-30D80D0C49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7269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E0C1D5-1532-0584-8A43-8916237A7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CFB9E0-A28F-6F34-39C3-36977AAE3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0FDBC0C-0A5E-7348-5C39-3D73441B0B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721AC6C-6B97-7F2D-C9AF-1B4CEB188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5ED2-4191-5C4A-BECE-2C0F34A952EB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20CA12F-DD26-D8D8-D204-EE14DC6B9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EB27362-7477-01A3-3176-D959D1003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324E-7FEB-144D-9FE4-30D80D0C49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0259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5D402A-CB81-D89B-D190-A88208368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6030356-461D-96A8-AB78-A6B2777476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0CF4403-6C77-4F6F-DA86-78A5E137B4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EBAA716-CF31-9C96-E1CD-7F397558F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5ED2-4191-5C4A-BECE-2C0F34A952EB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A473B45-16E4-712B-7170-2E4D375EB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8F7B294-738B-4986-800D-89ECD6BE2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324E-7FEB-144D-9FE4-30D80D0C49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7846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518CBF-FF7E-F045-087C-022C7A0F9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0D9D583-DFD6-5BEE-02CC-A6934AEFB9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7F18F8B-50A3-258B-F126-0E7F1E7FB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5ED2-4191-5C4A-BECE-2C0F34A952EB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ECB7620-61EF-6B06-F184-F2CE36386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CD97E5-A800-A8C5-0A4C-E381DCFCA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324E-7FEB-144D-9FE4-30D80D0C49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26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75628F4-D637-4C07-E196-8FE8FB1FCC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B0FCBCD-5FE9-1D99-A8FB-F4CAB12AE4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7FD682-48E2-AA12-81B0-456ED6BA1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5ED2-4191-5C4A-BECE-2C0F34A952EB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C505395-EB3B-95BD-B868-9B44A6A89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1007902-E89E-D8F7-78C1-8FBB212E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324E-7FEB-144D-9FE4-30D80D0C49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7589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10BFA78-FED5-CA4C-DC7E-FA93E9A53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CB8A8FE-A2A1-F065-582D-97471EAC5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078FE08-59D3-1DFD-6FA1-5ECA674A28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65ED2-4191-5C4A-BECE-2C0F34A952EB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C1BF1A3-CCB1-7F31-CB0E-4A86153580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77BB100-4919-9032-6108-112CE7BB9E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D324E-7FEB-144D-9FE4-30D80D0C49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1775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white background with lines and dots&#10;&#10;Description automatically generated">
            <a:extLst>
              <a:ext uri="{FF2B5EF4-FFF2-40B4-BE49-F238E27FC236}">
                <a16:creationId xmlns:a16="http://schemas.microsoft.com/office/drawing/2014/main" id="{87735E78-ACA5-F25F-430A-C2D74EB21A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76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283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175D75D-8950-1AD5-90A0-8853849C2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E9E218-55B0-D095-C76D-E0C0BAD6F5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6600" y="1399628"/>
            <a:ext cx="5181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NO" sz="20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2000" b="0" i="1" u="none" strike="noStrike">
                <a:solidFill>
                  <a:srgbClr val="34354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Please provide a list of five "instruments" that can be used to investigate whether there is a causal influence of depression on the risk for dementia using instrumental variable regression. Make sure the list contains both good and poor instruments, but don't tell me which is which, I would like to figure that out together with my students. </a:t>
            </a:r>
            <a:endParaRPr lang="en-NO" sz="2000" i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617A5-8B16-2D0C-8F4F-E5ECD3A4A1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840828"/>
            <a:ext cx="5257800" cy="5652047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endParaRPr lang="en-GB" sz="2000" b="1" i="0" u="none" strike="noStrike">
              <a:solidFill>
                <a:srgbClr val="374151"/>
              </a:solidFill>
              <a:effectLst/>
              <a:latin typeface="Söhne"/>
            </a:endParaRPr>
          </a:p>
          <a:p>
            <a:pPr marL="514350" indent="-514350">
              <a:buAutoNum type="arabicPeriod"/>
            </a:pPr>
            <a:r>
              <a:rPr lang="en-GB" sz="2000" b="1" i="0" u="none" strike="noStrike">
                <a:solidFill>
                  <a:srgbClr val="374151"/>
                </a:solidFill>
                <a:effectLst/>
                <a:latin typeface="Söhne"/>
              </a:rPr>
              <a:t>Educational Attainment</a:t>
            </a:r>
            <a:r>
              <a:rPr lang="en-GB" sz="2000" b="0" i="0" u="none" strike="noStrike">
                <a:solidFill>
                  <a:srgbClr val="374151"/>
                </a:solidFill>
                <a:effectLst/>
                <a:latin typeface="Söhne"/>
              </a:rPr>
              <a:t>: Level of education completed by an individual.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2000" b="1" i="0" u="none" strike="noStrike">
                <a:solidFill>
                  <a:srgbClr val="374151"/>
                </a:solidFill>
                <a:effectLst/>
                <a:latin typeface="Söhne"/>
              </a:rPr>
              <a:t>Genetic Predisposition to Depression</a:t>
            </a:r>
            <a:r>
              <a:rPr lang="en-GB" sz="2000" b="0" i="0" u="none" strike="noStrike">
                <a:solidFill>
                  <a:srgbClr val="374151"/>
                </a:solidFill>
                <a:effectLst/>
                <a:latin typeface="Söhne"/>
              </a:rPr>
              <a:t>: Investigating specific genetic variations known to be associated with depression.</a:t>
            </a:r>
          </a:p>
          <a:p>
            <a:pPr marL="514350" indent="-514350">
              <a:buAutoNum type="arabicPeriod"/>
            </a:pPr>
            <a:r>
              <a:rPr lang="en-GB" sz="2000" b="1" i="0" u="none" strike="noStrike">
                <a:solidFill>
                  <a:srgbClr val="374151"/>
                </a:solidFill>
                <a:effectLst/>
                <a:latin typeface="Söhne"/>
              </a:rPr>
              <a:t>Season of Birth</a:t>
            </a:r>
            <a:r>
              <a:rPr lang="en-GB" sz="2000" b="0" i="0" u="none" strike="noStrike">
                <a:solidFill>
                  <a:srgbClr val="374151"/>
                </a:solidFill>
                <a:effectLst/>
                <a:latin typeface="Söhne"/>
              </a:rPr>
              <a:t>: Some studies suggest that individuals born in certain seasons may have a higher likelihood of developing depression due to factors like vitamin D exposure.</a:t>
            </a:r>
          </a:p>
          <a:p>
            <a:pPr marL="514350" indent="-514350">
              <a:buAutoNum type="arabicPeriod"/>
            </a:pPr>
            <a:r>
              <a:rPr lang="en-GB" sz="2000" b="1" i="0" u="none" strike="noStrike">
                <a:solidFill>
                  <a:srgbClr val="374151"/>
                </a:solidFill>
                <a:effectLst/>
                <a:latin typeface="Söhne"/>
              </a:rPr>
              <a:t>Early Life Stressors: </a:t>
            </a:r>
            <a:r>
              <a:rPr lang="en-GB" sz="2000" b="0" i="0" u="none" strike="noStrike">
                <a:solidFill>
                  <a:srgbClr val="374151"/>
                </a:solidFill>
                <a:effectLst/>
                <a:latin typeface="Söhne"/>
              </a:rPr>
              <a:t>Early life stressors such as loss of a parent or severe economic hardship can increase the risk of later-life depression.</a:t>
            </a:r>
          </a:p>
          <a:p>
            <a:pPr marL="514350" indent="-514350">
              <a:buAutoNum type="arabicPeriod"/>
            </a:pPr>
            <a:r>
              <a:rPr lang="en-GB" sz="2000" b="1" i="0" u="none" strike="noStrike">
                <a:solidFill>
                  <a:srgbClr val="374151"/>
                </a:solidFill>
                <a:effectLst/>
                <a:latin typeface="Söhne"/>
              </a:rPr>
              <a:t>Dietary Habits in Midlife</a:t>
            </a:r>
            <a:r>
              <a:rPr lang="en-GB" sz="2000" b="0" i="0" u="none" strike="noStrike">
                <a:solidFill>
                  <a:srgbClr val="374151"/>
                </a:solidFill>
                <a:effectLst/>
                <a:latin typeface="Söhne"/>
              </a:rPr>
              <a:t>: This includes the type of diet followed during midlife, focusing on elements known to affect brain health, such as omega-3 fatty acids.</a:t>
            </a:r>
          </a:p>
          <a:p>
            <a:pPr marL="0" indent="0">
              <a:buNone/>
            </a:pPr>
            <a:endParaRPr lang="en-NO" sz="2000"/>
          </a:p>
        </p:txBody>
      </p:sp>
    </p:spTree>
    <p:extLst>
      <p:ext uri="{BB962C8B-B14F-4D97-AF65-F5344CB8AC3E}">
        <p14:creationId xmlns:p14="http://schemas.microsoft.com/office/powerpoint/2010/main" val="2406925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D5892DD-28FF-A63C-03C1-2C5324143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AC3D88-FD1F-FAAF-E522-C4F521006F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763" y="505196"/>
            <a:ext cx="4598773" cy="432589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GB" sz="20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GB" sz="20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2000" i="1">
                <a:latin typeface="Courier New"/>
                <a:cs typeface="Courier New"/>
              </a:rPr>
              <a:t>Please output R code to simulate data for an instrumental variable regression in R. Assume the instrument is the polygenic risk score for depression.</a:t>
            </a:r>
          </a:p>
          <a:p>
            <a:pPr marL="0" indent="0">
              <a:buNone/>
            </a:pPr>
            <a:endParaRPr lang="en-NO" sz="20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5" name="Content Placeholder 14" descr="A computer screen with white text&#10;&#10;Description automatically generated">
            <a:extLst>
              <a:ext uri="{FF2B5EF4-FFF2-40B4-BE49-F238E27FC236}">
                <a16:creationId xmlns:a16="http://schemas.microsoft.com/office/drawing/2014/main" id="{59D27EE0-EE6E-43D6-59C1-DE134E323A8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07536" y="1246008"/>
            <a:ext cx="6973254" cy="4964292"/>
          </a:xfr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4D18D71-7673-EF37-64B5-77DC014629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763" y="3345235"/>
            <a:ext cx="4340574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293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5CA418-8AAB-9575-BD5D-197BD6381E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27906"/>
            <a:ext cx="5334000" cy="500183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sz="1050" b="1" i="1">
                <a:latin typeface="Courier New" panose="02070309020205020404" pitchFamily="49" charset="0"/>
                <a:cs typeface="Courier New" panose="02070309020205020404" pitchFamily="49" charset="0"/>
              </a:rPr>
              <a:t>Please make a Quiz to probe students understanding of this R-output</a:t>
            </a:r>
          </a:p>
          <a:p>
            <a:pPr marL="0" indent="0">
              <a:spcBef>
                <a:spcPts val="0"/>
              </a:spcBef>
              <a:buNone/>
            </a:pPr>
            <a:endParaRPr lang="en-GB" sz="1050" i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&gt; summary(</a:t>
            </a:r>
            <a:r>
              <a:rPr lang="en-GB" sz="1050" i="1" err="1">
                <a:latin typeface="Courier New" panose="02070309020205020404" pitchFamily="49" charset="0"/>
                <a:cs typeface="Courier New" panose="02070309020205020404" pitchFamily="49" charset="0"/>
              </a:rPr>
              <a:t>ivreg_result</a:t>
            </a: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en-GB" sz="1050" i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Call: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50" i="1" err="1">
                <a:latin typeface="Courier New" panose="02070309020205020404" pitchFamily="49" charset="0"/>
                <a:cs typeface="Courier New" panose="02070309020205020404" pitchFamily="49" charset="0"/>
              </a:rPr>
              <a:t>ivreg</a:t>
            </a: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(formula = dementia ~ depression + confounder | </a:t>
            </a:r>
            <a:r>
              <a:rPr lang="en-GB" sz="1050" i="1" err="1">
                <a:latin typeface="Courier New" panose="02070309020205020404" pitchFamily="49" charset="0"/>
                <a:cs typeface="Courier New" panose="02070309020205020404" pitchFamily="49" charset="0"/>
              </a:rPr>
              <a:t>prs_depression</a:t>
            </a: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 +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    confounder, data = data)</a:t>
            </a:r>
          </a:p>
          <a:p>
            <a:pPr marL="0" indent="0">
              <a:spcBef>
                <a:spcPts val="0"/>
              </a:spcBef>
              <a:buNone/>
            </a:pPr>
            <a:endParaRPr lang="en-GB" sz="1050" i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Residuals: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     Min       1Q   Median       3Q      Max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-3.12293 -0.62490  0.00296  0.66521  2.90888 </a:t>
            </a:r>
          </a:p>
          <a:p>
            <a:pPr marL="0" indent="0">
              <a:spcBef>
                <a:spcPts val="0"/>
              </a:spcBef>
              <a:buNone/>
            </a:pPr>
            <a:endParaRPr lang="en-GB" sz="1050" i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Coefficients: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             Estimate Std. Error t value </a:t>
            </a:r>
            <a:r>
              <a:rPr lang="en-GB" sz="1050" i="1" err="1">
                <a:latin typeface="Courier New" panose="02070309020205020404" pitchFamily="49" charset="0"/>
                <a:cs typeface="Courier New" panose="02070309020205020404" pitchFamily="49" charset="0"/>
              </a:rPr>
              <a:t>Pr</a:t>
            </a: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(&gt;|t|)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(Intercept) -0.008942   0.031463  -0.284    0.776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depression   0.294971   0.066494   4.436 1.02e-05 ***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confounder   0.394943   0.039606   9.972  &lt; 2e-16 ***</a:t>
            </a:r>
          </a:p>
          <a:p>
            <a:pPr marL="0" indent="0">
              <a:spcBef>
                <a:spcPts val="0"/>
              </a:spcBef>
              <a:buNone/>
            </a:pPr>
            <a:endParaRPr lang="en-GB" sz="1050" i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Diagnostic tests: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                 df1 df2 statistic p-value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Weak instruments   1 997   233.069  &lt;2e-16 ***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Wu-Hausman         1 996     0.587   0.444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50" i="1" err="1">
                <a:latin typeface="Courier New" panose="02070309020205020404" pitchFamily="49" charset="0"/>
                <a:cs typeface="Courier New" panose="02070309020205020404" pitchFamily="49" charset="0"/>
              </a:rPr>
              <a:t>Sargan</a:t>
            </a: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             0  NA        NA      NA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---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50" i="1" err="1">
                <a:latin typeface="Courier New" panose="02070309020205020404" pitchFamily="49" charset="0"/>
                <a:cs typeface="Courier New" panose="02070309020205020404" pitchFamily="49" charset="0"/>
              </a:rPr>
              <a:t>Signif</a:t>
            </a: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. codes:  0 ‘***’ 0.001 ‘**’ 0.01 ‘*’ 0.05 ‘.’ 0.1 ‘ ’ 1</a:t>
            </a:r>
          </a:p>
          <a:p>
            <a:pPr marL="0" indent="0">
              <a:spcBef>
                <a:spcPts val="0"/>
              </a:spcBef>
              <a:buNone/>
            </a:pPr>
            <a:endParaRPr lang="en-GB" sz="1050" i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Residual standard error: 0.9936 on 997 degrees of freedom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Multiple R-Squared: 0.2851,	Adjusted R-squared: 0.2837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50" i="1">
                <a:latin typeface="Courier New" panose="02070309020205020404" pitchFamily="49" charset="0"/>
                <a:cs typeface="Courier New" panose="02070309020205020404" pitchFamily="49" charset="0"/>
              </a:rPr>
              <a:t>Wald test: 140.6 on 2 and 997 DF,  p-value: &lt; 2.2e-16 "</a:t>
            </a:r>
            <a:endParaRPr lang="en-NO" sz="1050" i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8B90AA9-3373-FA10-D371-1196023A2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87837" y="1027906"/>
            <a:ext cx="5181600" cy="5595072"/>
          </a:xfrm>
        </p:spPr>
        <p:txBody>
          <a:bodyPr>
            <a:normAutofit lnSpcReduction="10000"/>
          </a:bodyPr>
          <a:lstStyle/>
          <a:p>
            <a:pPr algn="l"/>
            <a:r>
              <a:rPr lang="en-GB" sz="2000" b="1" i="0" u="none" strike="noStrike">
                <a:effectLst/>
                <a:latin typeface="Söhne"/>
              </a:rPr>
              <a:t>Quiz Questions:</a:t>
            </a:r>
          </a:p>
          <a:p>
            <a:pPr algn="l">
              <a:buFont typeface="+mj-lt"/>
              <a:buAutoNum type="arabicPeriod"/>
            </a:pPr>
            <a:r>
              <a:rPr lang="en-GB" sz="2000" b="1" i="0" u="none" strike="noStrike">
                <a:solidFill>
                  <a:srgbClr val="374151"/>
                </a:solidFill>
                <a:effectLst/>
                <a:latin typeface="Söhne"/>
              </a:rPr>
              <a:t>What does the coefficient for 'depression' indicate in this model?</a:t>
            </a:r>
            <a:endParaRPr lang="en-GB" sz="2000" b="0" i="0" u="none" strike="noStrike">
              <a:solidFill>
                <a:srgbClr val="374151"/>
              </a:solidFill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en-GB" sz="1800" b="0" i="0" u="none" strike="noStrike">
                <a:solidFill>
                  <a:srgbClr val="374151"/>
                </a:solidFill>
                <a:effectLst/>
                <a:latin typeface="Söhne"/>
              </a:rPr>
              <a:t>A. It represents the change in dementia for each unit increase in depression.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sz="1800" b="0" i="0" u="none" strike="noStrike">
                <a:solidFill>
                  <a:srgbClr val="374151"/>
                </a:solidFill>
                <a:effectLst/>
                <a:latin typeface="Söhne"/>
              </a:rPr>
              <a:t>B. It shows the effect of the confounder on dementia.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sz="1800" b="0" i="0" u="none" strike="noStrike">
                <a:solidFill>
                  <a:srgbClr val="374151"/>
                </a:solidFill>
                <a:effectLst/>
                <a:latin typeface="Söhne"/>
              </a:rPr>
              <a:t>C. It indicates the relationship between PRS for depression and dementia.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sz="1800" b="0" i="0" u="none" strike="noStrike">
                <a:solidFill>
                  <a:srgbClr val="374151"/>
                </a:solidFill>
                <a:effectLst/>
                <a:latin typeface="Söhne"/>
              </a:rPr>
              <a:t>D. It is the direct effect of dementia on depression.</a:t>
            </a:r>
          </a:p>
          <a:p>
            <a:pPr marL="742950" lvl="1" indent="-285750" algn="l">
              <a:buFont typeface="+mj-lt"/>
              <a:buAutoNum type="arabicPeriod"/>
            </a:pPr>
            <a:endParaRPr lang="en-GB" sz="1800" b="0" i="0" u="none" strike="noStrike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GB" sz="2000" b="1" i="0" u="none" strike="noStrike">
                <a:solidFill>
                  <a:srgbClr val="374151"/>
                </a:solidFill>
                <a:effectLst/>
                <a:latin typeface="Söhne"/>
              </a:rPr>
              <a:t>What do the results of the 'Weak instruments' diagnostic test suggest?</a:t>
            </a:r>
            <a:endParaRPr lang="en-GB" sz="2000" b="0" i="0" u="none" strike="noStrike">
              <a:solidFill>
                <a:srgbClr val="374151"/>
              </a:solidFill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en-GB" sz="1800" b="0" i="0" u="none" strike="noStrike">
                <a:solidFill>
                  <a:srgbClr val="374151"/>
                </a:solidFill>
                <a:effectLst/>
                <a:latin typeface="Söhne"/>
              </a:rPr>
              <a:t>A. The instrument is weak and not suitable.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sz="1800" b="0" i="0" u="none" strike="noStrike">
                <a:solidFill>
                  <a:srgbClr val="374151"/>
                </a:solidFill>
                <a:effectLst/>
                <a:latin typeface="Söhne"/>
              </a:rPr>
              <a:t>B. The instrument is strong and suitable for the analysis.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sz="1800" b="0" i="0" u="none" strike="noStrike">
                <a:solidFill>
                  <a:srgbClr val="374151"/>
                </a:solidFill>
                <a:effectLst/>
                <a:latin typeface="Söhne"/>
              </a:rPr>
              <a:t>C. The test is inconclusive.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sz="1800" b="0" i="0" u="none" strike="noStrike">
                <a:solidFill>
                  <a:srgbClr val="374151"/>
                </a:solidFill>
                <a:effectLst/>
                <a:latin typeface="Söhne"/>
              </a:rPr>
              <a:t>D. The test does not apply to this model.</a:t>
            </a:r>
          </a:p>
          <a:p>
            <a:endParaRPr lang="en-NO" sz="2000"/>
          </a:p>
        </p:txBody>
      </p:sp>
    </p:spTree>
    <p:extLst>
      <p:ext uri="{BB962C8B-B14F-4D97-AF65-F5344CB8AC3E}">
        <p14:creationId xmlns:p14="http://schemas.microsoft.com/office/powerpoint/2010/main" val="3098136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4528288B669942A04DD0FC26D38A7E" ma:contentTypeVersion="15" ma:contentTypeDescription="Opprett et nytt dokument." ma:contentTypeScope="" ma:versionID="7f054b91bf86c6fc1ceac4777ae6fc1f">
  <xsd:schema xmlns:xsd="http://www.w3.org/2001/XMLSchema" xmlns:xs="http://www.w3.org/2001/XMLSchema" xmlns:p="http://schemas.microsoft.com/office/2006/metadata/properties" xmlns:ns2="81ddff66-9fb7-42cc-9013-c530f11327ff" xmlns:ns3="f2339ab2-52dd-407a-a51f-92335d993934" targetNamespace="http://schemas.microsoft.com/office/2006/metadata/properties" ma:root="true" ma:fieldsID="ffc5affa46fb2593a6210ee91d9ef6f3" ns2:_="" ns3:_="">
    <xsd:import namespace="81ddff66-9fb7-42cc-9013-c530f11327ff"/>
    <xsd:import namespace="f2339ab2-52dd-407a-a51f-92335d9939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ddff66-9fb7-42cc-9013-c530f11327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339ab2-52dd-407a-a51f-92335d99393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0227ac9-e7c2-41e2-967e-92f041012f7f}" ma:internalName="TaxCatchAll" ma:showField="CatchAllData" ma:web="f2339ab2-52dd-407a-a51f-92335d9939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1ddff66-9fb7-42cc-9013-c530f11327ff">
      <Terms xmlns="http://schemas.microsoft.com/office/infopath/2007/PartnerControls"/>
    </lcf76f155ced4ddcb4097134ff3c332f>
    <TaxCatchAll xmlns="f2339ab2-52dd-407a-a51f-92335d993934" xsi:nil="true"/>
  </documentManagement>
</p:properties>
</file>

<file path=customXml/itemProps1.xml><?xml version="1.0" encoding="utf-8"?>
<ds:datastoreItem xmlns:ds="http://schemas.openxmlformats.org/officeDocument/2006/customXml" ds:itemID="{0C07E8F2-D15E-402F-9446-90BFF8800797}"/>
</file>

<file path=customXml/itemProps2.xml><?xml version="1.0" encoding="utf-8"?>
<ds:datastoreItem xmlns:ds="http://schemas.openxmlformats.org/officeDocument/2006/customXml" ds:itemID="{64E912B5-FE4B-4D94-AADB-9B9E68AE29D0}"/>
</file>

<file path=customXml/itemProps3.xml><?xml version="1.0" encoding="utf-8"?>
<ds:datastoreItem xmlns:ds="http://schemas.openxmlformats.org/officeDocument/2006/customXml" ds:itemID="{A26D1401-69E9-4AF4-A3E9-1BC9482BC324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1482</Words>
  <Application>Microsoft Macintosh PowerPoint</Application>
  <PresentationFormat>Widescreen</PresentationFormat>
  <Paragraphs>137</Paragraphs>
  <Slides>4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Courier New</vt:lpstr>
      <vt:lpstr>Söhne</vt:lpstr>
      <vt:lpstr>Office-tema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Helene Aalborg Christiansen</dc:creator>
  <cp:lastModifiedBy>Helene Aalborg Christiansen</cp:lastModifiedBy>
  <cp:revision>1</cp:revision>
  <dcterms:created xsi:type="dcterms:W3CDTF">2023-12-01T08:37:47Z</dcterms:created>
  <dcterms:modified xsi:type="dcterms:W3CDTF">2023-12-01T08:39:08Z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0x010100A24528288B669942A04DD0FC26D38A7E</vt:lpwstr>
  </property>
</Properties>
</file>